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81" r:id="rId5"/>
  </p:sldMasterIdLst>
  <p:notesMasterIdLst>
    <p:notesMasterId r:id="rId31"/>
  </p:notesMasterIdLst>
  <p:sldIdLst>
    <p:sldId id="359" r:id="rId6"/>
    <p:sldId id="360" r:id="rId7"/>
    <p:sldId id="362" r:id="rId8"/>
    <p:sldId id="367" r:id="rId9"/>
    <p:sldId id="363" r:id="rId10"/>
    <p:sldId id="364" r:id="rId11"/>
    <p:sldId id="365" r:id="rId12"/>
    <p:sldId id="388" r:id="rId13"/>
    <p:sldId id="366" r:id="rId14"/>
    <p:sldId id="386" r:id="rId15"/>
    <p:sldId id="368" r:id="rId16"/>
    <p:sldId id="369" r:id="rId17"/>
    <p:sldId id="371" r:id="rId18"/>
    <p:sldId id="372" r:id="rId19"/>
    <p:sldId id="373" r:id="rId20"/>
    <p:sldId id="374" r:id="rId21"/>
    <p:sldId id="375" r:id="rId22"/>
    <p:sldId id="376" r:id="rId23"/>
    <p:sldId id="377" r:id="rId24"/>
    <p:sldId id="378" r:id="rId25"/>
    <p:sldId id="379" r:id="rId26"/>
    <p:sldId id="380" r:id="rId27"/>
    <p:sldId id="381" r:id="rId28"/>
    <p:sldId id="382" r:id="rId29"/>
    <p:sldId id="387" r:id="rId30"/>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DEDE"/>
    <a:srgbClr val="D9D9D9"/>
    <a:srgbClr val="D5D5D5"/>
    <a:srgbClr val="FF0F00"/>
    <a:srgbClr val="660066"/>
    <a:srgbClr val="4870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97" autoAdjust="0"/>
    <p:restoredTop sz="87179" autoAdjust="0"/>
  </p:normalViewPr>
  <p:slideViewPr>
    <p:cSldViewPr>
      <p:cViewPr varScale="1">
        <p:scale>
          <a:sx n="76" d="100"/>
          <a:sy n="76" d="100"/>
        </p:scale>
        <p:origin x="656" y="44"/>
      </p:cViewPr>
      <p:guideLst>
        <p:guide orient="horz" pos="2160"/>
        <p:guide pos="2880"/>
      </p:guideLst>
    </p:cSldViewPr>
  </p:slideViewPr>
  <p:outlineViewPr>
    <p:cViewPr>
      <p:scale>
        <a:sx n="33" d="100"/>
        <a:sy n="33" d="100"/>
      </p:scale>
      <p:origin x="0" y="-11226"/>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36" tIns="45718" rIns="91436" bIns="45718" rtlCol="0"/>
          <a:lstStyle>
            <a:lvl1pPr algn="l">
              <a:defRPr sz="1200"/>
            </a:lvl1pPr>
          </a:lstStyle>
          <a:p>
            <a:endParaRPr lang="en-US" dirty="0"/>
          </a:p>
        </p:txBody>
      </p:sp>
      <p:sp>
        <p:nvSpPr>
          <p:cNvPr id="3" name="Date Placeholder 2"/>
          <p:cNvSpPr>
            <a:spLocks noGrp="1"/>
          </p:cNvSpPr>
          <p:nvPr>
            <p:ph type="dt" idx="1"/>
          </p:nvPr>
        </p:nvSpPr>
        <p:spPr>
          <a:xfrm>
            <a:off x="3937000" y="0"/>
            <a:ext cx="3011488" cy="463550"/>
          </a:xfrm>
          <a:prstGeom prst="rect">
            <a:avLst/>
          </a:prstGeom>
        </p:spPr>
        <p:txBody>
          <a:bodyPr vert="horz" lIns="91436" tIns="45718" rIns="91436" bIns="45718" rtlCol="0"/>
          <a:lstStyle>
            <a:lvl1pPr algn="r">
              <a:defRPr sz="1200"/>
            </a:lvl1pPr>
          </a:lstStyle>
          <a:p>
            <a:fld id="{54F47A6A-44CA-4F2F-ACEB-15D8C76EC7DE}" type="datetimeFigureOut">
              <a:rPr lang="en-US" smtClean="0"/>
              <a:t>3/24/2023</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1436" tIns="45718" rIns="91436" bIns="45718" rtlCol="0" anchor="ctr"/>
          <a:lstStyle/>
          <a:p>
            <a:endParaRPr lang="en-US" dirty="0"/>
          </a:p>
        </p:txBody>
      </p:sp>
      <p:sp>
        <p:nvSpPr>
          <p:cNvPr id="5" name="Notes Placeholder 4"/>
          <p:cNvSpPr>
            <a:spLocks noGrp="1"/>
          </p:cNvSpPr>
          <p:nvPr>
            <p:ph type="body" sz="quarter" idx="3"/>
          </p:nvPr>
        </p:nvSpPr>
        <p:spPr>
          <a:xfrm>
            <a:off x="695326" y="4445001"/>
            <a:ext cx="5559425" cy="3636963"/>
          </a:xfrm>
          <a:prstGeom prst="rect">
            <a:avLst/>
          </a:prstGeom>
        </p:spPr>
        <p:txBody>
          <a:bodyPr vert="horz" lIns="91436" tIns="45718" rIns="91436" bIns="4571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6"/>
            <a:ext cx="3011488" cy="463550"/>
          </a:xfrm>
          <a:prstGeom prst="rect">
            <a:avLst/>
          </a:prstGeom>
        </p:spPr>
        <p:txBody>
          <a:bodyPr vert="horz" lIns="91436" tIns="45718" rIns="91436" bIns="4571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7000" y="8772526"/>
            <a:ext cx="3011488" cy="463550"/>
          </a:xfrm>
          <a:prstGeom prst="rect">
            <a:avLst/>
          </a:prstGeom>
        </p:spPr>
        <p:txBody>
          <a:bodyPr vert="horz" lIns="91436" tIns="45718" rIns="91436" bIns="45718" rtlCol="0" anchor="b"/>
          <a:lstStyle>
            <a:lvl1pPr algn="r">
              <a:defRPr sz="1200"/>
            </a:lvl1pPr>
          </a:lstStyle>
          <a:p>
            <a:fld id="{B68DD6AE-FA01-4C09-BEB5-CFF9C9F6EEA1}" type="slidenum">
              <a:rPr lang="en-US" smtClean="0"/>
              <a:t>‹#›</a:t>
            </a:fld>
            <a:endParaRPr lang="en-US" dirty="0"/>
          </a:p>
        </p:txBody>
      </p:sp>
    </p:spTree>
    <p:extLst>
      <p:ext uri="{BB962C8B-B14F-4D97-AF65-F5344CB8AC3E}">
        <p14:creationId xmlns:p14="http://schemas.microsoft.com/office/powerpoint/2010/main" val="216811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8DD6AE-FA01-4C09-BEB5-CFF9C9F6EEA1}" type="slidenum">
              <a:rPr lang="en-US" smtClean="0"/>
              <a:t>3</a:t>
            </a:fld>
            <a:endParaRPr lang="en-US" dirty="0"/>
          </a:p>
        </p:txBody>
      </p:sp>
    </p:spTree>
    <p:extLst>
      <p:ext uri="{BB962C8B-B14F-4D97-AF65-F5344CB8AC3E}">
        <p14:creationId xmlns:p14="http://schemas.microsoft.com/office/powerpoint/2010/main" val="1930165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a:t>Sub-Title</a:t>
            </a:r>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 | Date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47899" y="1168400"/>
            <a:ext cx="6578602" cy="2844800"/>
          </a:xfrm>
          <a:prstGeom prst="rect">
            <a:avLst/>
          </a:prstGeom>
        </p:spPr>
      </p:pic>
    </p:spTree>
    <p:extLst>
      <p:ext uri="{BB962C8B-B14F-4D97-AF65-F5344CB8AC3E}">
        <p14:creationId xmlns:p14="http://schemas.microsoft.com/office/powerpoint/2010/main" val="335742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3617188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2448185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2764569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455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Blu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Orang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 YellowGreen">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0678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 Gray">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dirty="0"/>
              <a:t>Click to edit Master title style</a:t>
            </a:r>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a:t>Sub-Title</a:t>
            </a:r>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a:t>Name, Position | Date</a:t>
            </a:r>
          </a:p>
        </p:txBody>
      </p:sp>
      <p:pic>
        <p:nvPicPr>
          <p:cNvPr id="4" name="Picture 3">
            <a:extLst>
              <a:ext uri="{FF2B5EF4-FFF2-40B4-BE49-F238E27FC236}">
                <a16:creationId xmlns:a16="http://schemas.microsoft.com/office/drawing/2014/main" id="{65F36D40-ADFB-47DC-9F93-E5C90F81514D}"/>
              </a:ext>
            </a:extLst>
          </p:cNvPr>
          <p:cNvPicPr>
            <a:picLocks noChangeAspect="1"/>
          </p:cNvPicPr>
          <p:nvPr userDrawn="1"/>
        </p:nvPicPr>
        <p:blipFill>
          <a:blip r:embed="rId2"/>
          <a:stretch>
            <a:fillRect/>
          </a:stretch>
        </p:blipFill>
        <p:spPr>
          <a:xfrm>
            <a:off x="0" y="5485893"/>
            <a:ext cx="9144000" cy="890016"/>
          </a:xfrm>
          <a:prstGeom prst="rect">
            <a:avLst/>
          </a:prstGeom>
        </p:spPr>
      </p:pic>
    </p:spTree>
    <p:extLst>
      <p:ext uri="{BB962C8B-B14F-4D97-AF65-F5344CB8AC3E}">
        <p14:creationId xmlns:p14="http://schemas.microsoft.com/office/powerpoint/2010/main" val="13869292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dirty="0"/>
              <a:t>Click icon to add picture</a:t>
            </a:r>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a:t>Click to edit Master title style</a:t>
            </a:r>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a:t>Name, Position</a:t>
            </a:r>
          </a:p>
          <a:p>
            <a:pPr lvl="0"/>
            <a:r>
              <a:rPr lang="en-US"/>
              <a:t>Date</a:t>
            </a:r>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a:t>Sub-Title</a:t>
            </a:r>
          </a:p>
        </p:txBody>
      </p:sp>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59082" y="762622"/>
            <a:ext cx="2743200" cy="1616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3984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dirty="0"/>
              <a:t>Click icon to add picture</a:t>
            </a:r>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a:t>
            </a:r>
          </a:p>
          <a:p>
            <a:pPr lvl="0"/>
            <a:r>
              <a:rPr lang="en-US" dirty="0"/>
              <a:t>Date</a:t>
            </a:r>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a:t>Sub-Title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628" y="422909"/>
            <a:ext cx="2766540" cy="1196342"/>
          </a:xfrm>
          <a:prstGeom prst="rect">
            <a:avLst/>
          </a:prstGeom>
        </p:spPr>
      </p:pic>
    </p:spTree>
    <p:extLst>
      <p:ext uri="{BB962C8B-B14F-4D97-AF65-F5344CB8AC3E}">
        <p14:creationId xmlns:p14="http://schemas.microsoft.com/office/powerpoint/2010/main" val="22559767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4" name="Rectangle 3"/>
          <p:cNvSpPr/>
          <p:nvPr userDrawn="1"/>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667000" y="3962400"/>
            <a:ext cx="63246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5509" t="13397" r="9549" b="13397"/>
          <a:stretch/>
        </p:blipFill>
        <p:spPr>
          <a:xfrm>
            <a:off x="152400" y="3766736"/>
            <a:ext cx="2514600" cy="2456348"/>
          </a:xfrm>
          <a:prstGeom prst="rect">
            <a:avLst/>
          </a:prstGeom>
          <a:noFill/>
          <a:ln>
            <a:noFill/>
          </a:ln>
        </p:spPr>
      </p:pic>
    </p:spTree>
    <p:extLst>
      <p:ext uri="{BB962C8B-B14F-4D97-AF65-F5344CB8AC3E}">
        <p14:creationId xmlns:p14="http://schemas.microsoft.com/office/powerpoint/2010/main" val="36292726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05800" y="6019800"/>
            <a:ext cx="866774" cy="866774"/>
          </a:xfrm>
          <a:prstGeom prst="rect">
            <a:avLst/>
          </a:prstGeom>
        </p:spPr>
      </p:pic>
    </p:spTree>
    <p:extLst>
      <p:ext uri="{BB962C8B-B14F-4D97-AF65-F5344CB8AC3E}">
        <p14:creationId xmlns:p14="http://schemas.microsoft.com/office/powerpoint/2010/main" val="12249948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1" name="Content Placeholder 4">
            <a:extLst>
              <a:ext uri="{FF2B5EF4-FFF2-40B4-BE49-F238E27FC236}">
                <a16:creationId xmlns:a16="http://schemas.microsoft.com/office/drawing/2014/main" id="{090F534B-196E-4500-8064-46ED9C366836}"/>
              </a:ext>
            </a:extLst>
          </p:cNvPr>
          <p:cNvPicPr>
            <a:picLocks noChangeAspect="1"/>
          </p:cNvPicPr>
          <p:nvPr userDrawn="1"/>
        </p:nvPicPr>
        <p:blipFill>
          <a:blip r:embed="rId2"/>
          <a:stretch>
            <a:fillRect/>
          </a:stretch>
        </p:blipFill>
        <p:spPr>
          <a:xfrm>
            <a:off x="0" y="5969397"/>
            <a:ext cx="9144000" cy="888603"/>
          </a:xfrm>
          <a:prstGeom prst="rect">
            <a:avLst/>
          </a:prstGeom>
        </p:spPr>
      </p:pic>
    </p:spTree>
    <p:extLst>
      <p:ext uri="{BB962C8B-B14F-4D97-AF65-F5344CB8AC3E}">
        <p14:creationId xmlns:p14="http://schemas.microsoft.com/office/powerpoint/2010/main" val="7455224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5867398"/>
            <a:ext cx="9144000" cy="990601"/>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Content Placeholder 4">
            <a:extLst>
              <a:ext uri="{FF2B5EF4-FFF2-40B4-BE49-F238E27FC236}">
                <a16:creationId xmlns:a16="http://schemas.microsoft.com/office/drawing/2014/main" id="{0BCF9E40-4528-424A-A239-361ECA73D3C1}"/>
              </a:ext>
            </a:extLst>
          </p:cNvPr>
          <p:cNvPicPr>
            <a:picLocks noChangeAspect="1"/>
          </p:cNvPicPr>
          <p:nvPr userDrawn="1"/>
        </p:nvPicPr>
        <p:blipFill>
          <a:blip r:embed="rId2"/>
          <a:stretch>
            <a:fillRect/>
          </a:stretch>
        </p:blipFill>
        <p:spPr>
          <a:xfrm>
            <a:off x="228600" y="5915181"/>
            <a:ext cx="8763000" cy="920438"/>
          </a:xfrm>
          <a:prstGeom prst="rect">
            <a:avLst/>
          </a:prstGeom>
        </p:spPr>
      </p:pic>
    </p:spTree>
    <p:extLst>
      <p:ext uri="{BB962C8B-B14F-4D97-AF65-F5344CB8AC3E}">
        <p14:creationId xmlns:p14="http://schemas.microsoft.com/office/powerpoint/2010/main" val="4822412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p>
        </p:txBody>
      </p:sp>
      <p:sp>
        <p:nvSpPr>
          <p:cNvPr id="14" name="Content Placeholder 2"/>
          <p:cNvSpPr>
            <a:spLocks noGrp="1"/>
          </p:cNvSpPr>
          <p:nvPr>
            <p:ph idx="1"/>
          </p:nvPr>
        </p:nvSpPr>
        <p:spPr>
          <a:xfrm>
            <a:off x="228600" y="1193800"/>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33616620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p>
        </p:txBody>
      </p:sp>
      <p:sp>
        <p:nvSpPr>
          <p:cNvPr id="3" name="Content Placeholder 2"/>
          <p:cNvSpPr>
            <a:spLocks noGrp="1"/>
          </p:cNvSpPr>
          <p:nvPr>
            <p:ph idx="1"/>
          </p:nvPr>
        </p:nvSpPr>
        <p:spPr>
          <a:xfrm>
            <a:off x="228600" y="1193800"/>
            <a:ext cx="8763000" cy="4752093"/>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5867398"/>
            <a:ext cx="9144000" cy="990601"/>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2" name="Content Placeholder 4">
            <a:extLst>
              <a:ext uri="{FF2B5EF4-FFF2-40B4-BE49-F238E27FC236}">
                <a16:creationId xmlns:a16="http://schemas.microsoft.com/office/drawing/2014/main" id="{1F91A1F2-2091-4B84-9ED8-B62FE37C1399}"/>
              </a:ext>
            </a:extLst>
          </p:cNvPr>
          <p:cNvPicPr>
            <a:picLocks noChangeAspect="1"/>
          </p:cNvPicPr>
          <p:nvPr userDrawn="1"/>
        </p:nvPicPr>
        <p:blipFill>
          <a:blip r:embed="rId2"/>
          <a:stretch>
            <a:fillRect/>
          </a:stretch>
        </p:blipFill>
        <p:spPr>
          <a:xfrm>
            <a:off x="228600" y="5918396"/>
            <a:ext cx="8763000" cy="888603"/>
          </a:xfrm>
          <a:prstGeom prst="rect">
            <a:avLst/>
          </a:prstGeom>
        </p:spPr>
      </p:pic>
    </p:spTree>
    <p:extLst>
      <p:ext uri="{BB962C8B-B14F-4D97-AF65-F5344CB8AC3E}">
        <p14:creationId xmlns:p14="http://schemas.microsoft.com/office/powerpoint/2010/main" val="10611766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5134930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273351156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11899253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3133834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4" name="Rectangle 3"/>
          <p:cNvSpPr/>
          <p:nvPr userDrawn="1"/>
        </p:nvSpPr>
        <p:spPr>
          <a:xfrm>
            <a:off x="3200400" y="3874770"/>
            <a:ext cx="59436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3276600" y="3962400"/>
            <a:ext cx="57150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dirty="0"/>
              <a:t>Click to edit Master title style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3525" y="3321685"/>
            <a:ext cx="3346450" cy="3346450"/>
          </a:xfrm>
          <a:prstGeom prst="rect">
            <a:avLst/>
          </a:prstGeom>
          <a:noFill/>
          <a:ln>
            <a:noFill/>
          </a:ln>
        </p:spPr>
      </p:pic>
    </p:spTree>
    <p:extLst>
      <p:ext uri="{BB962C8B-B14F-4D97-AF65-F5344CB8AC3E}">
        <p14:creationId xmlns:p14="http://schemas.microsoft.com/office/powerpoint/2010/main" val="28548909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091466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lank - Blu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74283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lank - Orang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874475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lank - YellowGreen">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083708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lank - Gray">
    <p:spTree>
      <p:nvGrpSpPr>
        <p:cNvPr id="1" name=""/>
        <p:cNvGrpSpPr/>
        <p:nvPr/>
      </p:nvGrpSpPr>
      <p:grpSpPr>
        <a:xfrm>
          <a:off x="0" y="0"/>
          <a:ext cx="0" cy="0"/>
          <a:chOff x="0" y="0"/>
          <a:chExt cx="0" cy="0"/>
        </a:xfrm>
      </p:grpSpPr>
    </p:spTree>
    <p:extLst>
      <p:ext uri="{BB962C8B-B14F-4D97-AF65-F5344CB8AC3E}">
        <p14:creationId xmlns:p14="http://schemas.microsoft.com/office/powerpoint/2010/main" val="74752251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F99D5B-F867-47B0-8AC2-139ABFA8E7EF}" type="slidenum">
              <a:rPr lang="en-US" smtClean="0"/>
              <a:t>‹#›</a:t>
            </a:fld>
            <a:endParaRPr lang="en-US" dirty="0"/>
          </a:p>
        </p:txBody>
      </p:sp>
    </p:spTree>
    <p:extLst>
      <p:ext uri="{BB962C8B-B14F-4D97-AF65-F5344CB8AC3E}">
        <p14:creationId xmlns:p14="http://schemas.microsoft.com/office/powerpoint/2010/main" val="58437707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6007690" y="548797"/>
            <a:ext cx="1189132" cy="297918"/>
          </a:xfrm>
          <a:prstGeom prst="rect">
            <a:avLst/>
          </a:prstGeom>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2150EF-142C-4771-BDD7-DC805A27CF01}" type="slidenum">
              <a:rPr lang="en-US" smtClean="0"/>
              <a:t>‹#›</a:t>
            </a:fld>
            <a:endParaRPr lang="en-US" dirty="0"/>
          </a:p>
        </p:txBody>
      </p:sp>
      <p:sp>
        <p:nvSpPr>
          <p:cNvPr id="9" name="Title 8"/>
          <p:cNvSpPr>
            <a:spLocks noGrp="1"/>
          </p:cNvSpPr>
          <p:nvPr>
            <p:ph type="title"/>
          </p:nvPr>
        </p:nvSpPr>
        <p:spPr>
          <a:xfrm>
            <a:off x="914400" y="1544715"/>
            <a:ext cx="7315200" cy="1154097"/>
          </a:xfrm>
        </p:spPr>
        <p:txBody>
          <a:bodyPr/>
          <a:lstStyle/>
          <a:p>
            <a:r>
              <a:rPr lang="en-US"/>
              <a:t>Click to edit Master title style</a:t>
            </a:r>
          </a:p>
        </p:txBody>
      </p:sp>
      <p:sp>
        <p:nvSpPr>
          <p:cNvPr id="8" name="Content Placeholder 7"/>
          <p:cNvSpPr>
            <a:spLocks noGrp="1"/>
          </p:cNvSpPr>
          <p:nvPr>
            <p:ph sz="quarter" idx="13"/>
          </p:nvPr>
        </p:nvSpPr>
        <p:spPr>
          <a:xfrm>
            <a:off x="914400" y="2743200"/>
            <a:ext cx="356616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81728" y="2743200"/>
            <a:ext cx="3566160" cy="3595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3530727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4"/>
          <p:cNvSpPr>
            <a:spLocks noGrp="1" noChangeArrowheads="1"/>
          </p:cNvSpPr>
          <p:nvPr>
            <p:ph type="dt" sz="half" idx="10"/>
          </p:nvPr>
        </p:nvSpPr>
        <p:spPr>
          <a:xfrm>
            <a:off x="6007690" y="548797"/>
            <a:ext cx="1189132" cy="297918"/>
          </a:xfrm>
          <a:prstGeom prst="rect">
            <a:avLst/>
          </a:prstGeom>
          <a:ln/>
        </p:spPr>
        <p:txBody>
          <a:bodyPr/>
          <a:lstStyle>
            <a:lvl1pPr>
              <a:defRPr/>
            </a:lvl1pPr>
          </a:lstStyle>
          <a:p>
            <a:pPr>
              <a:defRPr/>
            </a:pPr>
            <a:endParaRPr lang="en-US" dirty="0"/>
          </a:p>
        </p:txBody>
      </p:sp>
      <p:sp>
        <p:nvSpPr>
          <p:cNvPr id="6" name="Rectangle 4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46"/>
          <p:cNvSpPr>
            <a:spLocks noGrp="1" noChangeArrowheads="1"/>
          </p:cNvSpPr>
          <p:nvPr>
            <p:ph type="sldNum" sz="quarter" idx="12"/>
          </p:nvPr>
        </p:nvSpPr>
        <p:spPr>
          <a:ln/>
        </p:spPr>
        <p:txBody>
          <a:bodyPr/>
          <a:lstStyle>
            <a:lvl1pPr>
              <a:defRPr/>
            </a:lvl1pPr>
          </a:lstStyle>
          <a:p>
            <a:pPr>
              <a:defRPr/>
            </a:pPr>
            <a:fld id="{7CA7152B-7A66-4E22-913B-BF8D5CCB8F24}" type="slidenum">
              <a:rPr lang="en-US"/>
              <a:pPr>
                <a:defRPr/>
              </a:pPr>
              <a:t>‹#›</a:t>
            </a:fld>
            <a:endParaRPr lang="en-US" dirty="0"/>
          </a:p>
        </p:txBody>
      </p:sp>
    </p:spTree>
    <p:extLst>
      <p:ext uri="{BB962C8B-B14F-4D97-AF65-F5344CB8AC3E}">
        <p14:creationId xmlns:p14="http://schemas.microsoft.com/office/powerpoint/2010/main" val="61028028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007690" y="548797"/>
            <a:ext cx="1189132" cy="297918"/>
          </a:xfrm>
          <a:prstGeom prst="rect">
            <a:avLst/>
          </a:prstGeom>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B2150EF-142C-4771-BDD7-DC805A27CF01}" type="slidenum">
              <a:rPr lang="en-US" smtClean="0"/>
              <a:t>‹#›</a:t>
            </a:fld>
            <a:endParaRPr lang="en-US" dirty="0"/>
          </a:p>
        </p:txBody>
      </p:sp>
    </p:spTree>
    <p:extLst>
      <p:ext uri="{BB962C8B-B14F-4D97-AF65-F5344CB8AC3E}">
        <p14:creationId xmlns:p14="http://schemas.microsoft.com/office/powerpoint/2010/main" val="975693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05800" y="6019800"/>
            <a:ext cx="866774" cy="866774"/>
          </a:xfrm>
          <a:prstGeom prst="rect">
            <a:avLst/>
          </a:prstGeom>
        </p:spPr>
      </p:pic>
    </p:spTree>
    <p:extLst>
      <p:ext uri="{BB962C8B-B14F-4D97-AF65-F5344CB8AC3E}">
        <p14:creationId xmlns:p14="http://schemas.microsoft.com/office/powerpoint/2010/main" val="1899978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783884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2770656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14" name="Content Placeholder 2"/>
          <p:cNvSpPr>
            <a:spLocks noGrp="1"/>
          </p:cNvSpPr>
          <p:nvPr>
            <p:ph idx="1"/>
          </p:nvPr>
        </p:nvSpPr>
        <p:spPr>
          <a:xfrm>
            <a:off x="228600" y="1193800"/>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2563395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2335100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2883267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slideLayout" Target="../slideLayouts/slideLayout35.xml"/><Relationship Id="rId3" Type="http://schemas.openxmlformats.org/officeDocument/2006/relationships/slideLayout" Target="../slideLayouts/slideLayout20.xml"/><Relationship Id="rId21" Type="http://schemas.openxmlformats.org/officeDocument/2006/relationships/slideLayout" Target="../slideLayouts/slideLayout38.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20" Type="http://schemas.openxmlformats.org/officeDocument/2006/relationships/slideLayout" Target="../slideLayouts/slideLayout37.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slideLayout" Target="../slideLayouts/slideLayout36.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 Id="rId2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7" name="Slide Number Placeholder 5"/>
          <p:cNvSpPr>
            <a:spLocks noGrp="1"/>
          </p:cNvSpPr>
          <p:nvPr>
            <p:ph type="sldNum" sz="quarter" idx="4"/>
          </p:nvPr>
        </p:nvSpPr>
        <p:spPr>
          <a:xfrm>
            <a:off x="6858000" y="6410326"/>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1143005989"/>
      </p:ext>
    </p:extLst>
  </p:cSld>
  <p:clrMap bg1="lt1" tx1="dk1" bg2="lt2" tx2="dk2" accent1="accent1" accent2="accent2" accent3="accent3" accent4="accent4" accent5="accent5" accent6="accent6" hlink="hlink" folHlink="folHlink"/>
  <p:sldLayoutIdLst>
    <p:sldLayoutId id="2147483660" r:id="rId1"/>
    <p:sldLayoutId id="2147483670" r:id="rId2"/>
    <p:sldLayoutId id="2147483649" r:id="rId3"/>
    <p:sldLayoutId id="2147483680" r:id="rId4"/>
    <p:sldLayoutId id="2147483671" r:id="rId5"/>
    <p:sldLayoutId id="2147483668" r:id="rId6"/>
    <p:sldLayoutId id="2147483665" r:id="rId7"/>
    <p:sldLayoutId id="2147483672" r:id="rId8"/>
    <p:sldLayoutId id="2147483673" r:id="rId9"/>
    <p:sldLayoutId id="2147483679" r:id="rId10"/>
    <p:sldLayoutId id="2147483674" r:id="rId11"/>
    <p:sldLayoutId id="2147483662" r:id="rId12"/>
    <p:sldLayoutId id="2147483663" r:id="rId13"/>
    <p:sldLayoutId id="2147483676" r:id="rId14"/>
    <p:sldLayoutId id="2147483677" r:id="rId15"/>
    <p:sldLayoutId id="2147483675" r:id="rId16"/>
    <p:sldLayoutId id="2147483678" r:id="rId17"/>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6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7" name="Slide Number Placeholder 5"/>
          <p:cNvSpPr>
            <a:spLocks noGrp="1"/>
          </p:cNvSpPr>
          <p:nvPr>
            <p:ph type="sldNum" sz="quarter" idx="4"/>
          </p:nvPr>
        </p:nvSpPr>
        <p:spPr>
          <a:xfrm>
            <a:off x="6858000" y="6410326"/>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4254579850"/>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 id="2147483698" r:id="rId17"/>
    <p:sldLayoutId id="2147483699" r:id="rId18"/>
    <p:sldLayoutId id="2147483700" r:id="rId19"/>
    <p:sldLayoutId id="2147483701" r:id="rId20"/>
    <p:sldLayoutId id="2147483702" r:id="rId21"/>
  </p:sldLayoutIdLst>
  <p:hf sldNum="0" hd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6.xml"/><Relationship Id="rId1" Type="http://schemas.openxmlformats.org/officeDocument/2006/relationships/video" Target="https://www.youtube.com/embed/lw0mefqIZ5Y?feature=oembed" TargetMode="External"/><Relationship Id="rId4" Type="http://schemas.openxmlformats.org/officeDocument/2006/relationships/image" Target="../media/image10.jpeg"/></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6.xml"/><Relationship Id="rId1" Type="http://schemas.openxmlformats.org/officeDocument/2006/relationships/video" Target="https://www.youtube.com/embed/vv3IBZkUgwg?feature=oembed" TargetMode="External"/><Relationship Id="rId4" Type="http://schemas.openxmlformats.org/officeDocument/2006/relationships/image" Target="../media/image11.jpeg"/></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1F75188-886B-951E-5EED-879CD95C849D}"/>
              </a:ext>
            </a:extLst>
          </p:cNvPr>
          <p:cNvSpPr>
            <a:spLocks noGrp="1"/>
          </p:cNvSpPr>
          <p:nvPr>
            <p:ph type="ctrTitle"/>
          </p:nvPr>
        </p:nvSpPr>
        <p:spPr>
          <a:xfrm>
            <a:off x="152400" y="4343400"/>
            <a:ext cx="8839200" cy="1422399"/>
          </a:xfrm>
        </p:spPr>
        <p:txBody>
          <a:bodyPr/>
          <a:lstStyle/>
          <a:p>
            <a:r>
              <a:rPr lang="en-US" dirty="0"/>
              <a:t>Title VI Training</a:t>
            </a:r>
          </a:p>
        </p:txBody>
      </p:sp>
      <p:sp>
        <p:nvSpPr>
          <p:cNvPr id="5" name="Text Placeholder 4">
            <a:extLst>
              <a:ext uri="{FF2B5EF4-FFF2-40B4-BE49-F238E27FC236}">
                <a16:creationId xmlns:a16="http://schemas.microsoft.com/office/drawing/2014/main" id="{00211C54-870E-0D64-4CAE-B69195A765D3}"/>
              </a:ext>
            </a:extLst>
          </p:cNvPr>
          <p:cNvSpPr>
            <a:spLocks noGrp="1"/>
          </p:cNvSpPr>
          <p:nvPr>
            <p:ph type="body" sz="quarter" idx="11"/>
          </p:nvPr>
        </p:nvSpPr>
        <p:spPr/>
        <p:txBody>
          <a:bodyPr/>
          <a:lstStyle/>
          <a:p>
            <a:r>
              <a:rPr lang="en-US" dirty="0"/>
              <a:t> Civil Rights Division, Title </a:t>
            </a:r>
            <a:r>
              <a:rPr lang="en-US"/>
              <a:t>VI Program</a:t>
            </a:r>
          </a:p>
        </p:txBody>
      </p:sp>
    </p:spTree>
    <p:extLst>
      <p:ext uri="{BB962C8B-B14F-4D97-AF65-F5344CB8AC3E}">
        <p14:creationId xmlns:p14="http://schemas.microsoft.com/office/powerpoint/2010/main" val="1981655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A0C90-C039-DEB2-9521-9894FC8EBB14}"/>
              </a:ext>
            </a:extLst>
          </p:cNvPr>
          <p:cNvSpPr>
            <a:spLocks noGrp="1"/>
          </p:cNvSpPr>
          <p:nvPr>
            <p:ph type="title"/>
          </p:nvPr>
        </p:nvSpPr>
        <p:spPr/>
        <p:txBody>
          <a:bodyPr/>
          <a:lstStyle/>
          <a:p>
            <a:pPr algn="ctr"/>
            <a:r>
              <a:rPr lang="en-US" sz="3100" b="1" dirty="0">
                <a:effectLst/>
              </a:rPr>
              <a:t>Ensure your Contractors &amp; Subcontractors Follow the Same Guidelines</a:t>
            </a:r>
            <a:endParaRPr lang="en-US" sz="3100" dirty="0"/>
          </a:p>
        </p:txBody>
      </p:sp>
      <p:sp>
        <p:nvSpPr>
          <p:cNvPr id="4" name="Footer Placeholder 3">
            <a:extLst>
              <a:ext uri="{FF2B5EF4-FFF2-40B4-BE49-F238E27FC236}">
                <a16:creationId xmlns:a16="http://schemas.microsoft.com/office/drawing/2014/main" id="{2D430FF3-9F53-F56B-27ED-3910D25A3564}"/>
              </a:ext>
            </a:extLst>
          </p:cNvPr>
          <p:cNvSpPr>
            <a:spLocks noGrp="1"/>
          </p:cNvSpPr>
          <p:nvPr>
            <p:ph type="ftr" sz="quarter" idx="11"/>
          </p:nvPr>
        </p:nvSpPr>
        <p:spPr/>
        <p:txBody>
          <a:bodyPr/>
          <a:lstStyle/>
          <a:p>
            <a:endParaRPr lang="en-US" dirty="0"/>
          </a:p>
        </p:txBody>
      </p:sp>
      <p:sp>
        <p:nvSpPr>
          <p:cNvPr id="5" name="Rectangle 3">
            <a:extLst>
              <a:ext uri="{FF2B5EF4-FFF2-40B4-BE49-F238E27FC236}">
                <a16:creationId xmlns:a16="http://schemas.microsoft.com/office/drawing/2014/main" id="{2CDC843D-011D-1687-C25C-5C10D9D6621B}"/>
              </a:ext>
            </a:extLst>
          </p:cNvPr>
          <p:cNvSpPr>
            <a:spLocks noGrp="1" noRot="1" noChangeArrowheads="1"/>
          </p:cNvSpPr>
          <p:nvPr>
            <p:ph idx="1"/>
          </p:nvPr>
        </p:nvSpPr>
        <p:spPr>
          <a:xfrm>
            <a:off x="457200" y="1870075"/>
            <a:ext cx="8763000" cy="2082800"/>
          </a:xfrm>
        </p:spPr>
        <p:txBody>
          <a:bodyPr/>
          <a:lstStyle/>
          <a:p>
            <a:pPr marL="0" indent="0" eaLnBrk="1" hangingPunct="1">
              <a:buClr>
                <a:srgbClr val="FF0000"/>
              </a:buClr>
              <a:buNone/>
            </a:pPr>
            <a:r>
              <a:rPr lang="en-US" sz="2900" b="0" dirty="0">
                <a:effectLst/>
              </a:rPr>
              <a:t>Subrecipients must ensure that all contractors and subcontractors awarded TDOT funded contracts adhere to Title VI and all other  </a:t>
            </a:r>
            <a:r>
              <a:rPr lang="en-US" sz="2900" dirty="0">
                <a:effectLst/>
              </a:rPr>
              <a:t>nondiscrimination authorities.</a:t>
            </a:r>
          </a:p>
          <a:p>
            <a:pPr eaLnBrk="1" hangingPunct="1">
              <a:buFont typeface="Wingdings" pitchFamily="2" charset="2"/>
              <a:buNone/>
            </a:pPr>
            <a:endParaRPr lang="en-US" sz="3600" dirty="0">
              <a:effectLst/>
            </a:endParaRPr>
          </a:p>
        </p:txBody>
      </p:sp>
      <p:sp>
        <p:nvSpPr>
          <p:cNvPr id="6" name="TextBox 5">
            <a:extLst>
              <a:ext uri="{FF2B5EF4-FFF2-40B4-BE49-F238E27FC236}">
                <a16:creationId xmlns:a16="http://schemas.microsoft.com/office/drawing/2014/main" id="{264934C5-9420-9550-518C-AFD291E75797}"/>
              </a:ext>
            </a:extLst>
          </p:cNvPr>
          <p:cNvSpPr txBox="1"/>
          <p:nvPr/>
        </p:nvSpPr>
        <p:spPr>
          <a:xfrm>
            <a:off x="7885138" y="5620117"/>
            <a:ext cx="1066274" cy="369332"/>
          </a:xfrm>
          <a:prstGeom prst="rect">
            <a:avLst/>
          </a:prstGeom>
          <a:noFill/>
        </p:spPr>
        <p:txBody>
          <a:bodyPr wrap="square" rtlCol="0">
            <a:spAutoFit/>
          </a:bodyPr>
          <a:lstStyle/>
          <a:p>
            <a:pPr algn="ctr"/>
            <a:r>
              <a:rPr lang="en-US" dirty="0"/>
              <a:t>10</a:t>
            </a:r>
          </a:p>
        </p:txBody>
      </p:sp>
      <p:pic>
        <p:nvPicPr>
          <p:cNvPr id="7" name="Picture 4">
            <a:extLst>
              <a:ext uri="{FF2B5EF4-FFF2-40B4-BE49-F238E27FC236}">
                <a16:creationId xmlns:a16="http://schemas.microsoft.com/office/drawing/2014/main" id="{73DE76A7-2715-2565-39AD-7B51AD6C584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0" y="5393363"/>
            <a:ext cx="1066274" cy="46603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34FE5BAB-5598-7920-6092-C38DE48533C2}"/>
              </a:ext>
            </a:extLst>
          </p:cNvPr>
          <p:cNvSpPr txBox="1"/>
          <p:nvPr/>
        </p:nvSpPr>
        <p:spPr>
          <a:xfrm>
            <a:off x="0" y="6248400"/>
            <a:ext cx="2057400" cy="609600"/>
          </a:xfrm>
          <a:prstGeom prst="rect">
            <a:avLst/>
          </a:prstGeom>
          <a:solidFill>
            <a:srgbClr val="DEDEDE"/>
          </a:solidFill>
        </p:spPr>
        <p:txBody>
          <a:bodyPr wrap="square" rtlCol="0">
            <a:spAutoFit/>
          </a:bodyPr>
          <a:lstStyle/>
          <a:p>
            <a:endParaRPr lang="en-US" dirty="0"/>
          </a:p>
        </p:txBody>
      </p:sp>
    </p:spTree>
    <p:extLst>
      <p:ext uri="{BB962C8B-B14F-4D97-AF65-F5344CB8AC3E}">
        <p14:creationId xmlns:p14="http://schemas.microsoft.com/office/powerpoint/2010/main" val="3129537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5F5A1-8772-D4A5-E5D7-BE87BEB78432}"/>
              </a:ext>
            </a:extLst>
          </p:cNvPr>
          <p:cNvSpPr>
            <a:spLocks noGrp="1"/>
          </p:cNvSpPr>
          <p:nvPr>
            <p:ph type="title"/>
          </p:nvPr>
        </p:nvSpPr>
        <p:spPr/>
        <p:txBody>
          <a:bodyPr/>
          <a:lstStyle/>
          <a:p>
            <a:pPr algn="ctr"/>
            <a:r>
              <a:rPr lang="en-US" sz="3000" b="1" dirty="0">
                <a:effectLst/>
              </a:rPr>
              <a:t>Minority and Women Representation on Planning Boards &amp; Commissions</a:t>
            </a:r>
            <a:endParaRPr lang="en-US" sz="3000" dirty="0"/>
          </a:p>
        </p:txBody>
      </p:sp>
      <p:sp>
        <p:nvSpPr>
          <p:cNvPr id="3" name="Content Placeholder 2">
            <a:extLst>
              <a:ext uri="{FF2B5EF4-FFF2-40B4-BE49-F238E27FC236}">
                <a16:creationId xmlns:a16="http://schemas.microsoft.com/office/drawing/2014/main" id="{72CB0C3B-0785-3E14-E73E-C85917B1A416}"/>
              </a:ext>
            </a:extLst>
          </p:cNvPr>
          <p:cNvSpPr>
            <a:spLocks noGrp="1"/>
          </p:cNvSpPr>
          <p:nvPr>
            <p:ph idx="1"/>
          </p:nvPr>
        </p:nvSpPr>
        <p:spPr>
          <a:xfrm>
            <a:off x="346841" y="2133600"/>
            <a:ext cx="8763000" cy="4958465"/>
          </a:xfrm>
        </p:spPr>
        <p:txBody>
          <a:bodyPr/>
          <a:lstStyle/>
          <a:p>
            <a:pPr marL="0" indent="0">
              <a:buNone/>
            </a:pPr>
            <a:r>
              <a:rPr lang="en-US" b="0" dirty="0">
                <a:effectLst/>
              </a:rPr>
              <a:t>The inclusion of minorities and women on planning boards and commissions is critical in establishing an equal access planning system. Subrecipients cannot “deny a person the opportunity to participate as a member of a planning, advisory, or similar body which is an integral part of the program.”</a:t>
            </a:r>
            <a:endParaRPr lang="en-US" b="0" i="1" dirty="0">
              <a:effectLst/>
            </a:endParaRPr>
          </a:p>
          <a:p>
            <a:endParaRPr lang="en-US" dirty="0"/>
          </a:p>
        </p:txBody>
      </p:sp>
      <p:sp>
        <p:nvSpPr>
          <p:cNvPr id="4" name="Footer Placeholder 3">
            <a:extLst>
              <a:ext uri="{FF2B5EF4-FFF2-40B4-BE49-F238E27FC236}">
                <a16:creationId xmlns:a16="http://schemas.microsoft.com/office/drawing/2014/main" id="{67396AC4-A59D-9AB7-7792-63D6FC5D4803}"/>
              </a:ext>
            </a:extLst>
          </p:cNvPr>
          <p:cNvSpPr>
            <a:spLocks noGrp="1"/>
          </p:cNvSpPr>
          <p:nvPr>
            <p:ph type="ftr" sz="quarter" idx="11"/>
          </p:nvPr>
        </p:nvSpPr>
        <p:spPr/>
        <p:txBody>
          <a:bodyPr/>
          <a:lstStyle/>
          <a:p>
            <a:endParaRPr lang="en-US" dirty="0"/>
          </a:p>
        </p:txBody>
      </p:sp>
      <p:sp>
        <p:nvSpPr>
          <p:cNvPr id="5" name="TextBox 4">
            <a:extLst>
              <a:ext uri="{FF2B5EF4-FFF2-40B4-BE49-F238E27FC236}">
                <a16:creationId xmlns:a16="http://schemas.microsoft.com/office/drawing/2014/main" id="{3409110A-24EA-CF9F-747A-626743741B21}"/>
              </a:ext>
            </a:extLst>
          </p:cNvPr>
          <p:cNvSpPr txBox="1"/>
          <p:nvPr/>
        </p:nvSpPr>
        <p:spPr>
          <a:xfrm>
            <a:off x="7885138" y="5620117"/>
            <a:ext cx="1066274" cy="369332"/>
          </a:xfrm>
          <a:prstGeom prst="rect">
            <a:avLst/>
          </a:prstGeom>
          <a:noFill/>
        </p:spPr>
        <p:txBody>
          <a:bodyPr wrap="square" rtlCol="0">
            <a:spAutoFit/>
          </a:bodyPr>
          <a:lstStyle/>
          <a:p>
            <a:pPr algn="ctr"/>
            <a:r>
              <a:rPr lang="en-US" dirty="0"/>
              <a:t>11</a:t>
            </a:r>
          </a:p>
        </p:txBody>
      </p:sp>
      <p:pic>
        <p:nvPicPr>
          <p:cNvPr id="6" name="Picture 4">
            <a:extLst>
              <a:ext uri="{FF2B5EF4-FFF2-40B4-BE49-F238E27FC236}">
                <a16:creationId xmlns:a16="http://schemas.microsoft.com/office/drawing/2014/main" id="{5BB46234-0DD5-ECDF-7772-2D0B7B675D8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0" y="5393363"/>
            <a:ext cx="1066274" cy="466034"/>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7447CF93-58A3-F434-A30C-0738B7ED7A0E}"/>
              </a:ext>
            </a:extLst>
          </p:cNvPr>
          <p:cNvSpPr txBox="1"/>
          <p:nvPr/>
        </p:nvSpPr>
        <p:spPr>
          <a:xfrm>
            <a:off x="0" y="6248400"/>
            <a:ext cx="2057400" cy="609600"/>
          </a:xfrm>
          <a:prstGeom prst="rect">
            <a:avLst/>
          </a:prstGeom>
          <a:solidFill>
            <a:srgbClr val="DEDEDE"/>
          </a:solidFill>
        </p:spPr>
        <p:txBody>
          <a:bodyPr wrap="square" rtlCol="0">
            <a:spAutoFit/>
          </a:bodyPr>
          <a:lstStyle/>
          <a:p>
            <a:endParaRPr lang="en-US" dirty="0"/>
          </a:p>
        </p:txBody>
      </p:sp>
    </p:spTree>
    <p:extLst>
      <p:ext uri="{BB962C8B-B14F-4D97-AF65-F5344CB8AC3E}">
        <p14:creationId xmlns:p14="http://schemas.microsoft.com/office/powerpoint/2010/main" val="1318306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6F569-8982-9EB3-43EE-30C5E2807932}"/>
              </a:ext>
            </a:extLst>
          </p:cNvPr>
          <p:cNvSpPr>
            <a:spLocks noGrp="1"/>
          </p:cNvSpPr>
          <p:nvPr>
            <p:ph type="title"/>
          </p:nvPr>
        </p:nvSpPr>
        <p:spPr/>
        <p:txBody>
          <a:bodyPr/>
          <a:lstStyle/>
          <a:p>
            <a:pPr algn="ctr"/>
            <a:r>
              <a:rPr lang="en-US" sz="3000" b="1" dirty="0">
                <a:effectLst/>
              </a:rPr>
              <a:t>Have a Written Title VI Complaint Process &amp; Complaint Log</a:t>
            </a:r>
            <a:endParaRPr lang="en-US" sz="3000" dirty="0"/>
          </a:p>
        </p:txBody>
      </p:sp>
      <p:sp>
        <p:nvSpPr>
          <p:cNvPr id="3" name="Content Placeholder 2">
            <a:extLst>
              <a:ext uri="{FF2B5EF4-FFF2-40B4-BE49-F238E27FC236}">
                <a16:creationId xmlns:a16="http://schemas.microsoft.com/office/drawing/2014/main" id="{B1AFE2B6-89F6-8930-486F-FF50A4F58460}"/>
              </a:ext>
            </a:extLst>
          </p:cNvPr>
          <p:cNvSpPr>
            <a:spLocks noGrp="1"/>
          </p:cNvSpPr>
          <p:nvPr>
            <p:ph idx="1"/>
          </p:nvPr>
        </p:nvSpPr>
        <p:spPr>
          <a:xfrm>
            <a:off x="228600" y="1168198"/>
            <a:ext cx="8763000" cy="4958465"/>
          </a:xfrm>
        </p:spPr>
        <p:txBody>
          <a:bodyPr/>
          <a:lstStyle/>
          <a:p>
            <a:pPr marL="0" indent="0">
              <a:lnSpc>
                <a:spcPct val="90000"/>
              </a:lnSpc>
              <a:buClrTx/>
              <a:buNone/>
              <a:defRPr/>
            </a:pPr>
            <a:r>
              <a:rPr lang="en-US" sz="1800" dirty="0"/>
              <a:t>That:</a:t>
            </a:r>
          </a:p>
          <a:p>
            <a:pPr algn="just" eaLnBrk="1" hangingPunct="1">
              <a:lnSpc>
                <a:spcPct val="90000"/>
              </a:lnSpc>
              <a:buClr>
                <a:schemeClr val="tx1"/>
              </a:buClr>
              <a:defRPr/>
            </a:pPr>
            <a:r>
              <a:rPr lang="en-US" sz="1900" b="0" dirty="0">
                <a:effectLst/>
              </a:rPr>
              <a:t>Instructions on how to file a complaint;</a:t>
            </a:r>
          </a:p>
          <a:p>
            <a:pPr algn="just" eaLnBrk="1" hangingPunct="1">
              <a:lnSpc>
                <a:spcPct val="90000"/>
              </a:lnSpc>
              <a:buClrTx/>
              <a:defRPr/>
            </a:pPr>
            <a:r>
              <a:rPr lang="en-US" sz="1900" b="0" dirty="0">
                <a:effectLst/>
              </a:rPr>
              <a:t>Notifies the complainant that a complaint must filed within 180 days of the alleged occurrence or when the alleged discrimination became known to the complainant;</a:t>
            </a:r>
          </a:p>
          <a:p>
            <a:pPr eaLnBrk="1" hangingPunct="1">
              <a:lnSpc>
                <a:spcPct val="90000"/>
              </a:lnSpc>
              <a:buClr>
                <a:schemeClr val="tx1"/>
              </a:buClr>
              <a:defRPr/>
            </a:pPr>
            <a:r>
              <a:rPr lang="en-US" sz="1900" b="0" dirty="0">
                <a:effectLst/>
              </a:rPr>
              <a:t>Notifies the complainant that the complaint should be in writing and signed;</a:t>
            </a:r>
          </a:p>
          <a:p>
            <a:pPr eaLnBrk="1" hangingPunct="1">
              <a:lnSpc>
                <a:spcPct val="90000"/>
              </a:lnSpc>
              <a:buClr>
                <a:schemeClr val="tx1"/>
              </a:buClr>
              <a:defRPr/>
            </a:pPr>
            <a:r>
              <a:rPr lang="en-US" sz="1900" b="0" dirty="0">
                <a:effectLst/>
              </a:rPr>
              <a:t>Informs complainant </a:t>
            </a:r>
            <a:r>
              <a:rPr lang="en-US" sz="1900" dirty="0"/>
              <a:t>on </a:t>
            </a:r>
            <a:r>
              <a:rPr lang="en-US" sz="1900" b="0" dirty="0">
                <a:effectLst/>
              </a:rPr>
              <a:t>determining the jurisdiction, acceptability, and the need for additional information upon receipt to investigate the merit;</a:t>
            </a:r>
          </a:p>
          <a:p>
            <a:pPr eaLnBrk="1" hangingPunct="1">
              <a:lnSpc>
                <a:spcPct val="90000"/>
              </a:lnSpc>
              <a:buClr>
                <a:schemeClr val="tx1"/>
              </a:buClr>
              <a:defRPr/>
            </a:pPr>
            <a:r>
              <a:rPr lang="en-US" sz="1900" b="0" dirty="0">
                <a:effectLst/>
              </a:rPr>
              <a:t>Instructs complainant on other agencies a complaint could/should be filed with for investigation, and that the complaint should be forwarded to TDOT;</a:t>
            </a:r>
          </a:p>
          <a:p>
            <a:pPr eaLnBrk="1" hangingPunct="1">
              <a:lnSpc>
                <a:spcPct val="90000"/>
              </a:lnSpc>
              <a:buClr>
                <a:schemeClr val="tx1"/>
              </a:buClr>
              <a:defRPr/>
            </a:pPr>
            <a:r>
              <a:rPr lang="en-US" sz="1900" b="0" dirty="0">
                <a:effectLst/>
              </a:rPr>
              <a:t>Provides a timeline for length of investigation and final action within 60 days; and,</a:t>
            </a:r>
          </a:p>
          <a:p>
            <a:pPr eaLnBrk="1" hangingPunct="1">
              <a:lnSpc>
                <a:spcPct val="90000"/>
              </a:lnSpc>
              <a:buClr>
                <a:schemeClr val="tx1"/>
              </a:buClr>
              <a:defRPr/>
            </a:pPr>
            <a:r>
              <a:rPr lang="en-US" sz="1900" b="0" dirty="0">
                <a:effectLst/>
              </a:rPr>
              <a:t>Provides appeal instructions.</a:t>
            </a:r>
          </a:p>
          <a:p>
            <a:pPr eaLnBrk="1" hangingPunct="1">
              <a:lnSpc>
                <a:spcPct val="90000"/>
              </a:lnSpc>
              <a:buFont typeface="Wingdings" pitchFamily="2" charset="2"/>
              <a:buNone/>
              <a:defRPr/>
            </a:pPr>
            <a:endParaRPr lang="en-US" sz="1900" dirty="0">
              <a:effectLst/>
            </a:endParaRPr>
          </a:p>
          <a:p>
            <a:endParaRPr lang="en-US" dirty="0"/>
          </a:p>
        </p:txBody>
      </p:sp>
      <p:sp>
        <p:nvSpPr>
          <p:cNvPr id="4" name="Footer Placeholder 3">
            <a:extLst>
              <a:ext uri="{FF2B5EF4-FFF2-40B4-BE49-F238E27FC236}">
                <a16:creationId xmlns:a16="http://schemas.microsoft.com/office/drawing/2014/main" id="{B016293E-FBC9-C0B3-5E57-C883C83ACC6F}"/>
              </a:ext>
            </a:extLst>
          </p:cNvPr>
          <p:cNvSpPr>
            <a:spLocks noGrp="1"/>
          </p:cNvSpPr>
          <p:nvPr>
            <p:ph type="ftr" sz="quarter" idx="11"/>
          </p:nvPr>
        </p:nvSpPr>
        <p:spPr/>
        <p:txBody>
          <a:bodyPr/>
          <a:lstStyle/>
          <a:p>
            <a:endParaRPr lang="en-US" dirty="0"/>
          </a:p>
        </p:txBody>
      </p:sp>
      <p:pic>
        <p:nvPicPr>
          <p:cNvPr id="5" name="Picture 4">
            <a:extLst>
              <a:ext uri="{FF2B5EF4-FFF2-40B4-BE49-F238E27FC236}">
                <a16:creationId xmlns:a16="http://schemas.microsoft.com/office/drawing/2014/main" id="{E859E972-E74C-2793-E5B8-17BC4F28967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0" y="5393363"/>
            <a:ext cx="1066274" cy="466034"/>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7818F798-D25B-574C-FE84-239C6F57A40B}"/>
              </a:ext>
            </a:extLst>
          </p:cNvPr>
          <p:cNvSpPr txBox="1"/>
          <p:nvPr/>
        </p:nvSpPr>
        <p:spPr>
          <a:xfrm>
            <a:off x="7885138" y="5620117"/>
            <a:ext cx="1066274" cy="369332"/>
          </a:xfrm>
          <a:prstGeom prst="rect">
            <a:avLst/>
          </a:prstGeom>
          <a:noFill/>
        </p:spPr>
        <p:txBody>
          <a:bodyPr wrap="square" rtlCol="0">
            <a:spAutoFit/>
          </a:bodyPr>
          <a:lstStyle/>
          <a:p>
            <a:pPr algn="ctr"/>
            <a:r>
              <a:rPr lang="en-US" dirty="0"/>
              <a:t>12</a:t>
            </a:r>
          </a:p>
        </p:txBody>
      </p:sp>
      <p:sp>
        <p:nvSpPr>
          <p:cNvPr id="6" name="TextBox 5">
            <a:extLst>
              <a:ext uri="{FF2B5EF4-FFF2-40B4-BE49-F238E27FC236}">
                <a16:creationId xmlns:a16="http://schemas.microsoft.com/office/drawing/2014/main" id="{307C815A-4A8E-B0F7-B2CE-0E5ED8BBEE14}"/>
              </a:ext>
            </a:extLst>
          </p:cNvPr>
          <p:cNvSpPr txBox="1"/>
          <p:nvPr/>
        </p:nvSpPr>
        <p:spPr>
          <a:xfrm>
            <a:off x="0" y="6248400"/>
            <a:ext cx="2057400" cy="609600"/>
          </a:xfrm>
          <a:prstGeom prst="rect">
            <a:avLst/>
          </a:prstGeom>
          <a:solidFill>
            <a:srgbClr val="DEDEDE"/>
          </a:solidFill>
        </p:spPr>
        <p:txBody>
          <a:bodyPr wrap="square" rtlCol="0">
            <a:spAutoFit/>
          </a:bodyPr>
          <a:lstStyle/>
          <a:p>
            <a:endParaRPr lang="en-US" dirty="0"/>
          </a:p>
        </p:txBody>
      </p:sp>
    </p:spTree>
    <p:extLst>
      <p:ext uri="{BB962C8B-B14F-4D97-AF65-F5344CB8AC3E}">
        <p14:creationId xmlns:p14="http://schemas.microsoft.com/office/powerpoint/2010/main" val="1750325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27C21-BE63-7918-A8F7-A65A3B6FA3BE}"/>
              </a:ext>
            </a:extLst>
          </p:cNvPr>
          <p:cNvSpPr>
            <a:spLocks noGrp="1"/>
          </p:cNvSpPr>
          <p:nvPr>
            <p:ph type="title"/>
          </p:nvPr>
        </p:nvSpPr>
        <p:spPr/>
        <p:txBody>
          <a:bodyPr/>
          <a:lstStyle/>
          <a:p>
            <a:pPr algn="ctr"/>
            <a:r>
              <a:rPr lang="en-US" sz="3200" b="1" dirty="0">
                <a:effectLst/>
              </a:rPr>
              <a:t>Executive Order 13166</a:t>
            </a:r>
            <a:endParaRPr lang="en-US" dirty="0"/>
          </a:p>
        </p:txBody>
      </p:sp>
      <p:sp>
        <p:nvSpPr>
          <p:cNvPr id="3" name="Content Placeholder 2">
            <a:extLst>
              <a:ext uri="{FF2B5EF4-FFF2-40B4-BE49-F238E27FC236}">
                <a16:creationId xmlns:a16="http://schemas.microsoft.com/office/drawing/2014/main" id="{8590539E-FD4E-1AD8-889A-94F2A88382B6}"/>
              </a:ext>
            </a:extLst>
          </p:cNvPr>
          <p:cNvSpPr>
            <a:spLocks noGrp="1"/>
          </p:cNvSpPr>
          <p:nvPr>
            <p:ph idx="1"/>
          </p:nvPr>
        </p:nvSpPr>
        <p:spPr>
          <a:xfrm>
            <a:off x="283779" y="1985142"/>
            <a:ext cx="8763000" cy="2479676"/>
          </a:xfrm>
        </p:spPr>
        <p:txBody>
          <a:bodyPr/>
          <a:lstStyle/>
          <a:p>
            <a:pPr marL="0" indent="0">
              <a:buNone/>
            </a:pPr>
            <a:r>
              <a:rPr lang="en-US" sz="2400" dirty="0">
                <a:solidFill>
                  <a:schemeClr val="tx2"/>
                </a:solidFill>
                <a:effectLst/>
              </a:rPr>
              <a:t>Limited English Proficiency (LEP) </a:t>
            </a:r>
            <a:r>
              <a:rPr lang="en-US" sz="2400" b="0" dirty="0">
                <a:solidFill>
                  <a:schemeClr val="tx2"/>
                </a:solidFill>
                <a:effectLst/>
              </a:rPr>
              <a:t>– </a:t>
            </a:r>
            <a:r>
              <a:rPr lang="en-US" sz="2400" b="0" dirty="0">
                <a:effectLst/>
              </a:rPr>
              <a:t>EO 13166 requires Federal agencies and agencies receiving federal assistance to examine the services they provide, identify any need for services to those with limited English proficiency (LEP), and develop and implement a system to provide those services so LEP persons can have meaningful access to them. </a:t>
            </a:r>
            <a:r>
              <a:rPr lang="en-US" sz="2400" b="0" dirty="0"/>
              <a:t> </a:t>
            </a:r>
            <a:endParaRPr lang="en-US" dirty="0"/>
          </a:p>
        </p:txBody>
      </p:sp>
      <p:sp>
        <p:nvSpPr>
          <p:cNvPr id="4" name="Footer Placeholder 3">
            <a:extLst>
              <a:ext uri="{FF2B5EF4-FFF2-40B4-BE49-F238E27FC236}">
                <a16:creationId xmlns:a16="http://schemas.microsoft.com/office/drawing/2014/main" id="{859D8B77-50B9-8C3A-72F2-C16AACBAC741}"/>
              </a:ext>
            </a:extLst>
          </p:cNvPr>
          <p:cNvSpPr>
            <a:spLocks noGrp="1"/>
          </p:cNvSpPr>
          <p:nvPr>
            <p:ph type="ftr" sz="quarter" idx="11"/>
          </p:nvPr>
        </p:nvSpPr>
        <p:spPr/>
        <p:txBody>
          <a:bodyPr/>
          <a:lstStyle/>
          <a:p>
            <a:endParaRPr lang="en-US" dirty="0"/>
          </a:p>
        </p:txBody>
      </p:sp>
      <p:pic>
        <p:nvPicPr>
          <p:cNvPr id="5" name="Picture 4">
            <a:extLst>
              <a:ext uri="{FF2B5EF4-FFF2-40B4-BE49-F238E27FC236}">
                <a16:creationId xmlns:a16="http://schemas.microsoft.com/office/drawing/2014/main" id="{EBA76012-69CC-DF46-B5E2-386EF118B9C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0" y="5393363"/>
            <a:ext cx="1066274" cy="46603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1E74EBB4-217B-05CD-EAF4-E68D742C4896}"/>
              </a:ext>
            </a:extLst>
          </p:cNvPr>
          <p:cNvSpPr txBox="1"/>
          <p:nvPr/>
        </p:nvSpPr>
        <p:spPr>
          <a:xfrm>
            <a:off x="7885138" y="5620117"/>
            <a:ext cx="1066274" cy="369332"/>
          </a:xfrm>
          <a:prstGeom prst="rect">
            <a:avLst/>
          </a:prstGeom>
          <a:noFill/>
        </p:spPr>
        <p:txBody>
          <a:bodyPr wrap="square" rtlCol="0">
            <a:spAutoFit/>
          </a:bodyPr>
          <a:lstStyle/>
          <a:p>
            <a:pPr algn="ctr"/>
            <a:r>
              <a:rPr lang="en-US" dirty="0"/>
              <a:t>13</a:t>
            </a:r>
          </a:p>
        </p:txBody>
      </p:sp>
      <p:sp>
        <p:nvSpPr>
          <p:cNvPr id="7" name="TextBox 6">
            <a:extLst>
              <a:ext uri="{FF2B5EF4-FFF2-40B4-BE49-F238E27FC236}">
                <a16:creationId xmlns:a16="http://schemas.microsoft.com/office/drawing/2014/main" id="{951AA8AA-7525-FB31-A163-15AB26E2B661}"/>
              </a:ext>
            </a:extLst>
          </p:cNvPr>
          <p:cNvSpPr txBox="1"/>
          <p:nvPr/>
        </p:nvSpPr>
        <p:spPr>
          <a:xfrm>
            <a:off x="0" y="6248400"/>
            <a:ext cx="2057400" cy="609600"/>
          </a:xfrm>
          <a:prstGeom prst="rect">
            <a:avLst/>
          </a:prstGeom>
          <a:solidFill>
            <a:srgbClr val="DEDEDE"/>
          </a:solidFill>
        </p:spPr>
        <p:txBody>
          <a:bodyPr wrap="square" rtlCol="0">
            <a:spAutoFit/>
          </a:bodyPr>
          <a:lstStyle/>
          <a:p>
            <a:endParaRPr lang="en-US" dirty="0"/>
          </a:p>
        </p:txBody>
      </p:sp>
    </p:spTree>
    <p:extLst>
      <p:ext uri="{BB962C8B-B14F-4D97-AF65-F5344CB8AC3E}">
        <p14:creationId xmlns:p14="http://schemas.microsoft.com/office/powerpoint/2010/main" val="3135859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D4D87-19C5-DBB6-9AA5-A330252D995B}"/>
              </a:ext>
            </a:extLst>
          </p:cNvPr>
          <p:cNvSpPr>
            <a:spLocks noGrp="1"/>
          </p:cNvSpPr>
          <p:nvPr>
            <p:ph type="title"/>
          </p:nvPr>
        </p:nvSpPr>
        <p:spPr/>
        <p:txBody>
          <a:bodyPr/>
          <a:lstStyle/>
          <a:p>
            <a:r>
              <a:rPr lang="en-US" sz="3200" b="1" dirty="0">
                <a:effectLst/>
              </a:rPr>
              <a:t>Limited English Proficiency (LEP)</a:t>
            </a:r>
            <a:endParaRPr lang="en-US" dirty="0"/>
          </a:p>
        </p:txBody>
      </p:sp>
      <p:sp>
        <p:nvSpPr>
          <p:cNvPr id="3" name="Content Placeholder 2">
            <a:extLst>
              <a:ext uri="{FF2B5EF4-FFF2-40B4-BE49-F238E27FC236}">
                <a16:creationId xmlns:a16="http://schemas.microsoft.com/office/drawing/2014/main" id="{47E10C25-7523-0E9A-B379-E6B93549F520}"/>
              </a:ext>
            </a:extLst>
          </p:cNvPr>
          <p:cNvSpPr>
            <a:spLocks noGrp="1"/>
          </p:cNvSpPr>
          <p:nvPr>
            <p:ph idx="1"/>
          </p:nvPr>
        </p:nvSpPr>
        <p:spPr>
          <a:xfrm>
            <a:off x="190500" y="1905000"/>
            <a:ext cx="8763000" cy="2768600"/>
          </a:xfrm>
        </p:spPr>
        <p:txBody>
          <a:bodyPr/>
          <a:lstStyle/>
          <a:p>
            <a:pPr marL="0" indent="0">
              <a:lnSpc>
                <a:spcPct val="70000"/>
              </a:lnSpc>
              <a:buClr>
                <a:schemeClr val="tx1"/>
              </a:buClr>
              <a:buNone/>
              <a:defRPr/>
            </a:pPr>
            <a:r>
              <a:rPr lang="en-US" sz="2800" b="1" dirty="0">
                <a:solidFill>
                  <a:schemeClr val="tx2"/>
                </a:solidFill>
              </a:rPr>
              <a:t>Who is a LEP Person?</a:t>
            </a:r>
          </a:p>
          <a:p>
            <a:pPr marL="0" indent="0">
              <a:lnSpc>
                <a:spcPct val="70000"/>
              </a:lnSpc>
              <a:buClr>
                <a:schemeClr val="tx1"/>
              </a:buClr>
              <a:buNone/>
              <a:defRPr/>
            </a:pPr>
            <a:endParaRPr lang="en-US" sz="2800" b="1" dirty="0">
              <a:solidFill>
                <a:schemeClr val="tx2"/>
              </a:solidFill>
            </a:endParaRPr>
          </a:p>
          <a:p>
            <a:pPr marL="168275" lvl="1" indent="0" eaLnBrk="1" hangingPunct="1">
              <a:buFont typeface="Wingdings" pitchFamily="2" charset="2"/>
              <a:buNone/>
            </a:pPr>
            <a:r>
              <a:rPr lang="en-US" sz="2800" dirty="0">
                <a:effectLst/>
              </a:rPr>
              <a:t>An individual </a:t>
            </a:r>
            <a:r>
              <a:rPr lang="en-US" sz="2800" b="0" i="0" dirty="0">
                <a:solidFill>
                  <a:srgbClr val="333333"/>
                </a:solidFill>
                <a:effectLst/>
                <a:latin typeface="Open Sans" panose="020B0606030504020204" pitchFamily="34" charset="0"/>
              </a:rPr>
              <a:t>who has a limited ability to read, write, speak, or understand English because </a:t>
            </a:r>
            <a:r>
              <a:rPr lang="en-US" sz="2800" dirty="0">
                <a:effectLst/>
              </a:rPr>
              <a:t>English is not the individual’s primary language.</a:t>
            </a:r>
          </a:p>
          <a:p>
            <a:endParaRPr lang="en-US" dirty="0"/>
          </a:p>
        </p:txBody>
      </p:sp>
      <p:sp>
        <p:nvSpPr>
          <p:cNvPr id="4" name="Footer Placeholder 3">
            <a:extLst>
              <a:ext uri="{FF2B5EF4-FFF2-40B4-BE49-F238E27FC236}">
                <a16:creationId xmlns:a16="http://schemas.microsoft.com/office/drawing/2014/main" id="{1BCF3426-10E9-A9CA-10F5-1E3C97C8D1E0}"/>
              </a:ext>
            </a:extLst>
          </p:cNvPr>
          <p:cNvSpPr>
            <a:spLocks noGrp="1"/>
          </p:cNvSpPr>
          <p:nvPr>
            <p:ph type="ftr" sz="quarter" idx="11"/>
          </p:nvPr>
        </p:nvSpPr>
        <p:spPr/>
        <p:txBody>
          <a:bodyPr/>
          <a:lstStyle/>
          <a:p>
            <a:endParaRPr lang="en-US" dirty="0"/>
          </a:p>
        </p:txBody>
      </p:sp>
      <p:pic>
        <p:nvPicPr>
          <p:cNvPr id="5" name="Picture 4">
            <a:extLst>
              <a:ext uri="{FF2B5EF4-FFF2-40B4-BE49-F238E27FC236}">
                <a16:creationId xmlns:a16="http://schemas.microsoft.com/office/drawing/2014/main" id="{EDB3522A-D8F0-90D5-ACDD-6745EEA803E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0" y="5393363"/>
            <a:ext cx="1066274" cy="46603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47F06BC3-C660-9EFE-740A-899AE4C5BC7E}"/>
              </a:ext>
            </a:extLst>
          </p:cNvPr>
          <p:cNvSpPr txBox="1"/>
          <p:nvPr/>
        </p:nvSpPr>
        <p:spPr>
          <a:xfrm>
            <a:off x="7885138" y="5620117"/>
            <a:ext cx="1066274" cy="369332"/>
          </a:xfrm>
          <a:prstGeom prst="rect">
            <a:avLst/>
          </a:prstGeom>
          <a:noFill/>
        </p:spPr>
        <p:txBody>
          <a:bodyPr wrap="square" rtlCol="0">
            <a:spAutoFit/>
          </a:bodyPr>
          <a:lstStyle/>
          <a:p>
            <a:pPr algn="ctr"/>
            <a:r>
              <a:rPr lang="en-US" dirty="0"/>
              <a:t>14</a:t>
            </a:r>
          </a:p>
        </p:txBody>
      </p:sp>
      <p:sp>
        <p:nvSpPr>
          <p:cNvPr id="7" name="TextBox 6">
            <a:extLst>
              <a:ext uri="{FF2B5EF4-FFF2-40B4-BE49-F238E27FC236}">
                <a16:creationId xmlns:a16="http://schemas.microsoft.com/office/drawing/2014/main" id="{CC440AD7-529D-39D2-9F48-5C412C0C6D0F}"/>
              </a:ext>
            </a:extLst>
          </p:cNvPr>
          <p:cNvSpPr txBox="1"/>
          <p:nvPr/>
        </p:nvSpPr>
        <p:spPr>
          <a:xfrm>
            <a:off x="0" y="6248400"/>
            <a:ext cx="2057400" cy="609600"/>
          </a:xfrm>
          <a:prstGeom prst="rect">
            <a:avLst/>
          </a:prstGeom>
          <a:solidFill>
            <a:srgbClr val="DEDEDE"/>
          </a:solidFill>
        </p:spPr>
        <p:txBody>
          <a:bodyPr wrap="square" rtlCol="0">
            <a:spAutoFit/>
          </a:bodyPr>
          <a:lstStyle/>
          <a:p>
            <a:endParaRPr lang="en-US" dirty="0"/>
          </a:p>
        </p:txBody>
      </p:sp>
    </p:spTree>
    <p:extLst>
      <p:ext uri="{BB962C8B-B14F-4D97-AF65-F5344CB8AC3E}">
        <p14:creationId xmlns:p14="http://schemas.microsoft.com/office/powerpoint/2010/main" val="3301642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24391-D305-916C-E7BF-A44C749B4F69}"/>
              </a:ext>
            </a:extLst>
          </p:cNvPr>
          <p:cNvSpPr>
            <a:spLocks noGrp="1"/>
          </p:cNvSpPr>
          <p:nvPr>
            <p:ph type="title"/>
          </p:nvPr>
        </p:nvSpPr>
        <p:spPr/>
        <p:txBody>
          <a:bodyPr/>
          <a:lstStyle/>
          <a:p>
            <a:pPr algn="ctr"/>
            <a:r>
              <a:rPr lang="en-US" sz="2800" b="1" dirty="0">
                <a:effectLst/>
              </a:rPr>
              <a:t>Take Reasonable Steps to Ensure Meaningful Access to Programs and Activities of LEP Persons</a:t>
            </a:r>
            <a:endParaRPr lang="en-US" sz="2800" dirty="0"/>
          </a:p>
        </p:txBody>
      </p:sp>
      <p:sp>
        <p:nvSpPr>
          <p:cNvPr id="3" name="Content Placeholder 2">
            <a:extLst>
              <a:ext uri="{FF2B5EF4-FFF2-40B4-BE49-F238E27FC236}">
                <a16:creationId xmlns:a16="http://schemas.microsoft.com/office/drawing/2014/main" id="{8F25F4E8-02B4-3A2E-59E0-402C7E1D8177}"/>
              </a:ext>
            </a:extLst>
          </p:cNvPr>
          <p:cNvSpPr>
            <a:spLocks noGrp="1"/>
          </p:cNvSpPr>
          <p:nvPr>
            <p:ph idx="1"/>
          </p:nvPr>
        </p:nvSpPr>
        <p:spPr/>
        <p:txBody>
          <a:bodyPr>
            <a:normAutofit/>
          </a:bodyPr>
          <a:lstStyle/>
          <a:p>
            <a:pPr algn="ctr" eaLnBrk="1" hangingPunct="1">
              <a:lnSpc>
                <a:spcPct val="90000"/>
              </a:lnSpc>
              <a:buFont typeface="Wingdings" pitchFamily="2" charset="2"/>
              <a:buNone/>
              <a:defRPr/>
            </a:pPr>
            <a:r>
              <a:rPr lang="en-US" sz="1800" b="1" dirty="0">
                <a:effectLst/>
              </a:rPr>
              <a:t>Conduct an assessment of community/county’s population by using the:</a:t>
            </a:r>
          </a:p>
          <a:p>
            <a:pPr algn="ctr" eaLnBrk="1" hangingPunct="1">
              <a:lnSpc>
                <a:spcPct val="90000"/>
              </a:lnSpc>
              <a:buFont typeface="Wingdings" pitchFamily="2" charset="2"/>
              <a:buNone/>
              <a:defRPr/>
            </a:pPr>
            <a:endParaRPr lang="en-US" sz="1000" b="0" dirty="0">
              <a:solidFill>
                <a:srgbClr val="FF3300"/>
              </a:solidFill>
              <a:effectLst/>
            </a:endParaRPr>
          </a:p>
          <a:p>
            <a:pPr algn="ctr" eaLnBrk="1" hangingPunct="1">
              <a:lnSpc>
                <a:spcPct val="90000"/>
              </a:lnSpc>
              <a:buFont typeface="Wingdings" pitchFamily="2" charset="2"/>
              <a:buNone/>
              <a:defRPr/>
            </a:pPr>
            <a:r>
              <a:rPr lang="en-US" sz="2800" b="0" dirty="0">
                <a:solidFill>
                  <a:srgbClr val="FF3300"/>
                </a:solidFill>
                <a:effectLst/>
              </a:rPr>
              <a:t>Four Factor Analysis</a:t>
            </a:r>
          </a:p>
          <a:p>
            <a:pPr algn="ctr" eaLnBrk="1" hangingPunct="1">
              <a:lnSpc>
                <a:spcPct val="90000"/>
              </a:lnSpc>
              <a:buFont typeface="Wingdings" pitchFamily="2" charset="2"/>
              <a:buNone/>
              <a:defRPr/>
            </a:pPr>
            <a:endParaRPr lang="en-US" sz="1000" b="0" dirty="0">
              <a:solidFill>
                <a:srgbClr val="FF3300"/>
              </a:solidFill>
              <a:effectLst/>
            </a:endParaRPr>
          </a:p>
          <a:p>
            <a:pPr marL="231775" indent="-63500" eaLnBrk="1" hangingPunct="1">
              <a:lnSpc>
                <a:spcPct val="90000"/>
              </a:lnSpc>
              <a:buFont typeface="Wingdings" pitchFamily="2" charset="2"/>
              <a:buNone/>
              <a:tabLst>
                <a:tab pos="630238" algn="l"/>
              </a:tabLst>
              <a:defRPr/>
            </a:pPr>
            <a:r>
              <a:rPr lang="en-US" sz="2400" b="0" dirty="0">
                <a:effectLst/>
              </a:rPr>
              <a:t>	</a:t>
            </a:r>
            <a:r>
              <a:rPr lang="en-US" sz="2000" b="0" dirty="0">
                <a:effectLst/>
              </a:rPr>
              <a:t>1.  	Number or proportion of LEP persons eligible for services or likely 	to be encountered;</a:t>
            </a:r>
          </a:p>
          <a:p>
            <a:pPr marL="231775" indent="-63500" eaLnBrk="1" hangingPunct="1">
              <a:lnSpc>
                <a:spcPct val="90000"/>
              </a:lnSpc>
              <a:buFont typeface="Wingdings" pitchFamily="2" charset="2"/>
              <a:buNone/>
              <a:tabLst>
                <a:tab pos="630238" algn="l"/>
              </a:tabLst>
              <a:defRPr/>
            </a:pPr>
            <a:endParaRPr lang="en-US" sz="1000" b="0" dirty="0">
              <a:effectLst/>
            </a:endParaRPr>
          </a:p>
          <a:p>
            <a:pPr marL="231775" indent="-63500" eaLnBrk="1" hangingPunct="1">
              <a:lnSpc>
                <a:spcPct val="90000"/>
              </a:lnSpc>
              <a:buFont typeface="Wingdings" pitchFamily="2" charset="2"/>
              <a:buNone/>
              <a:tabLst>
                <a:tab pos="630238" algn="l"/>
              </a:tabLst>
              <a:defRPr/>
            </a:pPr>
            <a:r>
              <a:rPr lang="en-US" sz="2000" b="0" dirty="0">
                <a:effectLst/>
              </a:rPr>
              <a:t>	2. 	</a:t>
            </a:r>
            <a:r>
              <a:rPr lang="en-US" sz="2000" dirty="0"/>
              <a:t>The frequency with which LEP persons come into contact with the 	program</a:t>
            </a:r>
            <a:r>
              <a:rPr lang="en-US" sz="2000" b="0" dirty="0">
                <a:effectLst/>
              </a:rPr>
              <a:t>;</a:t>
            </a:r>
          </a:p>
          <a:p>
            <a:pPr marL="231775" indent="-63500">
              <a:lnSpc>
                <a:spcPct val="90000"/>
              </a:lnSpc>
              <a:buNone/>
              <a:tabLst>
                <a:tab pos="630238" algn="l"/>
              </a:tabLst>
              <a:defRPr/>
            </a:pPr>
            <a:endParaRPr lang="en-US" sz="1000" dirty="0"/>
          </a:p>
          <a:p>
            <a:pPr marL="231775" indent="0">
              <a:lnSpc>
                <a:spcPct val="90000"/>
              </a:lnSpc>
              <a:buNone/>
              <a:tabLst>
                <a:tab pos="630238" algn="l"/>
              </a:tabLst>
              <a:defRPr/>
            </a:pPr>
            <a:r>
              <a:rPr lang="en-US" sz="2000" dirty="0"/>
              <a:t>3. 	The nature and importance of the program, activity, or service 	provided by the program (agency);  and,</a:t>
            </a:r>
          </a:p>
          <a:p>
            <a:pPr marL="231775" indent="-63500" eaLnBrk="1" hangingPunct="1">
              <a:lnSpc>
                <a:spcPct val="90000"/>
              </a:lnSpc>
              <a:buFont typeface="Wingdings" pitchFamily="2" charset="2"/>
              <a:buNone/>
              <a:tabLst>
                <a:tab pos="630238" algn="l"/>
              </a:tabLst>
              <a:defRPr/>
            </a:pPr>
            <a:endParaRPr lang="en-US" sz="1000" b="0" dirty="0">
              <a:effectLst/>
            </a:endParaRPr>
          </a:p>
          <a:p>
            <a:pPr marL="231775" indent="-63500" eaLnBrk="1" hangingPunct="1">
              <a:lnSpc>
                <a:spcPct val="90000"/>
              </a:lnSpc>
              <a:buFont typeface="Wingdings" pitchFamily="2" charset="2"/>
              <a:buNone/>
              <a:tabLst>
                <a:tab pos="630238" algn="l"/>
              </a:tabLst>
              <a:defRPr/>
            </a:pPr>
            <a:r>
              <a:rPr lang="en-US" sz="2000" b="0" dirty="0">
                <a:effectLst/>
              </a:rPr>
              <a:t>	4.  Resources available and cost to the agency.</a:t>
            </a:r>
          </a:p>
          <a:p>
            <a:endParaRPr lang="en-US" dirty="0"/>
          </a:p>
        </p:txBody>
      </p:sp>
      <p:sp>
        <p:nvSpPr>
          <p:cNvPr id="4" name="Footer Placeholder 3">
            <a:extLst>
              <a:ext uri="{FF2B5EF4-FFF2-40B4-BE49-F238E27FC236}">
                <a16:creationId xmlns:a16="http://schemas.microsoft.com/office/drawing/2014/main" id="{78EB0CF2-76D8-19D4-3142-1E93374B2EE2}"/>
              </a:ext>
            </a:extLst>
          </p:cNvPr>
          <p:cNvSpPr>
            <a:spLocks noGrp="1"/>
          </p:cNvSpPr>
          <p:nvPr>
            <p:ph type="ftr" sz="quarter" idx="11"/>
          </p:nvPr>
        </p:nvSpPr>
        <p:spPr/>
        <p:txBody>
          <a:bodyPr/>
          <a:lstStyle/>
          <a:p>
            <a:endParaRPr lang="en-US" dirty="0"/>
          </a:p>
        </p:txBody>
      </p:sp>
      <p:pic>
        <p:nvPicPr>
          <p:cNvPr id="5" name="Picture 4">
            <a:extLst>
              <a:ext uri="{FF2B5EF4-FFF2-40B4-BE49-F238E27FC236}">
                <a16:creationId xmlns:a16="http://schemas.microsoft.com/office/drawing/2014/main" id="{51F243AD-6B0D-3950-5E1B-4EDB8362AD9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0" y="5393363"/>
            <a:ext cx="1066274" cy="46603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ABCC4B5-E397-9C2A-FCB0-09A6A7607EBD}"/>
              </a:ext>
            </a:extLst>
          </p:cNvPr>
          <p:cNvSpPr txBox="1"/>
          <p:nvPr/>
        </p:nvSpPr>
        <p:spPr>
          <a:xfrm>
            <a:off x="7885138" y="5620117"/>
            <a:ext cx="1066274" cy="369332"/>
          </a:xfrm>
          <a:prstGeom prst="rect">
            <a:avLst/>
          </a:prstGeom>
          <a:noFill/>
        </p:spPr>
        <p:txBody>
          <a:bodyPr wrap="square" rtlCol="0">
            <a:spAutoFit/>
          </a:bodyPr>
          <a:lstStyle/>
          <a:p>
            <a:pPr algn="ctr"/>
            <a:r>
              <a:rPr lang="en-US" dirty="0"/>
              <a:t>15</a:t>
            </a:r>
          </a:p>
        </p:txBody>
      </p:sp>
      <p:sp>
        <p:nvSpPr>
          <p:cNvPr id="7" name="TextBox 6">
            <a:extLst>
              <a:ext uri="{FF2B5EF4-FFF2-40B4-BE49-F238E27FC236}">
                <a16:creationId xmlns:a16="http://schemas.microsoft.com/office/drawing/2014/main" id="{DCBD1407-211D-0137-CDC7-1D2CD2737B40}"/>
              </a:ext>
            </a:extLst>
          </p:cNvPr>
          <p:cNvSpPr txBox="1"/>
          <p:nvPr/>
        </p:nvSpPr>
        <p:spPr>
          <a:xfrm>
            <a:off x="0" y="6248400"/>
            <a:ext cx="2057400" cy="609600"/>
          </a:xfrm>
          <a:prstGeom prst="rect">
            <a:avLst/>
          </a:prstGeom>
          <a:solidFill>
            <a:srgbClr val="DEDEDE"/>
          </a:solidFill>
        </p:spPr>
        <p:txBody>
          <a:bodyPr wrap="square" rtlCol="0">
            <a:spAutoFit/>
          </a:bodyPr>
          <a:lstStyle/>
          <a:p>
            <a:endParaRPr lang="en-US" dirty="0"/>
          </a:p>
        </p:txBody>
      </p:sp>
    </p:spTree>
    <p:extLst>
      <p:ext uri="{BB962C8B-B14F-4D97-AF65-F5344CB8AC3E}">
        <p14:creationId xmlns:p14="http://schemas.microsoft.com/office/powerpoint/2010/main" val="20811036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7AC8A-FE3F-2CDB-B782-75DE9BB3A146}"/>
              </a:ext>
            </a:extLst>
          </p:cNvPr>
          <p:cNvSpPr>
            <a:spLocks noGrp="1"/>
          </p:cNvSpPr>
          <p:nvPr>
            <p:ph type="title"/>
          </p:nvPr>
        </p:nvSpPr>
        <p:spPr/>
        <p:txBody>
          <a:bodyPr/>
          <a:lstStyle/>
          <a:p>
            <a:pPr algn="ctr"/>
            <a:r>
              <a:rPr lang="en-US" sz="3200" b="1" dirty="0">
                <a:effectLst/>
                <a:cs typeface="Arial" pitchFamily="34" charset="0"/>
              </a:rPr>
              <a:t>Evaluate Current Practices</a:t>
            </a:r>
            <a:endParaRPr lang="en-US" dirty="0"/>
          </a:p>
        </p:txBody>
      </p:sp>
      <p:sp>
        <p:nvSpPr>
          <p:cNvPr id="3" name="Content Placeholder 2">
            <a:extLst>
              <a:ext uri="{FF2B5EF4-FFF2-40B4-BE49-F238E27FC236}">
                <a16:creationId xmlns:a16="http://schemas.microsoft.com/office/drawing/2014/main" id="{150E9E85-D9FB-E856-3378-809A0BD978CE}"/>
              </a:ext>
            </a:extLst>
          </p:cNvPr>
          <p:cNvSpPr>
            <a:spLocks noGrp="1"/>
          </p:cNvSpPr>
          <p:nvPr>
            <p:ph idx="1"/>
          </p:nvPr>
        </p:nvSpPr>
        <p:spPr>
          <a:xfrm>
            <a:off x="249621" y="1558926"/>
            <a:ext cx="8763000" cy="4140200"/>
          </a:xfrm>
        </p:spPr>
        <p:txBody>
          <a:bodyPr/>
          <a:lstStyle/>
          <a:p>
            <a:pPr algn="just">
              <a:buClrTx/>
            </a:pPr>
            <a:r>
              <a:rPr lang="en-US" sz="2000" dirty="0"/>
              <a:t>Identify actions already being taken and existing tools that can be used to provide meaningful access;</a:t>
            </a:r>
          </a:p>
          <a:p>
            <a:pPr algn="just">
              <a:buClrTx/>
            </a:pPr>
            <a:endParaRPr lang="en-US" sz="2000" dirty="0"/>
          </a:p>
          <a:p>
            <a:pPr algn="just">
              <a:buClrTx/>
            </a:pPr>
            <a:r>
              <a:rPr lang="en-US" sz="2000" dirty="0"/>
              <a:t>Inventory existing materials that have been translated into other languages;</a:t>
            </a:r>
          </a:p>
          <a:p>
            <a:pPr algn="just">
              <a:buClrTx/>
            </a:pPr>
            <a:endParaRPr lang="en-US" sz="2000" dirty="0"/>
          </a:p>
          <a:p>
            <a:pPr algn="just">
              <a:buClrTx/>
            </a:pPr>
            <a:r>
              <a:rPr lang="en-US" sz="2000" dirty="0"/>
              <a:t>Ensure staff is awareness of procedures; and, </a:t>
            </a:r>
          </a:p>
          <a:p>
            <a:pPr algn="just">
              <a:buClrTx/>
            </a:pPr>
            <a:endParaRPr lang="en-US" sz="2000" dirty="0"/>
          </a:p>
          <a:p>
            <a:pPr algn="just">
              <a:buClrTx/>
            </a:pPr>
            <a:r>
              <a:rPr lang="en-US" sz="2000" dirty="0"/>
              <a:t>Develop a response plan (have procedures in place to ensure the are no barriers to participation in your programs and activities).</a:t>
            </a:r>
          </a:p>
          <a:p>
            <a:endParaRPr lang="en-US" dirty="0"/>
          </a:p>
        </p:txBody>
      </p:sp>
      <p:sp>
        <p:nvSpPr>
          <p:cNvPr id="4" name="Footer Placeholder 3">
            <a:extLst>
              <a:ext uri="{FF2B5EF4-FFF2-40B4-BE49-F238E27FC236}">
                <a16:creationId xmlns:a16="http://schemas.microsoft.com/office/drawing/2014/main" id="{EA044EE2-C3EE-9871-EB97-20804DF8A47F}"/>
              </a:ext>
            </a:extLst>
          </p:cNvPr>
          <p:cNvSpPr>
            <a:spLocks noGrp="1"/>
          </p:cNvSpPr>
          <p:nvPr>
            <p:ph type="ftr" sz="quarter" idx="11"/>
          </p:nvPr>
        </p:nvSpPr>
        <p:spPr/>
        <p:txBody>
          <a:bodyPr/>
          <a:lstStyle/>
          <a:p>
            <a:endParaRPr lang="en-US" dirty="0"/>
          </a:p>
        </p:txBody>
      </p:sp>
      <p:pic>
        <p:nvPicPr>
          <p:cNvPr id="5" name="Picture 4">
            <a:extLst>
              <a:ext uri="{FF2B5EF4-FFF2-40B4-BE49-F238E27FC236}">
                <a16:creationId xmlns:a16="http://schemas.microsoft.com/office/drawing/2014/main" id="{3210A4F8-027F-BB5A-D546-08C07137F5C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0" y="5393363"/>
            <a:ext cx="1066274" cy="46603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D88CB09-5356-8715-2849-457CEA55E2D6}"/>
              </a:ext>
            </a:extLst>
          </p:cNvPr>
          <p:cNvSpPr txBox="1"/>
          <p:nvPr/>
        </p:nvSpPr>
        <p:spPr>
          <a:xfrm>
            <a:off x="7885138" y="5620117"/>
            <a:ext cx="1066274" cy="369332"/>
          </a:xfrm>
          <a:prstGeom prst="rect">
            <a:avLst/>
          </a:prstGeom>
          <a:noFill/>
        </p:spPr>
        <p:txBody>
          <a:bodyPr wrap="square" rtlCol="0">
            <a:spAutoFit/>
          </a:bodyPr>
          <a:lstStyle/>
          <a:p>
            <a:pPr algn="ctr"/>
            <a:r>
              <a:rPr lang="en-US" dirty="0"/>
              <a:t>16</a:t>
            </a:r>
          </a:p>
        </p:txBody>
      </p:sp>
      <p:sp>
        <p:nvSpPr>
          <p:cNvPr id="7" name="TextBox 6">
            <a:extLst>
              <a:ext uri="{FF2B5EF4-FFF2-40B4-BE49-F238E27FC236}">
                <a16:creationId xmlns:a16="http://schemas.microsoft.com/office/drawing/2014/main" id="{D7CE25A9-0D07-6080-2BAB-388D10282D9F}"/>
              </a:ext>
            </a:extLst>
          </p:cNvPr>
          <p:cNvSpPr txBox="1"/>
          <p:nvPr/>
        </p:nvSpPr>
        <p:spPr>
          <a:xfrm>
            <a:off x="0" y="6248400"/>
            <a:ext cx="2057400" cy="609600"/>
          </a:xfrm>
          <a:prstGeom prst="rect">
            <a:avLst/>
          </a:prstGeom>
          <a:solidFill>
            <a:srgbClr val="DEDEDE"/>
          </a:solidFill>
        </p:spPr>
        <p:txBody>
          <a:bodyPr wrap="square" rtlCol="0">
            <a:spAutoFit/>
          </a:bodyPr>
          <a:lstStyle/>
          <a:p>
            <a:endParaRPr lang="en-US" dirty="0"/>
          </a:p>
        </p:txBody>
      </p:sp>
    </p:spTree>
    <p:extLst>
      <p:ext uri="{BB962C8B-B14F-4D97-AF65-F5344CB8AC3E}">
        <p14:creationId xmlns:p14="http://schemas.microsoft.com/office/powerpoint/2010/main" val="3341601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0147C-5F4B-8DD4-FA79-8BD24CF54F71}"/>
              </a:ext>
            </a:extLst>
          </p:cNvPr>
          <p:cNvSpPr>
            <a:spLocks noGrp="1"/>
          </p:cNvSpPr>
          <p:nvPr>
            <p:ph type="title"/>
          </p:nvPr>
        </p:nvSpPr>
        <p:spPr/>
        <p:txBody>
          <a:bodyPr/>
          <a:lstStyle/>
          <a:p>
            <a:pPr algn="ctr"/>
            <a:r>
              <a:rPr lang="en-US" sz="3200" b="1" dirty="0">
                <a:effectLst/>
              </a:rPr>
              <a:t>Executive Order 12898</a:t>
            </a:r>
            <a:endParaRPr lang="en-US" dirty="0"/>
          </a:p>
        </p:txBody>
      </p:sp>
      <p:sp>
        <p:nvSpPr>
          <p:cNvPr id="3" name="Content Placeholder 2">
            <a:extLst>
              <a:ext uri="{FF2B5EF4-FFF2-40B4-BE49-F238E27FC236}">
                <a16:creationId xmlns:a16="http://schemas.microsoft.com/office/drawing/2014/main" id="{C6C3BCA3-2DEC-F247-B458-6E27895DBA46}"/>
              </a:ext>
            </a:extLst>
          </p:cNvPr>
          <p:cNvSpPr>
            <a:spLocks noGrp="1"/>
          </p:cNvSpPr>
          <p:nvPr>
            <p:ph idx="1"/>
          </p:nvPr>
        </p:nvSpPr>
        <p:spPr>
          <a:xfrm>
            <a:off x="265386" y="2136776"/>
            <a:ext cx="8763000" cy="2616200"/>
          </a:xfrm>
        </p:spPr>
        <p:txBody>
          <a:bodyPr/>
          <a:lstStyle/>
          <a:p>
            <a:pPr marL="0" indent="0">
              <a:buNone/>
            </a:pPr>
            <a:r>
              <a:rPr lang="en-US" sz="2400" dirty="0">
                <a:solidFill>
                  <a:schemeClr val="tx2"/>
                </a:solidFill>
                <a:effectLst/>
              </a:rPr>
              <a:t>Environmental Justice (EJ) </a:t>
            </a:r>
            <a:r>
              <a:rPr lang="en-US" sz="2400" b="0" dirty="0">
                <a:solidFill>
                  <a:schemeClr val="tx2"/>
                </a:solidFill>
                <a:effectLst/>
              </a:rPr>
              <a:t>- </a:t>
            </a:r>
            <a:r>
              <a:rPr lang="en-US" sz="2400" b="0" dirty="0">
                <a:effectLst/>
              </a:rPr>
              <a:t>EO 12898, each Federal agency (agencies receiving federal assistance) must identify and address, as appropriate, disproportionately high and adverse human health or environmental effects of its programs, policies, and activities on minority and low-income populations.</a:t>
            </a:r>
            <a:r>
              <a:rPr lang="en-US" sz="2400" b="0" dirty="0">
                <a:solidFill>
                  <a:schemeClr val="tx2"/>
                </a:solidFill>
              </a:rPr>
              <a:t> </a:t>
            </a:r>
            <a:endParaRPr lang="en-US" dirty="0"/>
          </a:p>
        </p:txBody>
      </p:sp>
      <p:sp>
        <p:nvSpPr>
          <p:cNvPr id="4" name="Footer Placeholder 3">
            <a:extLst>
              <a:ext uri="{FF2B5EF4-FFF2-40B4-BE49-F238E27FC236}">
                <a16:creationId xmlns:a16="http://schemas.microsoft.com/office/drawing/2014/main" id="{60A806F1-3E3E-E847-9C45-043ED41BA568}"/>
              </a:ext>
            </a:extLst>
          </p:cNvPr>
          <p:cNvSpPr>
            <a:spLocks noGrp="1"/>
          </p:cNvSpPr>
          <p:nvPr>
            <p:ph type="ftr" sz="quarter" idx="11"/>
          </p:nvPr>
        </p:nvSpPr>
        <p:spPr/>
        <p:txBody>
          <a:bodyPr/>
          <a:lstStyle/>
          <a:p>
            <a:endParaRPr lang="en-US" dirty="0"/>
          </a:p>
        </p:txBody>
      </p:sp>
      <p:pic>
        <p:nvPicPr>
          <p:cNvPr id="5" name="Picture 4">
            <a:extLst>
              <a:ext uri="{FF2B5EF4-FFF2-40B4-BE49-F238E27FC236}">
                <a16:creationId xmlns:a16="http://schemas.microsoft.com/office/drawing/2014/main" id="{0C776CEC-D3CA-90DF-55A9-8C90810FE23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0" y="5393363"/>
            <a:ext cx="1066274" cy="46603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AA7E650F-475F-C6B0-03C3-3B61921E81CB}"/>
              </a:ext>
            </a:extLst>
          </p:cNvPr>
          <p:cNvSpPr txBox="1"/>
          <p:nvPr/>
        </p:nvSpPr>
        <p:spPr>
          <a:xfrm>
            <a:off x="7885138" y="5620117"/>
            <a:ext cx="1066274" cy="369332"/>
          </a:xfrm>
          <a:prstGeom prst="rect">
            <a:avLst/>
          </a:prstGeom>
          <a:noFill/>
        </p:spPr>
        <p:txBody>
          <a:bodyPr wrap="square" rtlCol="0">
            <a:spAutoFit/>
          </a:bodyPr>
          <a:lstStyle/>
          <a:p>
            <a:pPr algn="ctr"/>
            <a:r>
              <a:rPr lang="en-US" dirty="0"/>
              <a:t>17</a:t>
            </a:r>
          </a:p>
        </p:txBody>
      </p:sp>
      <p:sp>
        <p:nvSpPr>
          <p:cNvPr id="7" name="TextBox 6">
            <a:extLst>
              <a:ext uri="{FF2B5EF4-FFF2-40B4-BE49-F238E27FC236}">
                <a16:creationId xmlns:a16="http://schemas.microsoft.com/office/drawing/2014/main" id="{EF2E94EF-990F-EEB6-6B1C-0A16E52F19DE}"/>
              </a:ext>
            </a:extLst>
          </p:cNvPr>
          <p:cNvSpPr txBox="1"/>
          <p:nvPr/>
        </p:nvSpPr>
        <p:spPr>
          <a:xfrm>
            <a:off x="0" y="6248400"/>
            <a:ext cx="2057400" cy="609600"/>
          </a:xfrm>
          <a:prstGeom prst="rect">
            <a:avLst/>
          </a:prstGeom>
          <a:solidFill>
            <a:srgbClr val="DEDEDE"/>
          </a:solidFill>
        </p:spPr>
        <p:txBody>
          <a:bodyPr wrap="square" rtlCol="0">
            <a:spAutoFit/>
          </a:bodyPr>
          <a:lstStyle/>
          <a:p>
            <a:endParaRPr lang="en-US" dirty="0"/>
          </a:p>
        </p:txBody>
      </p:sp>
    </p:spTree>
    <p:extLst>
      <p:ext uri="{BB962C8B-B14F-4D97-AF65-F5344CB8AC3E}">
        <p14:creationId xmlns:p14="http://schemas.microsoft.com/office/powerpoint/2010/main" val="939447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DA24F-B16D-4124-B433-994FA2553456}"/>
              </a:ext>
            </a:extLst>
          </p:cNvPr>
          <p:cNvSpPr>
            <a:spLocks noGrp="1"/>
          </p:cNvSpPr>
          <p:nvPr>
            <p:ph type="title"/>
          </p:nvPr>
        </p:nvSpPr>
        <p:spPr/>
        <p:txBody>
          <a:bodyPr/>
          <a:lstStyle/>
          <a:p>
            <a:pPr algn="ctr"/>
            <a:r>
              <a:rPr lang="en-US" sz="3200" b="1" dirty="0">
                <a:effectLst/>
              </a:rPr>
              <a:t>Develop an Environmental Justice Process</a:t>
            </a:r>
            <a:endParaRPr lang="en-US" dirty="0"/>
          </a:p>
        </p:txBody>
      </p:sp>
      <p:sp>
        <p:nvSpPr>
          <p:cNvPr id="3" name="Content Placeholder 2">
            <a:extLst>
              <a:ext uri="{FF2B5EF4-FFF2-40B4-BE49-F238E27FC236}">
                <a16:creationId xmlns:a16="http://schemas.microsoft.com/office/drawing/2014/main" id="{BA76230B-630E-C5A7-AF20-D49347CA5EF2}"/>
              </a:ext>
            </a:extLst>
          </p:cNvPr>
          <p:cNvSpPr>
            <a:spLocks noGrp="1"/>
          </p:cNvSpPr>
          <p:nvPr>
            <p:ph idx="1"/>
          </p:nvPr>
        </p:nvSpPr>
        <p:spPr>
          <a:xfrm>
            <a:off x="228600" y="1210119"/>
            <a:ext cx="8763000" cy="4958465"/>
          </a:xfrm>
        </p:spPr>
        <p:txBody>
          <a:bodyPr>
            <a:normAutofit/>
          </a:bodyPr>
          <a:lstStyle/>
          <a:p>
            <a:pPr marL="0" indent="0">
              <a:lnSpc>
                <a:spcPct val="80000"/>
              </a:lnSpc>
              <a:buClr>
                <a:schemeClr val="tx1"/>
              </a:buClr>
              <a:buNone/>
              <a:defRPr/>
            </a:pPr>
            <a:r>
              <a:rPr lang="en-US" sz="2600" b="1" dirty="0">
                <a:solidFill>
                  <a:schemeClr val="tx2"/>
                </a:solidFill>
              </a:rPr>
              <a:t>That includes:</a:t>
            </a:r>
          </a:p>
          <a:p>
            <a:pPr marL="0" indent="0">
              <a:lnSpc>
                <a:spcPct val="80000"/>
              </a:lnSpc>
              <a:buClr>
                <a:schemeClr val="tx1"/>
              </a:buClr>
              <a:buNone/>
              <a:defRPr/>
            </a:pPr>
            <a:endParaRPr lang="en-US" sz="1100" b="1" dirty="0">
              <a:solidFill>
                <a:schemeClr val="tx2"/>
              </a:solidFill>
            </a:endParaRPr>
          </a:p>
          <a:p>
            <a:pPr>
              <a:spcAft>
                <a:spcPct val="30000"/>
              </a:spcAft>
              <a:buClrTx/>
            </a:pPr>
            <a:r>
              <a:rPr lang="en-US" sz="2000" dirty="0"/>
              <a:t>Aims for fair treatment and protection from environmental hazards for all; </a:t>
            </a:r>
          </a:p>
          <a:p>
            <a:pPr>
              <a:spcAft>
                <a:spcPct val="30000"/>
              </a:spcAft>
              <a:buClr>
                <a:schemeClr val="tx1"/>
              </a:buClr>
            </a:pPr>
            <a:r>
              <a:rPr lang="en-US" sz="2000" dirty="0"/>
              <a:t>Provides meaningful involvement in decision-making means inclusive and accessible for all people;</a:t>
            </a:r>
          </a:p>
          <a:p>
            <a:pPr>
              <a:spcAft>
                <a:spcPct val="30000"/>
              </a:spcAft>
              <a:buClr>
                <a:schemeClr val="tx1"/>
              </a:buClr>
            </a:pPr>
            <a:r>
              <a:rPr lang="en-US" sz="2000" dirty="0"/>
              <a:t>Provides good community impact assessments addressing the concerns of all people;</a:t>
            </a:r>
          </a:p>
          <a:p>
            <a:pPr>
              <a:spcAft>
                <a:spcPct val="30000"/>
              </a:spcAft>
              <a:buClr>
                <a:schemeClr val="tx1"/>
              </a:buClr>
            </a:pPr>
            <a:r>
              <a:rPr lang="en-US" sz="2000" dirty="0"/>
              <a:t>Documents efforts taken to identify and engage minority and low-income populations; and,</a:t>
            </a:r>
          </a:p>
          <a:p>
            <a:pPr>
              <a:spcAft>
                <a:spcPct val="30000"/>
              </a:spcAft>
              <a:buClr>
                <a:schemeClr val="tx1"/>
              </a:buClr>
            </a:pPr>
            <a:r>
              <a:rPr lang="en-US" sz="2000" dirty="0"/>
              <a:t>Provides an analysis for each alternative that offsets the benefits needed to be considered before making a determination.</a:t>
            </a:r>
          </a:p>
          <a:p>
            <a:endParaRPr lang="en-US" dirty="0"/>
          </a:p>
        </p:txBody>
      </p:sp>
      <p:sp>
        <p:nvSpPr>
          <p:cNvPr id="4" name="Footer Placeholder 3">
            <a:extLst>
              <a:ext uri="{FF2B5EF4-FFF2-40B4-BE49-F238E27FC236}">
                <a16:creationId xmlns:a16="http://schemas.microsoft.com/office/drawing/2014/main" id="{C9D13D6C-B5B7-0ACF-E99B-29EBC4992E01}"/>
              </a:ext>
            </a:extLst>
          </p:cNvPr>
          <p:cNvSpPr>
            <a:spLocks noGrp="1"/>
          </p:cNvSpPr>
          <p:nvPr>
            <p:ph type="ftr" sz="quarter" idx="11"/>
          </p:nvPr>
        </p:nvSpPr>
        <p:spPr/>
        <p:txBody>
          <a:bodyPr/>
          <a:lstStyle/>
          <a:p>
            <a:endParaRPr lang="en-US" dirty="0"/>
          </a:p>
        </p:txBody>
      </p:sp>
      <p:pic>
        <p:nvPicPr>
          <p:cNvPr id="5" name="Picture 4">
            <a:extLst>
              <a:ext uri="{FF2B5EF4-FFF2-40B4-BE49-F238E27FC236}">
                <a16:creationId xmlns:a16="http://schemas.microsoft.com/office/drawing/2014/main" id="{52A8E2F2-EE66-91C8-6F03-1D7AD4EB433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0" y="5393363"/>
            <a:ext cx="1066274" cy="46603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A694FE48-91E8-7AF6-2496-D9EF2596BCEF}"/>
              </a:ext>
            </a:extLst>
          </p:cNvPr>
          <p:cNvSpPr txBox="1"/>
          <p:nvPr/>
        </p:nvSpPr>
        <p:spPr>
          <a:xfrm>
            <a:off x="7885138" y="5620117"/>
            <a:ext cx="1066274" cy="369332"/>
          </a:xfrm>
          <a:prstGeom prst="rect">
            <a:avLst/>
          </a:prstGeom>
          <a:noFill/>
        </p:spPr>
        <p:txBody>
          <a:bodyPr wrap="square" rtlCol="0">
            <a:spAutoFit/>
          </a:bodyPr>
          <a:lstStyle/>
          <a:p>
            <a:pPr algn="ctr"/>
            <a:r>
              <a:rPr lang="en-US" dirty="0"/>
              <a:t>18</a:t>
            </a:r>
          </a:p>
        </p:txBody>
      </p:sp>
      <p:sp>
        <p:nvSpPr>
          <p:cNvPr id="7" name="TextBox 6">
            <a:extLst>
              <a:ext uri="{FF2B5EF4-FFF2-40B4-BE49-F238E27FC236}">
                <a16:creationId xmlns:a16="http://schemas.microsoft.com/office/drawing/2014/main" id="{53339A87-B168-0256-17E0-63054AA0B604}"/>
              </a:ext>
            </a:extLst>
          </p:cNvPr>
          <p:cNvSpPr txBox="1"/>
          <p:nvPr/>
        </p:nvSpPr>
        <p:spPr>
          <a:xfrm>
            <a:off x="0" y="6248400"/>
            <a:ext cx="2057400" cy="609600"/>
          </a:xfrm>
          <a:prstGeom prst="rect">
            <a:avLst/>
          </a:prstGeom>
          <a:solidFill>
            <a:srgbClr val="DEDEDE"/>
          </a:solidFill>
        </p:spPr>
        <p:txBody>
          <a:bodyPr wrap="square" rtlCol="0">
            <a:spAutoFit/>
          </a:bodyPr>
          <a:lstStyle/>
          <a:p>
            <a:endParaRPr lang="en-US" dirty="0"/>
          </a:p>
        </p:txBody>
      </p:sp>
    </p:spTree>
    <p:extLst>
      <p:ext uri="{BB962C8B-B14F-4D97-AF65-F5344CB8AC3E}">
        <p14:creationId xmlns:p14="http://schemas.microsoft.com/office/powerpoint/2010/main" val="11830981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F8CB2-1975-72B6-9D2A-E7B3A0DADF94}"/>
              </a:ext>
            </a:extLst>
          </p:cNvPr>
          <p:cNvSpPr>
            <a:spLocks noGrp="1"/>
          </p:cNvSpPr>
          <p:nvPr>
            <p:ph type="title"/>
          </p:nvPr>
        </p:nvSpPr>
        <p:spPr/>
        <p:txBody>
          <a:bodyPr/>
          <a:lstStyle/>
          <a:p>
            <a:pPr algn="ctr"/>
            <a:r>
              <a:rPr lang="en-US" sz="3200" b="1" dirty="0">
                <a:effectLst/>
              </a:rPr>
              <a:t>Noncompliance</a:t>
            </a:r>
            <a:endParaRPr lang="en-US" dirty="0"/>
          </a:p>
        </p:txBody>
      </p:sp>
      <p:sp>
        <p:nvSpPr>
          <p:cNvPr id="3" name="Content Placeholder 2">
            <a:extLst>
              <a:ext uri="{FF2B5EF4-FFF2-40B4-BE49-F238E27FC236}">
                <a16:creationId xmlns:a16="http://schemas.microsoft.com/office/drawing/2014/main" id="{F2843239-F54B-7E13-99AA-4DEF341B8C11}"/>
              </a:ext>
            </a:extLst>
          </p:cNvPr>
          <p:cNvSpPr>
            <a:spLocks noGrp="1"/>
          </p:cNvSpPr>
          <p:nvPr>
            <p:ph idx="1"/>
          </p:nvPr>
        </p:nvSpPr>
        <p:spPr>
          <a:xfrm>
            <a:off x="394138" y="2286000"/>
            <a:ext cx="8763000" cy="1809752"/>
          </a:xfrm>
        </p:spPr>
        <p:txBody>
          <a:bodyPr/>
          <a:lstStyle/>
          <a:p>
            <a:pPr marL="0" indent="0">
              <a:buNone/>
            </a:pPr>
            <a:r>
              <a:rPr lang="en-US" sz="2400" b="0" dirty="0">
                <a:effectLst/>
              </a:rPr>
              <a:t>Failure or refusal to comply with Title VI of the Civil Rights Act of 1964, other applicable Civil Rights Laws, and implementing departmental regulations.</a:t>
            </a:r>
            <a:endParaRPr lang="en-US" dirty="0"/>
          </a:p>
        </p:txBody>
      </p:sp>
      <p:sp>
        <p:nvSpPr>
          <p:cNvPr id="4" name="Footer Placeholder 3">
            <a:extLst>
              <a:ext uri="{FF2B5EF4-FFF2-40B4-BE49-F238E27FC236}">
                <a16:creationId xmlns:a16="http://schemas.microsoft.com/office/drawing/2014/main" id="{A6BC1A35-A141-212D-9CC5-E7BC53106E14}"/>
              </a:ext>
            </a:extLst>
          </p:cNvPr>
          <p:cNvSpPr>
            <a:spLocks noGrp="1"/>
          </p:cNvSpPr>
          <p:nvPr>
            <p:ph type="ftr" sz="quarter" idx="11"/>
          </p:nvPr>
        </p:nvSpPr>
        <p:spPr/>
        <p:txBody>
          <a:bodyPr/>
          <a:lstStyle/>
          <a:p>
            <a:endParaRPr lang="en-US" dirty="0"/>
          </a:p>
        </p:txBody>
      </p:sp>
      <p:pic>
        <p:nvPicPr>
          <p:cNvPr id="5" name="Picture 4">
            <a:extLst>
              <a:ext uri="{FF2B5EF4-FFF2-40B4-BE49-F238E27FC236}">
                <a16:creationId xmlns:a16="http://schemas.microsoft.com/office/drawing/2014/main" id="{D20550A0-28D8-D5DF-1CA4-D95D9FCF2F8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0" y="5393363"/>
            <a:ext cx="1066274" cy="46603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3554E8A-6BFE-F8D5-37B3-4D4A601247DA}"/>
              </a:ext>
            </a:extLst>
          </p:cNvPr>
          <p:cNvSpPr txBox="1"/>
          <p:nvPr/>
        </p:nvSpPr>
        <p:spPr>
          <a:xfrm>
            <a:off x="7885138" y="5620117"/>
            <a:ext cx="1066274" cy="369332"/>
          </a:xfrm>
          <a:prstGeom prst="rect">
            <a:avLst/>
          </a:prstGeom>
          <a:noFill/>
        </p:spPr>
        <p:txBody>
          <a:bodyPr wrap="square" rtlCol="0">
            <a:spAutoFit/>
          </a:bodyPr>
          <a:lstStyle/>
          <a:p>
            <a:pPr algn="ctr"/>
            <a:r>
              <a:rPr lang="en-US" dirty="0"/>
              <a:t>19</a:t>
            </a:r>
          </a:p>
        </p:txBody>
      </p:sp>
      <p:sp>
        <p:nvSpPr>
          <p:cNvPr id="7" name="TextBox 6">
            <a:extLst>
              <a:ext uri="{FF2B5EF4-FFF2-40B4-BE49-F238E27FC236}">
                <a16:creationId xmlns:a16="http://schemas.microsoft.com/office/drawing/2014/main" id="{9F9B1C4A-D05B-DE7C-C301-774BF5E07C25}"/>
              </a:ext>
            </a:extLst>
          </p:cNvPr>
          <p:cNvSpPr txBox="1"/>
          <p:nvPr/>
        </p:nvSpPr>
        <p:spPr>
          <a:xfrm>
            <a:off x="0" y="6248400"/>
            <a:ext cx="2057400" cy="609600"/>
          </a:xfrm>
          <a:prstGeom prst="rect">
            <a:avLst/>
          </a:prstGeom>
          <a:solidFill>
            <a:srgbClr val="DEDEDE"/>
          </a:solidFill>
        </p:spPr>
        <p:txBody>
          <a:bodyPr wrap="square" rtlCol="0">
            <a:spAutoFit/>
          </a:bodyPr>
          <a:lstStyle/>
          <a:p>
            <a:endParaRPr lang="en-US" dirty="0"/>
          </a:p>
        </p:txBody>
      </p:sp>
    </p:spTree>
    <p:extLst>
      <p:ext uri="{BB962C8B-B14F-4D97-AF65-F5344CB8AC3E}">
        <p14:creationId xmlns:p14="http://schemas.microsoft.com/office/powerpoint/2010/main" val="2615859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478C8A25-E2AC-69DF-C14F-F92B71FA5784}"/>
              </a:ext>
            </a:extLst>
          </p:cNvPr>
          <p:cNvSpPr>
            <a:spLocks noGrp="1" noRot="1" noChangeArrowheads="1"/>
          </p:cNvSpPr>
          <p:nvPr>
            <p:ph type="title"/>
          </p:nvPr>
        </p:nvSpPr>
        <p:spPr>
          <a:xfrm>
            <a:off x="76200" y="-139707"/>
            <a:ext cx="8991600" cy="1352296"/>
          </a:xfrm>
        </p:spPr>
        <p:txBody>
          <a:bodyPr>
            <a:normAutofit/>
          </a:bodyPr>
          <a:lstStyle/>
          <a:p>
            <a:pPr algn="ctr" eaLnBrk="1" hangingPunct="1">
              <a:defRPr/>
            </a:pPr>
            <a:r>
              <a:rPr lang="en-US" sz="3600" b="1" dirty="0">
                <a:effectLst/>
              </a:rPr>
              <a:t>Title VI is a Federal Law</a:t>
            </a:r>
            <a:br>
              <a:rPr lang="en-US" sz="3600" b="1" dirty="0">
                <a:effectLst/>
              </a:rPr>
            </a:br>
            <a:r>
              <a:rPr lang="en-US" sz="1800" b="0" dirty="0">
                <a:effectLst/>
              </a:rPr>
              <a:t>Title VI of the Civil Rights Act of 1964 (42 U.S.C. 2000d)</a:t>
            </a:r>
            <a:endParaRPr lang="en-US" dirty="0"/>
          </a:p>
        </p:txBody>
      </p:sp>
      <p:sp>
        <p:nvSpPr>
          <p:cNvPr id="8" name="Rectangle 3">
            <a:extLst>
              <a:ext uri="{FF2B5EF4-FFF2-40B4-BE49-F238E27FC236}">
                <a16:creationId xmlns:a16="http://schemas.microsoft.com/office/drawing/2014/main" id="{BBE193B8-872C-4F99-7091-FF9AE07B3459}"/>
              </a:ext>
            </a:extLst>
          </p:cNvPr>
          <p:cNvSpPr>
            <a:spLocks noGrp="1" noRot="1" noChangeArrowheads="1"/>
          </p:cNvSpPr>
          <p:nvPr>
            <p:ph idx="1"/>
          </p:nvPr>
        </p:nvSpPr>
        <p:spPr>
          <a:xfrm>
            <a:off x="609600" y="1834837"/>
            <a:ext cx="7694638" cy="3225800"/>
          </a:xfrm>
        </p:spPr>
        <p:txBody>
          <a:bodyPr>
            <a:normAutofit/>
          </a:bodyPr>
          <a:lstStyle/>
          <a:p>
            <a:pPr marL="0" indent="0" eaLnBrk="1" hangingPunct="1">
              <a:buClr>
                <a:srgbClr val="FF0000"/>
              </a:buClr>
              <a:buNone/>
              <a:defRPr/>
            </a:pPr>
            <a:r>
              <a:rPr lang="en-US" sz="2800" dirty="0"/>
              <a:t> “</a:t>
            </a:r>
            <a:r>
              <a:rPr lang="en-US" sz="2800" b="0" dirty="0">
                <a:effectLst/>
              </a:rPr>
              <a:t>No person in the United States shall, on the grounds of race, color, or national origin, be excluded from participation in, be denied the benefits of, or be subjected to discrimination under any program or activity receiving Federal financial assistance.</a:t>
            </a:r>
            <a:r>
              <a:rPr lang="en-US" b="0" dirty="0">
                <a:effectLst/>
              </a:rPr>
              <a:t>“ </a:t>
            </a:r>
          </a:p>
          <a:p>
            <a:pPr eaLnBrk="1" hangingPunct="1">
              <a:buFont typeface="Wingdings" pitchFamily="2" charset="2"/>
              <a:buNone/>
              <a:defRPr/>
            </a:pPr>
            <a:r>
              <a:rPr lang="en-US" dirty="0">
                <a:effectLst/>
              </a:rPr>
              <a:t>	</a:t>
            </a:r>
          </a:p>
          <a:p>
            <a:pPr eaLnBrk="1" hangingPunct="1">
              <a:buFont typeface="Wingdings" pitchFamily="2" charset="2"/>
              <a:buNone/>
              <a:defRPr/>
            </a:pPr>
            <a:endParaRPr lang="en-US" dirty="0">
              <a:solidFill>
                <a:schemeClr val="tx2"/>
              </a:solidFill>
              <a:effectLst/>
            </a:endParaRPr>
          </a:p>
          <a:p>
            <a:pPr eaLnBrk="1" hangingPunct="1">
              <a:buFont typeface="Wingdings" pitchFamily="2" charset="2"/>
              <a:buNone/>
              <a:defRPr/>
            </a:pPr>
            <a:endParaRPr lang="en-US" sz="2400" b="1" i="1" dirty="0">
              <a:solidFill>
                <a:srgbClr val="FF0000"/>
              </a:solidFill>
            </a:endParaRPr>
          </a:p>
        </p:txBody>
      </p:sp>
      <p:pic>
        <p:nvPicPr>
          <p:cNvPr id="1028" name="Picture 4">
            <a:extLst>
              <a:ext uri="{FF2B5EF4-FFF2-40B4-BE49-F238E27FC236}">
                <a16:creationId xmlns:a16="http://schemas.microsoft.com/office/drawing/2014/main" id="{FF855EEB-F43C-74C5-219C-94CCE13D8EB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0" y="5393363"/>
            <a:ext cx="1066274" cy="466034"/>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5F64FD09-E981-B43C-2ED2-E7F478CA45EB}"/>
              </a:ext>
            </a:extLst>
          </p:cNvPr>
          <p:cNvSpPr txBox="1"/>
          <p:nvPr/>
        </p:nvSpPr>
        <p:spPr>
          <a:xfrm>
            <a:off x="7885138" y="5620117"/>
            <a:ext cx="1066274" cy="369332"/>
          </a:xfrm>
          <a:prstGeom prst="rect">
            <a:avLst/>
          </a:prstGeom>
          <a:noFill/>
        </p:spPr>
        <p:txBody>
          <a:bodyPr wrap="square" rtlCol="0">
            <a:spAutoFit/>
          </a:bodyPr>
          <a:lstStyle/>
          <a:p>
            <a:pPr algn="ctr"/>
            <a:r>
              <a:rPr lang="en-US" dirty="0"/>
              <a:t>2</a:t>
            </a:r>
          </a:p>
        </p:txBody>
      </p:sp>
      <p:sp>
        <p:nvSpPr>
          <p:cNvPr id="14" name="Footer Placeholder 13">
            <a:extLst>
              <a:ext uri="{FF2B5EF4-FFF2-40B4-BE49-F238E27FC236}">
                <a16:creationId xmlns:a16="http://schemas.microsoft.com/office/drawing/2014/main" id="{0C441A6C-11A7-C0B2-8C3A-322681CD6F97}"/>
              </a:ext>
            </a:extLst>
          </p:cNvPr>
          <p:cNvSpPr>
            <a:spLocks noGrp="1"/>
          </p:cNvSpPr>
          <p:nvPr>
            <p:ph type="ftr" sz="quarter" idx="11"/>
          </p:nvPr>
        </p:nvSpPr>
        <p:spPr/>
        <p:txBody>
          <a:bodyPr/>
          <a:lstStyle/>
          <a:p>
            <a:endParaRPr lang="en-US" dirty="0"/>
          </a:p>
        </p:txBody>
      </p:sp>
      <p:sp>
        <p:nvSpPr>
          <p:cNvPr id="15" name="TextBox 14">
            <a:extLst>
              <a:ext uri="{FF2B5EF4-FFF2-40B4-BE49-F238E27FC236}">
                <a16:creationId xmlns:a16="http://schemas.microsoft.com/office/drawing/2014/main" id="{DEF988AF-9854-E5EB-8074-B63A8D67CB48}"/>
              </a:ext>
            </a:extLst>
          </p:cNvPr>
          <p:cNvSpPr txBox="1"/>
          <p:nvPr/>
        </p:nvSpPr>
        <p:spPr>
          <a:xfrm>
            <a:off x="190500" y="1212589"/>
            <a:ext cx="3162300" cy="584775"/>
          </a:xfrm>
          <a:prstGeom prst="rect">
            <a:avLst/>
          </a:prstGeom>
          <a:noFill/>
        </p:spPr>
        <p:txBody>
          <a:bodyPr wrap="square" rtlCol="0">
            <a:spAutoFit/>
          </a:bodyPr>
          <a:lstStyle/>
          <a:p>
            <a:r>
              <a:rPr lang="en-US" sz="3200" dirty="0">
                <a:latin typeface="Open Sans" panose="020B0606030504020204" pitchFamily="34" charset="0"/>
                <a:ea typeface="Open Sans" panose="020B0606030504020204" pitchFamily="34" charset="0"/>
                <a:cs typeface="Open Sans" panose="020B0606030504020204" pitchFamily="34" charset="0"/>
              </a:rPr>
              <a:t>The Law States:</a:t>
            </a:r>
          </a:p>
        </p:txBody>
      </p:sp>
      <p:sp>
        <p:nvSpPr>
          <p:cNvPr id="3" name="TextBox 2">
            <a:extLst>
              <a:ext uri="{FF2B5EF4-FFF2-40B4-BE49-F238E27FC236}">
                <a16:creationId xmlns:a16="http://schemas.microsoft.com/office/drawing/2014/main" id="{3294F201-5C81-915C-FFCA-315335C66C90}"/>
              </a:ext>
            </a:extLst>
          </p:cNvPr>
          <p:cNvSpPr txBox="1"/>
          <p:nvPr/>
        </p:nvSpPr>
        <p:spPr>
          <a:xfrm>
            <a:off x="0" y="6248400"/>
            <a:ext cx="2057400" cy="609600"/>
          </a:xfrm>
          <a:prstGeom prst="rect">
            <a:avLst/>
          </a:prstGeom>
          <a:solidFill>
            <a:srgbClr val="DEDEDE"/>
          </a:solidFill>
        </p:spPr>
        <p:txBody>
          <a:bodyPr wrap="square" rtlCol="0">
            <a:spAutoFit/>
          </a:bodyPr>
          <a:lstStyle/>
          <a:p>
            <a:endParaRPr lang="en-US" dirty="0"/>
          </a:p>
        </p:txBody>
      </p:sp>
    </p:spTree>
    <p:extLst>
      <p:ext uri="{BB962C8B-B14F-4D97-AF65-F5344CB8AC3E}">
        <p14:creationId xmlns:p14="http://schemas.microsoft.com/office/powerpoint/2010/main" val="2942523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1EB1B-186C-EFA5-8908-EAC9C88E2E9F}"/>
              </a:ext>
            </a:extLst>
          </p:cNvPr>
          <p:cNvSpPr>
            <a:spLocks noGrp="1"/>
          </p:cNvSpPr>
          <p:nvPr>
            <p:ph type="title"/>
          </p:nvPr>
        </p:nvSpPr>
        <p:spPr/>
        <p:txBody>
          <a:bodyPr/>
          <a:lstStyle/>
          <a:p>
            <a:pPr algn="ctr"/>
            <a:r>
              <a:rPr lang="en-US" sz="3200" b="1" dirty="0">
                <a:effectLst/>
              </a:rPr>
              <a:t>Sanctions for Noncompliance</a:t>
            </a:r>
            <a:endParaRPr lang="en-US" dirty="0"/>
          </a:p>
        </p:txBody>
      </p:sp>
      <p:sp>
        <p:nvSpPr>
          <p:cNvPr id="3" name="Content Placeholder 2">
            <a:extLst>
              <a:ext uri="{FF2B5EF4-FFF2-40B4-BE49-F238E27FC236}">
                <a16:creationId xmlns:a16="http://schemas.microsoft.com/office/drawing/2014/main" id="{CF1F57F8-FC5A-DBC3-A58C-45BB4C40569D}"/>
              </a:ext>
            </a:extLst>
          </p:cNvPr>
          <p:cNvSpPr>
            <a:spLocks noGrp="1"/>
          </p:cNvSpPr>
          <p:nvPr>
            <p:ph idx="1"/>
          </p:nvPr>
        </p:nvSpPr>
        <p:spPr>
          <a:xfrm>
            <a:off x="381000" y="1604752"/>
            <a:ext cx="8763000" cy="4958465"/>
          </a:xfrm>
        </p:spPr>
        <p:txBody>
          <a:bodyPr/>
          <a:lstStyle/>
          <a:p>
            <a:pPr eaLnBrk="1" hangingPunct="1">
              <a:spcBef>
                <a:spcPts val="0"/>
              </a:spcBef>
              <a:buClr>
                <a:schemeClr val="tx1"/>
              </a:buClr>
            </a:pPr>
            <a:r>
              <a:rPr lang="en-US" sz="2400" dirty="0">
                <a:solidFill>
                  <a:schemeClr val="tx2"/>
                </a:solidFill>
                <a:effectLst/>
              </a:rPr>
              <a:t>If your agency is found to be noncompliant with Title VI of the 1964 Civil Rights Act and other nondiscrimination authorities, your agency could be subject to:</a:t>
            </a:r>
          </a:p>
          <a:p>
            <a:pPr eaLnBrk="1" hangingPunct="1">
              <a:spcBef>
                <a:spcPts val="0"/>
              </a:spcBef>
              <a:buClr>
                <a:schemeClr val="tx1"/>
              </a:buClr>
            </a:pPr>
            <a:endParaRPr lang="en-US" b="1" u="sng" dirty="0">
              <a:solidFill>
                <a:schemeClr val="tx2"/>
              </a:solidFill>
            </a:endParaRPr>
          </a:p>
          <a:p>
            <a:pPr eaLnBrk="1" hangingPunct="1">
              <a:spcBef>
                <a:spcPts val="0"/>
              </a:spcBef>
              <a:buClr>
                <a:schemeClr val="tx1"/>
              </a:buClr>
            </a:pPr>
            <a:r>
              <a:rPr lang="en-US" sz="2400" b="1" u="sng" dirty="0">
                <a:solidFill>
                  <a:schemeClr val="tx2"/>
                </a:solidFill>
                <a:effectLst/>
              </a:rPr>
              <a:t>Withholding</a:t>
            </a:r>
            <a:r>
              <a:rPr lang="en-US" sz="2400" dirty="0">
                <a:effectLst/>
              </a:rPr>
              <a:t> of payments under the contract until the compliance is met, and/or</a:t>
            </a:r>
          </a:p>
          <a:p>
            <a:pPr eaLnBrk="1" hangingPunct="1">
              <a:spcBef>
                <a:spcPts val="0"/>
              </a:spcBef>
              <a:buClr>
                <a:srgbClr val="FF0000"/>
              </a:buClr>
            </a:pPr>
            <a:endParaRPr lang="en-US" sz="2400" dirty="0">
              <a:effectLst/>
            </a:endParaRPr>
          </a:p>
          <a:p>
            <a:pPr eaLnBrk="1" hangingPunct="1">
              <a:spcBef>
                <a:spcPts val="0"/>
              </a:spcBef>
              <a:buClr>
                <a:schemeClr val="tx1"/>
              </a:buClr>
            </a:pPr>
            <a:r>
              <a:rPr lang="en-US" sz="2400" b="1" u="sng" dirty="0">
                <a:solidFill>
                  <a:schemeClr val="tx2"/>
                </a:solidFill>
                <a:effectLst/>
              </a:rPr>
              <a:t>Cancellation, termination or suspension</a:t>
            </a:r>
            <a:r>
              <a:rPr lang="en-US" sz="2400" dirty="0">
                <a:effectLst/>
              </a:rPr>
              <a:t> of the     contract, in whole or in part </a:t>
            </a:r>
          </a:p>
          <a:p>
            <a:endParaRPr lang="en-US" dirty="0"/>
          </a:p>
        </p:txBody>
      </p:sp>
      <p:sp>
        <p:nvSpPr>
          <p:cNvPr id="4" name="Footer Placeholder 3">
            <a:extLst>
              <a:ext uri="{FF2B5EF4-FFF2-40B4-BE49-F238E27FC236}">
                <a16:creationId xmlns:a16="http://schemas.microsoft.com/office/drawing/2014/main" id="{DA3F689F-49EB-43FB-C88E-465C0ED1E4E5}"/>
              </a:ext>
            </a:extLst>
          </p:cNvPr>
          <p:cNvSpPr>
            <a:spLocks noGrp="1"/>
          </p:cNvSpPr>
          <p:nvPr>
            <p:ph type="ftr" sz="quarter" idx="11"/>
          </p:nvPr>
        </p:nvSpPr>
        <p:spPr/>
        <p:txBody>
          <a:bodyPr/>
          <a:lstStyle/>
          <a:p>
            <a:endParaRPr lang="en-US" dirty="0"/>
          </a:p>
        </p:txBody>
      </p:sp>
      <p:pic>
        <p:nvPicPr>
          <p:cNvPr id="5" name="Picture 4">
            <a:extLst>
              <a:ext uri="{FF2B5EF4-FFF2-40B4-BE49-F238E27FC236}">
                <a16:creationId xmlns:a16="http://schemas.microsoft.com/office/drawing/2014/main" id="{A0D9D7D9-C36A-1CDB-FB4F-53E61E01049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0" y="5393363"/>
            <a:ext cx="1066274" cy="46603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E126ADD2-4A8A-41FC-CDA6-9D872105830B}"/>
              </a:ext>
            </a:extLst>
          </p:cNvPr>
          <p:cNvSpPr txBox="1"/>
          <p:nvPr/>
        </p:nvSpPr>
        <p:spPr>
          <a:xfrm>
            <a:off x="7885138" y="5620117"/>
            <a:ext cx="1066274" cy="369332"/>
          </a:xfrm>
          <a:prstGeom prst="rect">
            <a:avLst/>
          </a:prstGeom>
          <a:noFill/>
        </p:spPr>
        <p:txBody>
          <a:bodyPr wrap="square" rtlCol="0">
            <a:spAutoFit/>
          </a:bodyPr>
          <a:lstStyle/>
          <a:p>
            <a:pPr algn="ctr"/>
            <a:r>
              <a:rPr lang="en-US" dirty="0"/>
              <a:t>20</a:t>
            </a:r>
          </a:p>
        </p:txBody>
      </p:sp>
      <p:sp>
        <p:nvSpPr>
          <p:cNvPr id="7" name="TextBox 6">
            <a:extLst>
              <a:ext uri="{FF2B5EF4-FFF2-40B4-BE49-F238E27FC236}">
                <a16:creationId xmlns:a16="http://schemas.microsoft.com/office/drawing/2014/main" id="{93F6F107-C0FB-440C-D8D2-7FD9BDB0C839}"/>
              </a:ext>
            </a:extLst>
          </p:cNvPr>
          <p:cNvSpPr txBox="1"/>
          <p:nvPr/>
        </p:nvSpPr>
        <p:spPr>
          <a:xfrm>
            <a:off x="0" y="6248400"/>
            <a:ext cx="2057400" cy="609600"/>
          </a:xfrm>
          <a:prstGeom prst="rect">
            <a:avLst/>
          </a:prstGeom>
          <a:solidFill>
            <a:srgbClr val="DEDEDE"/>
          </a:solidFill>
        </p:spPr>
        <p:txBody>
          <a:bodyPr wrap="square" rtlCol="0">
            <a:spAutoFit/>
          </a:bodyPr>
          <a:lstStyle/>
          <a:p>
            <a:endParaRPr lang="en-US" dirty="0"/>
          </a:p>
        </p:txBody>
      </p:sp>
    </p:spTree>
    <p:extLst>
      <p:ext uri="{BB962C8B-B14F-4D97-AF65-F5344CB8AC3E}">
        <p14:creationId xmlns:p14="http://schemas.microsoft.com/office/powerpoint/2010/main" val="34308204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B93DE-1B44-0802-362F-70CF1C65A3E2}"/>
              </a:ext>
            </a:extLst>
          </p:cNvPr>
          <p:cNvSpPr>
            <a:spLocks noGrp="1"/>
          </p:cNvSpPr>
          <p:nvPr>
            <p:ph type="title"/>
          </p:nvPr>
        </p:nvSpPr>
        <p:spPr/>
        <p:txBody>
          <a:bodyPr/>
          <a:lstStyle/>
          <a:p>
            <a:pPr algn="ctr"/>
            <a:r>
              <a:rPr lang="en-US" sz="3200" b="1" dirty="0">
                <a:effectLst/>
              </a:rPr>
              <a:t>Title VI Related Videos</a:t>
            </a:r>
            <a:endParaRPr lang="en-US" dirty="0"/>
          </a:p>
        </p:txBody>
      </p:sp>
      <p:sp>
        <p:nvSpPr>
          <p:cNvPr id="3" name="Content Placeholder 2">
            <a:extLst>
              <a:ext uri="{FF2B5EF4-FFF2-40B4-BE49-F238E27FC236}">
                <a16:creationId xmlns:a16="http://schemas.microsoft.com/office/drawing/2014/main" id="{A983D6AE-B2B2-BC00-58A2-3099F10D990C}"/>
              </a:ext>
            </a:extLst>
          </p:cNvPr>
          <p:cNvSpPr>
            <a:spLocks noGrp="1"/>
          </p:cNvSpPr>
          <p:nvPr>
            <p:ph idx="1"/>
          </p:nvPr>
        </p:nvSpPr>
        <p:spPr>
          <a:xfrm>
            <a:off x="262759" y="2413000"/>
            <a:ext cx="8763000" cy="1016000"/>
          </a:xfrm>
        </p:spPr>
        <p:txBody>
          <a:bodyPr/>
          <a:lstStyle/>
          <a:p>
            <a:pPr marL="0" indent="0" eaLnBrk="1" hangingPunct="1">
              <a:buFont typeface="Wingdings" pitchFamily="2" charset="2"/>
              <a:buNone/>
            </a:pPr>
            <a:r>
              <a:rPr lang="en-US" dirty="0"/>
              <a:t>The following</a:t>
            </a:r>
            <a:r>
              <a:rPr lang="en-US" sz="2400" dirty="0">
                <a:effectLst/>
              </a:rPr>
              <a:t> slides contain the U.S. Department of Justice’s videos for </a:t>
            </a:r>
            <a:r>
              <a:rPr lang="en-US" sz="2400" b="1" dirty="0">
                <a:solidFill>
                  <a:schemeClr val="tx2"/>
                </a:solidFill>
                <a:effectLst/>
              </a:rPr>
              <a:t>optional</a:t>
            </a:r>
            <a:r>
              <a:rPr lang="en-US" sz="2400" dirty="0">
                <a:solidFill>
                  <a:schemeClr val="tx2"/>
                </a:solidFill>
                <a:effectLst/>
              </a:rPr>
              <a:t> </a:t>
            </a:r>
            <a:r>
              <a:rPr lang="en-US" sz="2400" dirty="0">
                <a:effectLst/>
              </a:rPr>
              <a:t>learning:</a:t>
            </a:r>
            <a:endParaRPr lang="en-US" sz="2400" b="1" dirty="0">
              <a:effectLst/>
            </a:endParaRPr>
          </a:p>
          <a:p>
            <a:endParaRPr lang="en-US" dirty="0"/>
          </a:p>
        </p:txBody>
      </p:sp>
      <p:sp>
        <p:nvSpPr>
          <p:cNvPr id="4" name="Footer Placeholder 3">
            <a:extLst>
              <a:ext uri="{FF2B5EF4-FFF2-40B4-BE49-F238E27FC236}">
                <a16:creationId xmlns:a16="http://schemas.microsoft.com/office/drawing/2014/main" id="{5417E33F-55CA-9CAF-7D53-FBEE558D44D7}"/>
              </a:ext>
            </a:extLst>
          </p:cNvPr>
          <p:cNvSpPr>
            <a:spLocks noGrp="1"/>
          </p:cNvSpPr>
          <p:nvPr>
            <p:ph type="ftr" sz="quarter" idx="11"/>
          </p:nvPr>
        </p:nvSpPr>
        <p:spPr/>
        <p:txBody>
          <a:bodyPr/>
          <a:lstStyle/>
          <a:p>
            <a:endParaRPr lang="en-US" dirty="0"/>
          </a:p>
        </p:txBody>
      </p:sp>
      <p:pic>
        <p:nvPicPr>
          <p:cNvPr id="5" name="Picture 4">
            <a:extLst>
              <a:ext uri="{FF2B5EF4-FFF2-40B4-BE49-F238E27FC236}">
                <a16:creationId xmlns:a16="http://schemas.microsoft.com/office/drawing/2014/main" id="{DA061B71-ECB9-91EC-89ED-5AEAC0E98E7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0" y="5393363"/>
            <a:ext cx="1066274" cy="46603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DDFD576C-5AC2-039E-0A8C-F99049BA12C4}"/>
              </a:ext>
            </a:extLst>
          </p:cNvPr>
          <p:cNvSpPr txBox="1"/>
          <p:nvPr/>
        </p:nvSpPr>
        <p:spPr>
          <a:xfrm>
            <a:off x="7885138" y="5620117"/>
            <a:ext cx="1066274" cy="369332"/>
          </a:xfrm>
          <a:prstGeom prst="rect">
            <a:avLst/>
          </a:prstGeom>
          <a:noFill/>
        </p:spPr>
        <p:txBody>
          <a:bodyPr wrap="square" rtlCol="0">
            <a:spAutoFit/>
          </a:bodyPr>
          <a:lstStyle/>
          <a:p>
            <a:pPr algn="ctr"/>
            <a:r>
              <a:rPr lang="en-US" dirty="0"/>
              <a:t>21</a:t>
            </a:r>
          </a:p>
        </p:txBody>
      </p:sp>
      <p:sp>
        <p:nvSpPr>
          <p:cNvPr id="7" name="TextBox 6">
            <a:extLst>
              <a:ext uri="{FF2B5EF4-FFF2-40B4-BE49-F238E27FC236}">
                <a16:creationId xmlns:a16="http://schemas.microsoft.com/office/drawing/2014/main" id="{0089BD3B-3EEB-C331-C93C-1FE18B6FFDC9}"/>
              </a:ext>
            </a:extLst>
          </p:cNvPr>
          <p:cNvSpPr txBox="1"/>
          <p:nvPr/>
        </p:nvSpPr>
        <p:spPr>
          <a:xfrm>
            <a:off x="0" y="6248400"/>
            <a:ext cx="2057400" cy="609600"/>
          </a:xfrm>
          <a:prstGeom prst="rect">
            <a:avLst/>
          </a:prstGeom>
          <a:solidFill>
            <a:srgbClr val="DEDEDE"/>
          </a:solidFill>
        </p:spPr>
        <p:txBody>
          <a:bodyPr wrap="square" rtlCol="0">
            <a:spAutoFit/>
          </a:bodyPr>
          <a:lstStyle/>
          <a:p>
            <a:endParaRPr lang="en-US" dirty="0"/>
          </a:p>
        </p:txBody>
      </p:sp>
    </p:spTree>
    <p:extLst>
      <p:ext uri="{BB962C8B-B14F-4D97-AF65-F5344CB8AC3E}">
        <p14:creationId xmlns:p14="http://schemas.microsoft.com/office/powerpoint/2010/main" val="17857027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DCB3C-3B77-8127-F1EA-0909EE581F0D}"/>
              </a:ext>
            </a:extLst>
          </p:cNvPr>
          <p:cNvSpPr>
            <a:spLocks noGrp="1"/>
          </p:cNvSpPr>
          <p:nvPr>
            <p:ph type="title"/>
          </p:nvPr>
        </p:nvSpPr>
        <p:spPr>
          <a:xfrm>
            <a:off x="0" y="177803"/>
            <a:ext cx="9144000" cy="825500"/>
          </a:xfrm>
        </p:spPr>
        <p:txBody>
          <a:bodyPr/>
          <a:lstStyle/>
          <a:p>
            <a:br>
              <a:rPr lang="en-US" sz="3000" b="1" i="0" dirty="0">
                <a:effectLst/>
                <a:latin typeface="YouTube Sans"/>
              </a:rPr>
            </a:br>
            <a:r>
              <a:rPr lang="en-US" sz="3000" b="1" i="0" dirty="0">
                <a:effectLst/>
              </a:rPr>
              <a:t>Understanding and Abiding by Title VI of the Civil Rights Act of 1964</a:t>
            </a:r>
            <a:br>
              <a:rPr lang="en-US" b="1" i="0" dirty="0">
                <a:solidFill>
                  <a:srgbClr val="0F0F0F"/>
                </a:solidFill>
                <a:effectLst/>
                <a:latin typeface="YouTube Sans"/>
              </a:rPr>
            </a:br>
            <a:endParaRPr lang="en-US" dirty="0"/>
          </a:p>
        </p:txBody>
      </p:sp>
      <p:pic>
        <p:nvPicPr>
          <p:cNvPr id="6" name="Picture 4">
            <a:extLst>
              <a:ext uri="{FF2B5EF4-FFF2-40B4-BE49-F238E27FC236}">
                <a16:creationId xmlns:a16="http://schemas.microsoft.com/office/drawing/2014/main" id="{1A36F239-AAF2-B11D-C218-C9B3BC18053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500" y="5393363"/>
            <a:ext cx="1066274" cy="466034"/>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CD437D9F-C6BE-0794-5155-F9ADE3E7AD24}"/>
              </a:ext>
            </a:extLst>
          </p:cNvPr>
          <p:cNvSpPr txBox="1"/>
          <p:nvPr/>
        </p:nvSpPr>
        <p:spPr>
          <a:xfrm>
            <a:off x="7885138" y="5620117"/>
            <a:ext cx="1066274" cy="369332"/>
          </a:xfrm>
          <a:prstGeom prst="rect">
            <a:avLst/>
          </a:prstGeom>
          <a:noFill/>
        </p:spPr>
        <p:txBody>
          <a:bodyPr wrap="square" rtlCol="0">
            <a:spAutoFit/>
          </a:bodyPr>
          <a:lstStyle/>
          <a:p>
            <a:pPr algn="ctr"/>
            <a:r>
              <a:rPr lang="en-US" dirty="0"/>
              <a:t>22</a:t>
            </a:r>
          </a:p>
        </p:txBody>
      </p:sp>
      <p:sp>
        <p:nvSpPr>
          <p:cNvPr id="3" name="TextBox 2">
            <a:extLst>
              <a:ext uri="{FF2B5EF4-FFF2-40B4-BE49-F238E27FC236}">
                <a16:creationId xmlns:a16="http://schemas.microsoft.com/office/drawing/2014/main" id="{976228B9-7932-8C20-251B-49246762427E}"/>
              </a:ext>
            </a:extLst>
          </p:cNvPr>
          <p:cNvSpPr txBox="1"/>
          <p:nvPr/>
        </p:nvSpPr>
        <p:spPr>
          <a:xfrm>
            <a:off x="0" y="6248400"/>
            <a:ext cx="2057400" cy="609600"/>
          </a:xfrm>
          <a:prstGeom prst="rect">
            <a:avLst/>
          </a:prstGeom>
          <a:solidFill>
            <a:srgbClr val="DEDEDE"/>
          </a:solidFill>
        </p:spPr>
        <p:txBody>
          <a:bodyPr wrap="square" rtlCol="0">
            <a:spAutoFit/>
          </a:bodyPr>
          <a:lstStyle/>
          <a:p>
            <a:endParaRPr lang="en-US" dirty="0"/>
          </a:p>
        </p:txBody>
      </p:sp>
      <p:pic>
        <p:nvPicPr>
          <p:cNvPr id="14" name="Online Media 13" title="Understanding and Abiding by Title VI of the Civil Rights Act of 1964">
            <a:hlinkClick r:id="" action="ppaction://media"/>
            <a:extLst>
              <a:ext uri="{FF2B5EF4-FFF2-40B4-BE49-F238E27FC236}">
                <a16:creationId xmlns:a16="http://schemas.microsoft.com/office/drawing/2014/main" id="{8EA14EA9-C875-02CE-DF54-0E42168C3048}"/>
              </a:ext>
            </a:extLst>
          </p:cNvPr>
          <p:cNvPicPr>
            <a:picLocks noGrp="1" noRot="1" noChangeAspect="1"/>
          </p:cNvPicPr>
          <p:nvPr>
            <p:ph idx="1"/>
            <a:videoFile r:link="rId1"/>
          </p:nvPr>
        </p:nvPicPr>
        <p:blipFill>
          <a:blip r:embed="rId4"/>
          <a:stretch>
            <a:fillRect/>
          </a:stretch>
        </p:blipFill>
        <p:spPr>
          <a:xfrm>
            <a:off x="1828800" y="1630279"/>
            <a:ext cx="5486400" cy="3136107"/>
          </a:xfrm>
          <a:prstGeom prst="rect">
            <a:avLst/>
          </a:prstGeom>
        </p:spPr>
      </p:pic>
    </p:spTree>
    <p:extLst>
      <p:ext uri="{BB962C8B-B14F-4D97-AF65-F5344CB8AC3E}">
        <p14:creationId xmlns:p14="http://schemas.microsoft.com/office/powerpoint/2010/main" val="4269342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1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14"/>
                </p:tgtEl>
              </p:cMediaNode>
            </p:video>
            <p:seq concurrent="1" nextAc="seek">
              <p:cTn id="8" restart="whenNotActive" fill="hold" evtFilter="cancelBubble" nodeType="interactiveSeq">
                <p:stCondLst>
                  <p:cond evt="onClick" delay="0">
                    <p:tgtEl>
                      <p:spTgt spid="1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4"/>
                                        </p:tgtEl>
                                      </p:cBhvr>
                                    </p:cmd>
                                  </p:childTnLst>
                                </p:cTn>
                              </p:par>
                            </p:childTnLst>
                          </p:cTn>
                        </p:par>
                      </p:childTnLst>
                    </p:cTn>
                  </p:par>
                </p:childTnLst>
              </p:cTn>
              <p:nextCondLst>
                <p:cond evt="onClick" delay="0">
                  <p:tgtEl>
                    <p:spTgt spid="14"/>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AF0EA-4941-CAD0-AC77-A9B4CC54E827}"/>
              </a:ext>
            </a:extLst>
          </p:cNvPr>
          <p:cNvSpPr>
            <a:spLocks noGrp="1"/>
          </p:cNvSpPr>
          <p:nvPr>
            <p:ph type="title"/>
          </p:nvPr>
        </p:nvSpPr>
        <p:spPr>
          <a:xfrm>
            <a:off x="152400" y="457200"/>
            <a:ext cx="8839200" cy="825500"/>
          </a:xfrm>
        </p:spPr>
        <p:txBody>
          <a:bodyPr/>
          <a:lstStyle/>
          <a:p>
            <a:r>
              <a:rPr lang="en-US" sz="3000" b="1" i="0" dirty="0">
                <a:effectLst/>
              </a:rPr>
              <a:t>Providing Meaningful Access for Limited English Proficient (LEPs) Individuals</a:t>
            </a:r>
            <a:br>
              <a:rPr lang="en-US" b="1" i="0" dirty="0">
                <a:solidFill>
                  <a:srgbClr val="0F0F0F"/>
                </a:solidFill>
                <a:effectLst/>
                <a:latin typeface="YouTube Sans"/>
              </a:rPr>
            </a:br>
            <a:endParaRPr lang="en-US" dirty="0"/>
          </a:p>
        </p:txBody>
      </p:sp>
      <p:pic>
        <p:nvPicPr>
          <p:cNvPr id="6" name="Picture 4">
            <a:extLst>
              <a:ext uri="{FF2B5EF4-FFF2-40B4-BE49-F238E27FC236}">
                <a16:creationId xmlns:a16="http://schemas.microsoft.com/office/drawing/2014/main" id="{1BD6D245-6350-B852-0428-434D5D4A318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500" y="5393363"/>
            <a:ext cx="1066274" cy="466034"/>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B82FC48A-452C-D343-34F3-E80769E07FF2}"/>
              </a:ext>
            </a:extLst>
          </p:cNvPr>
          <p:cNvSpPr txBox="1"/>
          <p:nvPr/>
        </p:nvSpPr>
        <p:spPr>
          <a:xfrm>
            <a:off x="7885138" y="5620117"/>
            <a:ext cx="1066274" cy="369332"/>
          </a:xfrm>
          <a:prstGeom prst="rect">
            <a:avLst/>
          </a:prstGeom>
          <a:noFill/>
        </p:spPr>
        <p:txBody>
          <a:bodyPr wrap="square" rtlCol="0">
            <a:spAutoFit/>
          </a:bodyPr>
          <a:lstStyle/>
          <a:p>
            <a:pPr algn="ctr"/>
            <a:r>
              <a:rPr lang="en-US" dirty="0"/>
              <a:t>23</a:t>
            </a:r>
          </a:p>
        </p:txBody>
      </p:sp>
      <p:sp>
        <p:nvSpPr>
          <p:cNvPr id="3" name="TextBox 2">
            <a:extLst>
              <a:ext uri="{FF2B5EF4-FFF2-40B4-BE49-F238E27FC236}">
                <a16:creationId xmlns:a16="http://schemas.microsoft.com/office/drawing/2014/main" id="{00B329EF-8963-CA90-836B-731CA0758889}"/>
              </a:ext>
            </a:extLst>
          </p:cNvPr>
          <p:cNvSpPr txBox="1"/>
          <p:nvPr/>
        </p:nvSpPr>
        <p:spPr>
          <a:xfrm>
            <a:off x="0" y="6248400"/>
            <a:ext cx="2057400" cy="609600"/>
          </a:xfrm>
          <a:prstGeom prst="rect">
            <a:avLst/>
          </a:prstGeom>
          <a:solidFill>
            <a:srgbClr val="DEDEDE"/>
          </a:solidFill>
        </p:spPr>
        <p:txBody>
          <a:bodyPr wrap="square" rtlCol="0">
            <a:spAutoFit/>
          </a:bodyPr>
          <a:lstStyle/>
          <a:p>
            <a:endParaRPr lang="en-US" dirty="0"/>
          </a:p>
        </p:txBody>
      </p:sp>
      <p:pic>
        <p:nvPicPr>
          <p:cNvPr id="10" name="Online Media 9" title="Providing Meaningful Access for Limited English Proficient Individuals">
            <a:hlinkClick r:id="" action="ppaction://media"/>
            <a:extLst>
              <a:ext uri="{FF2B5EF4-FFF2-40B4-BE49-F238E27FC236}">
                <a16:creationId xmlns:a16="http://schemas.microsoft.com/office/drawing/2014/main" id="{9667B342-9505-AEF3-8B1D-5D085EBF5258}"/>
              </a:ext>
            </a:extLst>
          </p:cNvPr>
          <p:cNvPicPr>
            <a:picLocks noGrp="1" noRot="1" noChangeAspect="1"/>
          </p:cNvPicPr>
          <p:nvPr>
            <p:ph idx="1"/>
            <a:videoFile r:link="rId1"/>
          </p:nvPr>
        </p:nvPicPr>
        <p:blipFill>
          <a:blip r:embed="rId4"/>
          <a:stretch>
            <a:fillRect/>
          </a:stretch>
        </p:blipFill>
        <p:spPr>
          <a:xfrm>
            <a:off x="1828800" y="1524000"/>
            <a:ext cx="5410200" cy="3314920"/>
          </a:xfrm>
          <a:prstGeom prst="rect">
            <a:avLst/>
          </a:prstGeom>
        </p:spPr>
      </p:pic>
    </p:spTree>
    <p:extLst>
      <p:ext uri="{BB962C8B-B14F-4D97-AF65-F5344CB8AC3E}">
        <p14:creationId xmlns:p14="http://schemas.microsoft.com/office/powerpoint/2010/main" val="1810300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10"/>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10"/>
                </p:tgtEl>
              </p:cMediaNode>
            </p:video>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0"/>
                                        </p:tgtEl>
                                      </p:cBhvr>
                                    </p:cmd>
                                  </p:childTnLst>
                                </p:cTn>
                              </p:par>
                            </p:childTnLst>
                          </p:cTn>
                        </p:par>
                      </p:childTnLst>
                    </p:cTn>
                  </p:par>
                </p:childTnLst>
              </p:cTn>
              <p:nextCondLst>
                <p:cond evt="onClick" delay="0">
                  <p:tgtEl>
                    <p:spTgt spid="10"/>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390EC-9B9F-AE48-59DF-6B34A5481EC8}"/>
              </a:ext>
            </a:extLst>
          </p:cNvPr>
          <p:cNvSpPr>
            <a:spLocks noGrp="1"/>
          </p:cNvSpPr>
          <p:nvPr>
            <p:ph type="title"/>
          </p:nvPr>
        </p:nvSpPr>
        <p:spPr>
          <a:xfrm>
            <a:off x="152400" y="177803"/>
            <a:ext cx="8991600" cy="825500"/>
          </a:xfrm>
        </p:spPr>
        <p:txBody>
          <a:bodyPr/>
          <a:lstStyle/>
          <a:p>
            <a:r>
              <a:rPr lang="en-US" dirty="0"/>
              <a:t>Title VI Program Staff &amp; Contact Information</a:t>
            </a:r>
          </a:p>
        </p:txBody>
      </p:sp>
      <p:sp>
        <p:nvSpPr>
          <p:cNvPr id="3" name="Content Placeholder 2">
            <a:extLst>
              <a:ext uri="{FF2B5EF4-FFF2-40B4-BE49-F238E27FC236}">
                <a16:creationId xmlns:a16="http://schemas.microsoft.com/office/drawing/2014/main" id="{4F26F0DC-0BFC-97E6-BC86-A56C997AC597}"/>
              </a:ext>
            </a:extLst>
          </p:cNvPr>
          <p:cNvSpPr>
            <a:spLocks noGrp="1"/>
          </p:cNvSpPr>
          <p:nvPr>
            <p:ph idx="1"/>
          </p:nvPr>
        </p:nvSpPr>
        <p:spPr>
          <a:xfrm>
            <a:off x="0" y="1599497"/>
            <a:ext cx="8763000" cy="4958465"/>
          </a:xfrm>
        </p:spPr>
        <p:txBody>
          <a:bodyPr/>
          <a:lstStyle/>
          <a:p>
            <a:pPr marL="0" indent="0">
              <a:buNone/>
            </a:pPr>
            <a:r>
              <a:rPr lang="en-US" dirty="0"/>
              <a:t>       Phone: 615.741.3681            Toll Free: 1.888.370.3647</a:t>
            </a:r>
          </a:p>
          <a:p>
            <a:endParaRPr lang="en-US" dirty="0"/>
          </a:p>
          <a:p>
            <a:endParaRPr lang="en-US" dirty="0"/>
          </a:p>
        </p:txBody>
      </p:sp>
      <p:sp>
        <p:nvSpPr>
          <p:cNvPr id="4" name="Footer Placeholder 3">
            <a:extLst>
              <a:ext uri="{FF2B5EF4-FFF2-40B4-BE49-F238E27FC236}">
                <a16:creationId xmlns:a16="http://schemas.microsoft.com/office/drawing/2014/main" id="{5E39C737-8507-2B86-6846-F83348DEA97A}"/>
              </a:ext>
            </a:extLst>
          </p:cNvPr>
          <p:cNvSpPr>
            <a:spLocks noGrp="1"/>
          </p:cNvSpPr>
          <p:nvPr>
            <p:ph type="ftr" sz="quarter" idx="11"/>
          </p:nvPr>
        </p:nvSpPr>
        <p:spPr/>
        <p:txBody>
          <a:bodyPr/>
          <a:lstStyle/>
          <a:p>
            <a:endParaRPr lang="en-US" dirty="0"/>
          </a:p>
        </p:txBody>
      </p:sp>
      <p:graphicFrame>
        <p:nvGraphicFramePr>
          <p:cNvPr id="5" name="Table 5">
            <a:extLst>
              <a:ext uri="{FF2B5EF4-FFF2-40B4-BE49-F238E27FC236}">
                <a16:creationId xmlns:a16="http://schemas.microsoft.com/office/drawing/2014/main" id="{2D5B5798-01B6-D968-A028-AE140EB14C3D}"/>
              </a:ext>
            </a:extLst>
          </p:cNvPr>
          <p:cNvGraphicFramePr>
            <a:graphicFrameLocks noGrp="1"/>
          </p:cNvGraphicFramePr>
          <p:nvPr>
            <p:extLst>
              <p:ext uri="{D42A27DB-BD31-4B8C-83A1-F6EECF244321}">
                <p14:modId xmlns:p14="http://schemas.microsoft.com/office/powerpoint/2010/main" val="1618575575"/>
              </p:ext>
            </p:extLst>
          </p:nvPr>
        </p:nvGraphicFramePr>
        <p:xfrm>
          <a:off x="1524000" y="2376739"/>
          <a:ext cx="6096000" cy="3505200"/>
        </p:xfrm>
        <a:graphic>
          <a:graphicData uri="http://schemas.openxmlformats.org/drawingml/2006/table">
            <a:tbl>
              <a:tblPr firstRow="1" bandRow="1">
                <a:tableStyleId>{5C22544A-7EE6-4342-B048-85BDC9FD1C3A}</a:tableStyleId>
              </a:tblPr>
              <a:tblGrid>
                <a:gridCol w="3810000">
                  <a:extLst>
                    <a:ext uri="{9D8B030D-6E8A-4147-A177-3AD203B41FA5}">
                      <a16:colId xmlns:a16="http://schemas.microsoft.com/office/drawing/2014/main" val="2502021445"/>
                    </a:ext>
                  </a:extLst>
                </a:gridCol>
                <a:gridCol w="2286000">
                  <a:extLst>
                    <a:ext uri="{9D8B030D-6E8A-4147-A177-3AD203B41FA5}">
                      <a16:colId xmlns:a16="http://schemas.microsoft.com/office/drawing/2014/main" val="3412646195"/>
                    </a:ext>
                  </a:extLst>
                </a:gridCol>
              </a:tblGrid>
              <a:tr h="370840">
                <a:tc>
                  <a:txBody>
                    <a:bodyPr/>
                    <a:lstStyle/>
                    <a:p>
                      <a:r>
                        <a:rPr lang="en-US" sz="2000" b="0" dirty="0">
                          <a:solidFill>
                            <a:schemeClr val="tx1"/>
                          </a:solidFill>
                          <a:latin typeface="Open Sans" panose="020B0606030504020204" pitchFamily="34" charset="0"/>
                          <a:ea typeface="Open Sans" panose="020B0606030504020204" pitchFamily="34" charset="0"/>
                          <a:cs typeface="Open Sans" panose="020B0606030504020204" pitchFamily="34" charset="0"/>
                        </a:rPr>
                        <a:t>Jessica Starling</a:t>
                      </a:r>
                    </a:p>
                    <a:p>
                      <a:r>
                        <a:rPr lang="en-US" sz="2000" b="0" dirty="0">
                          <a:solidFill>
                            <a:schemeClr val="tx1"/>
                          </a:solidFill>
                          <a:latin typeface="Open Sans" panose="020B0606030504020204" pitchFamily="34" charset="0"/>
                          <a:ea typeface="Open Sans" panose="020B0606030504020204" pitchFamily="34" charset="0"/>
                          <a:cs typeface="Open Sans" panose="020B0606030504020204" pitchFamily="34" charset="0"/>
                        </a:rPr>
                        <a:t>Civil Rights Division Director</a:t>
                      </a:r>
                    </a:p>
                  </a:txBody>
                  <a:tcPr>
                    <a:solidFill>
                      <a:schemeClr val="bg1"/>
                    </a:solidFill>
                  </a:tcPr>
                </a:tc>
                <a:tc>
                  <a:txBody>
                    <a:bodyPr/>
                    <a:lstStyle/>
                    <a:p>
                      <a:r>
                        <a:rPr lang="en-US" sz="2000" b="0" dirty="0">
                          <a:solidFill>
                            <a:schemeClr val="tx1"/>
                          </a:solidFill>
                          <a:latin typeface="Open Sans" panose="020B0606030504020204" pitchFamily="34" charset="0"/>
                          <a:ea typeface="Open Sans" panose="020B0606030504020204" pitchFamily="34" charset="0"/>
                          <a:cs typeface="Open Sans" panose="020B0606030504020204" pitchFamily="34" charset="0"/>
                        </a:rPr>
                        <a:t>Statewide</a:t>
                      </a:r>
                    </a:p>
                  </a:txBody>
                  <a:tcPr>
                    <a:solidFill>
                      <a:schemeClr val="bg1"/>
                    </a:solidFill>
                  </a:tcPr>
                </a:tc>
                <a:extLst>
                  <a:ext uri="{0D108BD9-81ED-4DB2-BD59-A6C34878D82A}">
                    <a16:rowId xmlns:a16="http://schemas.microsoft.com/office/drawing/2014/main" val="2773857303"/>
                  </a:ext>
                </a:extLst>
              </a:tr>
              <a:tr h="370840">
                <a:tc>
                  <a:txBody>
                    <a:bodyPr/>
                    <a:lstStyle/>
                    <a:p>
                      <a:r>
                        <a:rPr lang="en-US" sz="2000" dirty="0">
                          <a:latin typeface="Open Sans" panose="020B0606030504020204" pitchFamily="34" charset="0"/>
                          <a:ea typeface="Open Sans" panose="020B0606030504020204" pitchFamily="34" charset="0"/>
                          <a:cs typeface="Open Sans" panose="020B0606030504020204" pitchFamily="34" charset="0"/>
                        </a:rPr>
                        <a:t>Cynthia Howard</a:t>
                      </a:r>
                    </a:p>
                    <a:p>
                      <a:r>
                        <a:rPr lang="en-US" sz="2000" dirty="0">
                          <a:latin typeface="Open Sans" panose="020B0606030504020204" pitchFamily="34" charset="0"/>
                          <a:ea typeface="Open Sans" panose="020B0606030504020204" pitchFamily="34" charset="0"/>
                          <a:cs typeface="Open Sans" panose="020B0606030504020204" pitchFamily="34" charset="0"/>
                        </a:rPr>
                        <a:t>Title VI Program Director</a:t>
                      </a:r>
                    </a:p>
                  </a:txBody>
                  <a:tcPr>
                    <a:solidFill>
                      <a:schemeClr val="bg1"/>
                    </a:solidFill>
                  </a:tcPr>
                </a:tc>
                <a:tc>
                  <a:txBody>
                    <a:bodyPr/>
                    <a:lstStyle/>
                    <a:p>
                      <a:r>
                        <a:rPr lang="en-US" sz="2000" dirty="0">
                          <a:latin typeface="Open Sans" panose="020B0606030504020204" pitchFamily="34" charset="0"/>
                          <a:ea typeface="Open Sans" panose="020B0606030504020204" pitchFamily="34" charset="0"/>
                          <a:cs typeface="Open Sans" panose="020B0606030504020204" pitchFamily="34" charset="0"/>
                        </a:rPr>
                        <a:t>Statewide</a:t>
                      </a:r>
                    </a:p>
                  </a:txBody>
                  <a:tcPr>
                    <a:solidFill>
                      <a:schemeClr val="bg1"/>
                    </a:solidFill>
                  </a:tcPr>
                </a:tc>
                <a:extLst>
                  <a:ext uri="{0D108BD9-81ED-4DB2-BD59-A6C34878D82A}">
                    <a16:rowId xmlns:a16="http://schemas.microsoft.com/office/drawing/2014/main" val="4246443754"/>
                  </a:ext>
                </a:extLst>
              </a:tr>
              <a:tr h="370840">
                <a:tc>
                  <a:txBody>
                    <a:bodyPr/>
                    <a:lstStyle/>
                    <a:p>
                      <a:r>
                        <a:rPr lang="en-US" sz="2000" dirty="0">
                          <a:latin typeface="Open Sans" panose="020B0606030504020204" pitchFamily="34" charset="0"/>
                          <a:ea typeface="Open Sans" panose="020B0606030504020204" pitchFamily="34" charset="0"/>
                          <a:cs typeface="Open Sans" panose="020B0606030504020204" pitchFamily="34" charset="0"/>
                        </a:rPr>
                        <a:t>Pamela Sharp</a:t>
                      </a:r>
                    </a:p>
                    <a:p>
                      <a:r>
                        <a:rPr lang="en-US" sz="2000" dirty="0">
                          <a:latin typeface="Open Sans" panose="020B0606030504020204" pitchFamily="34" charset="0"/>
                          <a:ea typeface="Open Sans" panose="020B0606030504020204" pitchFamily="34" charset="0"/>
                          <a:cs typeface="Open Sans" panose="020B0606030504020204" pitchFamily="34" charset="0"/>
                        </a:rPr>
                        <a:t>Title VI Program Specialist</a:t>
                      </a:r>
                    </a:p>
                  </a:txBody>
                  <a:tcPr>
                    <a:solidFill>
                      <a:schemeClr val="bg1"/>
                    </a:solidFill>
                  </a:tcPr>
                </a:tc>
                <a:tc>
                  <a:txBody>
                    <a:bodyPr/>
                    <a:lstStyle/>
                    <a:p>
                      <a:r>
                        <a:rPr lang="en-US" sz="2000" dirty="0">
                          <a:latin typeface="Open Sans" panose="020B0606030504020204" pitchFamily="34" charset="0"/>
                          <a:ea typeface="Open Sans" panose="020B0606030504020204" pitchFamily="34" charset="0"/>
                          <a:cs typeface="Open Sans" panose="020B0606030504020204" pitchFamily="34" charset="0"/>
                        </a:rPr>
                        <a:t>Regions 1 &amp; 2</a:t>
                      </a:r>
                    </a:p>
                  </a:txBody>
                  <a:tcPr>
                    <a:solidFill>
                      <a:schemeClr val="bg1"/>
                    </a:solidFill>
                  </a:tcPr>
                </a:tc>
                <a:extLst>
                  <a:ext uri="{0D108BD9-81ED-4DB2-BD59-A6C34878D82A}">
                    <a16:rowId xmlns:a16="http://schemas.microsoft.com/office/drawing/2014/main" val="2834800004"/>
                  </a:ext>
                </a:extLst>
              </a:tr>
              <a:tr h="370840">
                <a:tc>
                  <a:txBody>
                    <a:bodyPr/>
                    <a:lstStyle/>
                    <a:p>
                      <a:r>
                        <a:rPr lang="en-US" sz="2000" dirty="0">
                          <a:latin typeface="Open Sans" panose="020B0606030504020204" pitchFamily="34" charset="0"/>
                          <a:ea typeface="Open Sans" panose="020B0606030504020204" pitchFamily="34" charset="0"/>
                          <a:cs typeface="Open Sans" panose="020B0606030504020204" pitchFamily="34" charset="0"/>
                        </a:rPr>
                        <a:t>Halmat Tayip</a:t>
                      </a:r>
                    </a:p>
                    <a:p>
                      <a:r>
                        <a:rPr lang="en-US" sz="2000" dirty="0">
                          <a:latin typeface="Open Sans" panose="020B0606030504020204" pitchFamily="34" charset="0"/>
                          <a:ea typeface="Open Sans" panose="020B0606030504020204" pitchFamily="34" charset="0"/>
                          <a:cs typeface="Open Sans" panose="020B0606030504020204" pitchFamily="34" charset="0"/>
                        </a:rPr>
                        <a:t>Title VI Program Specialist</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Open Sans" panose="020B0606030504020204" pitchFamily="34" charset="0"/>
                          <a:ea typeface="Open Sans" panose="020B0606030504020204" pitchFamily="34" charset="0"/>
                          <a:cs typeface="Open Sans" panose="020B0606030504020204" pitchFamily="34" charset="0"/>
                        </a:rPr>
                        <a:t>Region 3</a:t>
                      </a:r>
                    </a:p>
                    <a:p>
                      <a:endParaRPr lang="en-US" sz="2000" dirty="0">
                        <a:latin typeface="Open Sans" panose="020B0606030504020204" pitchFamily="34" charset="0"/>
                        <a:ea typeface="Open Sans" panose="020B0606030504020204" pitchFamily="34" charset="0"/>
                        <a:cs typeface="Open Sans" panose="020B0606030504020204" pitchFamily="34" charset="0"/>
                      </a:endParaRPr>
                    </a:p>
                  </a:txBody>
                  <a:tcPr>
                    <a:solidFill>
                      <a:schemeClr val="bg1"/>
                    </a:solidFill>
                  </a:tcPr>
                </a:tc>
                <a:extLst>
                  <a:ext uri="{0D108BD9-81ED-4DB2-BD59-A6C34878D82A}">
                    <a16:rowId xmlns:a16="http://schemas.microsoft.com/office/drawing/2014/main" val="3214521652"/>
                  </a:ext>
                </a:extLst>
              </a:tr>
              <a:tr h="370840">
                <a:tc>
                  <a:txBody>
                    <a:bodyPr/>
                    <a:lstStyle/>
                    <a:p>
                      <a:r>
                        <a:rPr lang="en-US" sz="2000" dirty="0">
                          <a:latin typeface="Open Sans" panose="020B0606030504020204" pitchFamily="34" charset="0"/>
                          <a:ea typeface="Open Sans" panose="020B0606030504020204" pitchFamily="34" charset="0"/>
                          <a:cs typeface="Open Sans" panose="020B0606030504020204" pitchFamily="34" charset="0"/>
                        </a:rPr>
                        <a:t>James “Wes” White</a:t>
                      </a:r>
                    </a:p>
                    <a:p>
                      <a:r>
                        <a:rPr lang="en-US" sz="2000" dirty="0">
                          <a:latin typeface="Open Sans" panose="020B0606030504020204" pitchFamily="34" charset="0"/>
                          <a:ea typeface="Open Sans" panose="020B0606030504020204" pitchFamily="34" charset="0"/>
                          <a:cs typeface="Open Sans" panose="020B0606030504020204" pitchFamily="34" charset="0"/>
                        </a:rPr>
                        <a:t>Title VI Program Specialist</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Open Sans" panose="020B0606030504020204" pitchFamily="34" charset="0"/>
                          <a:ea typeface="Open Sans" panose="020B0606030504020204" pitchFamily="34" charset="0"/>
                          <a:cs typeface="Open Sans" panose="020B0606030504020204" pitchFamily="34" charset="0"/>
                        </a:rPr>
                        <a:t>Region 4</a:t>
                      </a:r>
                    </a:p>
                    <a:p>
                      <a:endParaRPr lang="en-US" sz="2000" dirty="0">
                        <a:latin typeface="Open Sans" panose="020B0606030504020204" pitchFamily="34" charset="0"/>
                        <a:ea typeface="Open Sans" panose="020B0606030504020204" pitchFamily="34" charset="0"/>
                        <a:cs typeface="Open Sans" panose="020B0606030504020204" pitchFamily="34" charset="0"/>
                      </a:endParaRPr>
                    </a:p>
                  </a:txBody>
                  <a:tcPr>
                    <a:solidFill>
                      <a:schemeClr val="bg1"/>
                    </a:solidFill>
                  </a:tcPr>
                </a:tc>
                <a:extLst>
                  <a:ext uri="{0D108BD9-81ED-4DB2-BD59-A6C34878D82A}">
                    <a16:rowId xmlns:a16="http://schemas.microsoft.com/office/drawing/2014/main" val="858547455"/>
                  </a:ext>
                </a:extLst>
              </a:tr>
            </a:tbl>
          </a:graphicData>
        </a:graphic>
      </p:graphicFrame>
      <p:pic>
        <p:nvPicPr>
          <p:cNvPr id="6" name="Picture 4">
            <a:extLst>
              <a:ext uri="{FF2B5EF4-FFF2-40B4-BE49-F238E27FC236}">
                <a16:creationId xmlns:a16="http://schemas.microsoft.com/office/drawing/2014/main" id="{116574EC-8AE3-D846-6D9B-A36AF47862C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0" y="5393363"/>
            <a:ext cx="1066274" cy="466034"/>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4A700678-5E60-4BD6-05FD-F22DA5C40E88}"/>
              </a:ext>
            </a:extLst>
          </p:cNvPr>
          <p:cNvSpPr txBox="1"/>
          <p:nvPr/>
        </p:nvSpPr>
        <p:spPr>
          <a:xfrm>
            <a:off x="7885138" y="5620117"/>
            <a:ext cx="1066274" cy="369332"/>
          </a:xfrm>
          <a:prstGeom prst="rect">
            <a:avLst/>
          </a:prstGeom>
          <a:noFill/>
        </p:spPr>
        <p:txBody>
          <a:bodyPr wrap="square" rtlCol="0">
            <a:spAutoFit/>
          </a:bodyPr>
          <a:lstStyle/>
          <a:p>
            <a:pPr algn="ctr"/>
            <a:r>
              <a:rPr lang="en-US" dirty="0"/>
              <a:t>24</a:t>
            </a:r>
          </a:p>
        </p:txBody>
      </p:sp>
      <p:sp>
        <p:nvSpPr>
          <p:cNvPr id="8" name="TextBox 7">
            <a:extLst>
              <a:ext uri="{FF2B5EF4-FFF2-40B4-BE49-F238E27FC236}">
                <a16:creationId xmlns:a16="http://schemas.microsoft.com/office/drawing/2014/main" id="{0A88FE95-0F5D-A69B-B86D-9A6FFC14AF56}"/>
              </a:ext>
            </a:extLst>
          </p:cNvPr>
          <p:cNvSpPr txBox="1"/>
          <p:nvPr/>
        </p:nvSpPr>
        <p:spPr>
          <a:xfrm>
            <a:off x="0" y="6248400"/>
            <a:ext cx="2057400" cy="609600"/>
          </a:xfrm>
          <a:prstGeom prst="rect">
            <a:avLst/>
          </a:prstGeom>
          <a:solidFill>
            <a:srgbClr val="DEDEDE"/>
          </a:solidFill>
        </p:spPr>
        <p:txBody>
          <a:bodyPr wrap="square" rtlCol="0">
            <a:spAutoFit/>
          </a:bodyPr>
          <a:lstStyle/>
          <a:p>
            <a:endParaRPr lang="en-US" dirty="0"/>
          </a:p>
        </p:txBody>
      </p:sp>
    </p:spTree>
    <p:extLst>
      <p:ext uri="{BB962C8B-B14F-4D97-AF65-F5344CB8AC3E}">
        <p14:creationId xmlns:p14="http://schemas.microsoft.com/office/powerpoint/2010/main" val="35587080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DA763-CED5-E0E9-4149-C54171EBAC65}"/>
              </a:ext>
            </a:extLst>
          </p:cNvPr>
          <p:cNvSpPr>
            <a:spLocks noGrp="1"/>
          </p:cNvSpPr>
          <p:nvPr>
            <p:ph type="title"/>
          </p:nvPr>
        </p:nvSpPr>
        <p:spPr/>
        <p:txBody>
          <a:bodyPr/>
          <a:lstStyle/>
          <a:p>
            <a:pPr algn="ctr"/>
            <a:r>
              <a:rPr lang="en-US" dirty="0"/>
              <a:t>Thank You for Your Participation</a:t>
            </a:r>
          </a:p>
        </p:txBody>
      </p:sp>
      <p:sp>
        <p:nvSpPr>
          <p:cNvPr id="3" name="Content Placeholder 2">
            <a:extLst>
              <a:ext uri="{FF2B5EF4-FFF2-40B4-BE49-F238E27FC236}">
                <a16:creationId xmlns:a16="http://schemas.microsoft.com/office/drawing/2014/main" id="{711547B6-8A2B-9BF4-6881-CEE4BB73086C}"/>
              </a:ext>
            </a:extLst>
          </p:cNvPr>
          <p:cNvSpPr>
            <a:spLocks noGrp="1"/>
          </p:cNvSpPr>
          <p:nvPr>
            <p:ph idx="1"/>
          </p:nvPr>
        </p:nvSpPr>
        <p:spPr>
          <a:xfrm>
            <a:off x="1028700" y="2590800"/>
            <a:ext cx="7086600" cy="1854200"/>
          </a:xfrm>
        </p:spPr>
        <p:txBody>
          <a:bodyPr>
            <a:noAutofit/>
          </a:bodyPr>
          <a:lstStyle/>
          <a:p>
            <a:pPr marL="0" indent="0">
              <a:buNone/>
            </a:pPr>
            <a:r>
              <a:rPr lang="en-US" sz="6600" kern="10" dirty="0">
                <a:ln w="9525">
                  <a:round/>
                  <a:headEnd/>
                  <a:tailEnd/>
                </a:ln>
                <a:solidFill>
                  <a:srgbClr val="002060">
                    <a:alpha val="92155"/>
                  </a:srgbClr>
                </a:solidFill>
                <a:effectLst>
                  <a:glow rad="101600">
                    <a:schemeClr val="accent4">
                      <a:satMod val="175000"/>
                      <a:alpha val="40000"/>
                    </a:schemeClr>
                  </a:glow>
                </a:effectLst>
                <a:latin typeface="Gill Sans MT"/>
              </a:rPr>
              <a:t>Diversity = Power!</a:t>
            </a:r>
            <a:endParaRPr lang="en-US" sz="6600" dirty="0">
              <a:effectLst>
                <a:glow rad="101600">
                  <a:schemeClr val="accent4">
                    <a:satMod val="175000"/>
                    <a:alpha val="40000"/>
                  </a:schemeClr>
                </a:glow>
              </a:effectLst>
            </a:endParaRPr>
          </a:p>
        </p:txBody>
      </p:sp>
      <p:pic>
        <p:nvPicPr>
          <p:cNvPr id="5" name="Picture 4">
            <a:extLst>
              <a:ext uri="{FF2B5EF4-FFF2-40B4-BE49-F238E27FC236}">
                <a16:creationId xmlns:a16="http://schemas.microsoft.com/office/drawing/2014/main" id="{83E1C26D-8239-30AE-10A0-A0F6325AF19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0" y="5393363"/>
            <a:ext cx="1066274" cy="46603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E2054BA-3C3C-2AAF-F5EE-F503966A8BEB}"/>
              </a:ext>
            </a:extLst>
          </p:cNvPr>
          <p:cNvSpPr txBox="1"/>
          <p:nvPr/>
        </p:nvSpPr>
        <p:spPr>
          <a:xfrm>
            <a:off x="7885138" y="5620117"/>
            <a:ext cx="1066274" cy="369332"/>
          </a:xfrm>
          <a:prstGeom prst="rect">
            <a:avLst/>
          </a:prstGeom>
          <a:noFill/>
        </p:spPr>
        <p:txBody>
          <a:bodyPr wrap="square" rtlCol="0">
            <a:spAutoFit/>
          </a:bodyPr>
          <a:lstStyle/>
          <a:p>
            <a:pPr algn="ctr"/>
            <a:r>
              <a:rPr lang="en-US" dirty="0"/>
              <a:t>25</a:t>
            </a:r>
          </a:p>
        </p:txBody>
      </p:sp>
      <p:sp>
        <p:nvSpPr>
          <p:cNvPr id="7" name="TextBox 6">
            <a:extLst>
              <a:ext uri="{FF2B5EF4-FFF2-40B4-BE49-F238E27FC236}">
                <a16:creationId xmlns:a16="http://schemas.microsoft.com/office/drawing/2014/main" id="{005E868F-AEA1-AC25-A100-74ACD84D0D73}"/>
              </a:ext>
            </a:extLst>
          </p:cNvPr>
          <p:cNvSpPr txBox="1"/>
          <p:nvPr/>
        </p:nvSpPr>
        <p:spPr>
          <a:xfrm>
            <a:off x="0" y="6248400"/>
            <a:ext cx="2057400" cy="609600"/>
          </a:xfrm>
          <a:prstGeom prst="rect">
            <a:avLst/>
          </a:prstGeom>
          <a:solidFill>
            <a:srgbClr val="DEDEDE"/>
          </a:solidFill>
        </p:spPr>
        <p:txBody>
          <a:bodyPr wrap="square" rtlCol="0">
            <a:spAutoFit/>
          </a:bodyPr>
          <a:lstStyle/>
          <a:p>
            <a:endParaRPr lang="en-US" dirty="0"/>
          </a:p>
        </p:txBody>
      </p:sp>
      <p:pic>
        <p:nvPicPr>
          <p:cNvPr id="4" name="Picture 3" descr="Logo, company name&#10;&#10;Description automatically generated">
            <a:extLst>
              <a:ext uri="{FF2B5EF4-FFF2-40B4-BE49-F238E27FC236}">
                <a16:creationId xmlns:a16="http://schemas.microsoft.com/office/drawing/2014/main" id="{81A24065-8D9A-DB82-86C8-17C96548AE5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01732" y="4435707"/>
            <a:ext cx="1740535" cy="1353638"/>
          </a:xfrm>
          <a:prstGeom prst="rect">
            <a:avLst/>
          </a:prstGeom>
        </p:spPr>
      </p:pic>
    </p:spTree>
    <p:extLst>
      <p:ext uri="{BB962C8B-B14F-4D97-AF65-F5344CB8AC3E}">
        <p14:creationId xmlns:p14="http://schemas.microsoft.com/office/powerpoint/2010/main" val="435899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r>
              <a:rPr lang="en-US" sz="3200" b="1" dirty="0">
                <a:effectLst/>
              </a:rPr>
              <a:t>Training Objectives</a:t>
            </a:r>
            <a:endParaRPr lang="en-US" dirty="0"/>
          </a:p>
        </p:txBody>
      </p:sp>
      <p:pic>
        <p:nvPicPr>
          <p:cNvPr id="4" name="Picture 4">
            <a:extLst>
              <a:ext uri="{FF2B5EF4-FFF2-40B4-BE49-F238E27FC236}">
                <a16:creationId xmlns:a16="http://schemas.microsoft.com/office/drawing/2014/main" id="{6E3681D9-DFCC-378D-242A-284179660E0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500" y="5393363"/>
            <a:ext cx="1066274" cy="466034"/>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3">
            <a:extLst>
              <a:ext uri="{FF2B5EF4-FFF2-40B4-BE49-F238E27FC236}">
                <a16:creationId xmlns:a16="http://schemas.microsoft.com/office/drawing/2014/main" id="{0AB3300D-2416-F610-0E62-337CA15B2D27}"/>
              </a:ext>
            </a:extLst>
          </p:cNvPr>
          <p:cNvSpPr txBox="1">
            <a:spLocks noRot="1" noChangeArrowheads="1"/>
          </p:cNvSpPr>
          <p:nvPr/>
        </p:nvSpPr>
        <p:spPr>
          <a:xfrm>
            <a:off x="457200" y="1676400"/>
            <a:ext cx="8229600" cy="4191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FF0F00"/>
              </a:buClr>
              <a:buFont typeface="Arial" panose="020B0604020202020204" pitchFamily="34" charset="0"/>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rgbClr val="FF0F00"/>
              </a:buClr>
              <a:buFont typeface="Arial" panose="020B0604020202020204"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rgbClr val="FF0F00"/>
              </a:buClr>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rgbClr val="FF0F00"/>
              </a:buClr>
              <a:buFont typeface="Arial" panose="020B0604020202020204" pitchFamily="34" charset="0"/>
              <a:buChar char="–"/>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rgbClr val="FF0F00"/>
              </a:buClr>
              <a:buFont typeface="Arial" panose="020B0604020202020204" pitchFamily="34" charset="0"/>
              <a:buChar char="»"/>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800" dirty="0"/>
              <a:t>To ensure all management staff, subrecipients, contractees, and service beneficiaries are aware of the provisions of Title VI of the Civil Rights Act of 1964, and that the minimum requirements to be in compliance with its rules, laws, and regulations are met.</a:t>
            </a:r>
          </a:p>
        </p:txBody>
      </p:sp>
      <p:sp>
        <p:nvSpPr>
          <p:cNvPr id="11" name="TextBox 10">
            <a:extLst>
              <a:ext uri="{FF2B5EF4-FFF2-40B4-BE49-F238E27FC236}">
                <a16:creationId xmlns:a16="http://schemas.microsoft.com/office/drawing/2014/main" id="{A04F0227-ED2C-C286-50D3-A25F294BF297}"/>
              </a:ext>
            </a:extLst>
          </p:cNvPr>
          <p:cNvSpPr txBox="1"/>
          <p:nvPr/>
        </p:nvSpPr>
        <p:spPr>
          <a:xfrm>
            <a:off x="7885138" y="5620117"/>
            <a:ext cx="1066274" cy="369332"/>
          </a:xfrm>
          <a:prstGeom prst="rect">
            <a:avLst/>
          </a:prstGeom>
          <a:noFill/>
        </p:spPr>
        <p:txBody>
          <a:bodyPr wrap="square" rtlCol="0">
            <a:spAutoFit/>
          </a:bodyPr>
          <a:lstStyle/>
          <a:p>
            <a:pPr algn="ctr"/>
            <a:r>
              <a:rPr lang="en-US" dirty="0"/>
              <a:t>3</a:t>
            </a:r>
          </a:p>
        </p:txBody>
      </p:sp>
      <p:sp>
        <p:nvSpPr>
          <p:cNvPr id="2" name="TextBox 1">
            <a:extLst>
              <a:ext uri="{FF2B5EF4-FFF2-40B4-BE49-F238E27FC236}">
                <a16:creationId xmlns:a16="http://schemas.microsoft.com/office/drawing/2014/main" id="{8758C5B3-B02F-E900-F299-1FBC921F57AD}"/>
              </a:ext>
            </a:extLst>
          </p:cNvPr>
          <p:cNvSpPr txBox="1"/>
          <p:nvPr/>
        </p:nvSpPr>
        <p:spPr>
          <a:xfrm>
            <a:off x="0" y="6248400"/>
            <a:ext cx="2057400" cy="609600"/>
          </a:xfrm>
          <a:prstGeom prst="rect">
            <a:avLst/>
          </a:prstGeom>
          <a:solidFill>
            <a:srgbClr val="DEDEDE"/>
          </a:solidFill>
        </p:spPr>
        <p:txBody>
          <a:bodyPr wrap="square" rtlCol="0">
            <a:spAutoFit/>
          </a:bodyPr>
          <a:lstStyle/>
          <a:p>
            <a:endParaRPr lang="en-US" dirty="0"/>
          </a:p>
        </p:txBody>
      </p:sp>
    </p:spTree>
    <p:extLst>
      <p:ext uri="{BB962C8B-B14F-4D97-AF65-F5344CB8AC3E}">
        <p14:creationId xmlns:p14="http://schemas.microsoft.com/office/powerpoint/2010/main" val="985901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r>
              <a:rPr lang="en-US" sz="3200" b="1" dirty="0">
                <a:effectLst/>
              </a:rPr>
              <a:t>Other Nondiscrimination Authorities</a:t>
            </a:r>
            <a:endParaRPr lang="en-US" dirty="0"/>
          </a:p>
        </p:txBody>
      </p:sp>
      <p:sp>
        <p:nvSpPr>
          <p:cNvPr id="2" name="Rectangle 3">
            <a:extLst>
              <a:ext uri="{FF2B5EF4-FFF2-40B4-BE49-F238E27FC236}">
                <a16:creationId xmlns:a16="http://schemas.microsoft.com/office/drawing/2014/main" id="{52A09611-C25B-6E7F-F566-0CFA39397BE7}"/>
              </a:ext>
            </a:extLst>
          </p:cNvPr>
          <p:cNvSpPr>
            <a:spLocks noGrp="1" noRot="1" noChangeArrowheads="1"/>
          </p:cNvSpPr>
          <p:nvPr>
            <p:ph idx="1"/>
          </p:nvPr>
        </p:nvSpPr>
        <p:spPr>
          <a:xfrm>
            <a:off x="513693" y="1953418"/>
            <a:ext cx="8496300" cy="2951163"/>
          </a:xfrm>
        </p:spPr>
        <p:txBody>
          <a:bodyPr>
            <a:normAutofit fontScale="25000" lnSpcReduction="20000"/>
          </a:bodyPr>
          <a:lstStyle/>
          <a:p>
            <a:pPr eaLnBrk="1" hangingPunct="1">
              <a:lnSpc>
                <a:spcPct val="80000"/>
              </a:lnSpc>
              <a:spcAft>
                <a:spcPts val="600"/>
              </a:spcAft>
              <a:buClr>
                <a:schemeClr val="tx1"/>
              </a:buClr>
              <a:defRPr/>
            </a:pPr>
            <a:r>
              <a:rPr lang="en-US" sz="6400" b="0" dirty="0">
                <a:effectLst/>
              </a:rPr>
              <a:t>The 1970 Uniform </a:t>
            </a:r>
            <a:r>
              <a:rPr lang="en-US" sz="6400" b="0" dirty="0">
                <a:solidFill>
                  <a:schemeClr val="tx2"/>
                </a:solidFill>
                <a:effectLst/>
              </a:rPr>
              <a:t>Act (42 U.S.C 4601) – </a:t>
            </a:r>
            <a:r>
              <a:rPr lang="en-US" sz="6400" b="0" dirty="0">
                <a:effectLst/>
              </a:rPr>
              <a:t>protection for </a:t>
            </a:r>
            <a:r>
              <a:rPr lang="en-US" sz="6400" b="0" i="0" dirty="0">
                <a:effectLst/>
              </a:rPr>
              <a:t>people whose real property</a:t>
            </a:r>
          </a:p>
          <a:p>
            <a:pPr marL="0" indent="0" eaLnBrk="1" hangingPunct="1">
              <a:lnSpc>
                <a:spcPct val="80000"/>
              </a:lnSpc>
              <a:spcAft>
                <a:spcPts val="600"/>
              </a:spcAft>
              <a:buClr>
                <a:schemeClr val="tx1"/>
              </a:buClr>
              <a:buNone/>
              <a:defRPr/>
            </a:pPr>
            <a:r>
              <a:rPr lang="en-US" sz="6400" b="0" i="0" dirty="0">
                <a:effectLst/>
              </a:rPr>
              <a:t>       is acquired, or who move as a result of projects receiving federal funds</a:t>
            </a:r>
          </a:p>
          <a:p>
            <a:pPr eaLnBrk="1" hangingPunct="1">
              <a:lnSpc>
                <a:spcPct val="80000"/>
              </a:lnSpc>
              <a:spcAft>
                <a:spcPts val="600"/>
              </a:spcAft>
              <a:buClr>
                <a:schemeClr val="tx1"/>
              </a:buClr>
              <a:defRPr/>
            </a:pPr>
            <a:endParaRPr lang="en-US" sz="3200" b="0" dirty="0">
              <a:effectLst/>
            </a:endParaRPr>
          </a:p>
          <a:p>
            <a:pPr eaLnBrk="1" hangingPunct="1">
              <a:lnSpc>
                <a:spcPct val="120000"/>
              </a:lnSpc>
              <a:spcAft>
                <a:spcPts val="600"/>
              </a:spcAft>
              <a:buClr>
                <a:schemeClr val="tx1"/>
              </a:buClr>
              <a:defRPr/>
            </a:pPr>
            <a:r>
              <a:rPr lang="en-US" sz="6400" b="0" dirty="0">
                <a:effectLst/>
              </a:rPr>
              <a:t>Section 504 of the 1973 Rehabilitation Act</a:t>
            </a:r>
            <a:r>
              <a:rPr lang="en-US" sz="6400" b="0" dirty="0">
                <a:solidFill>
                  <a:schemeClr val="tx2"/>
                </a:solidFill>
                <a:effectLst/>
              </a:rPr>
              <a:t>  (29 U.S.C 790) – </a:t>
            </a:r>
            <a:r>
              <a:rPr lang="en-US" sz="6400" b="0" dirty="0">
                <a:effectLst/>
              </a:rPr>
              <a:t>protection for </a:t>
            </a:r>
            <a:r>
              <a:rPr lang="en-US" sz="6400" b="1" dirty="0">
                <a:effectLst/>
              </a:rPr>
              <a:t>individuals with disabilities</a:t>
            </a:r>
          </a:p>
          <a:p>
            <a:pPr eaLnBrk="1" hangingPunct="1">
              <a:lnSpc>
                <a:spcPct val="120000"/>
              </a:lnSpc>
              <a:spcAft>
                <a:spcPts val="600"/>
              </a:spcAft>
              <a:buClr>
                <a:schemeClr val="tx1"/>
              </a:buClr>
              <a:defRPr/>
            </a:pPr>
            <a:endParaRPr lang="en-US" sz="3200" b="1" dirty="0">
              <a:effectLst/>
            </a:endParaRPr>
          </a:p>
          <a:p>
            <a:pPr eaLnBrk="1" hangingPunct="1">
              <a:lnSpc>
                <a:spcPct val="80000"/>
              </a:lnSpc>
              <a:spcAft>
                <a:spcPts val="600"/>
              </a:spcAft>
              <a:buClr>
                <a:schemeClr val="tx1"/>
              </a:buClr>
              <a:defRPr/>
            </a:pPr>
            <a:r>
              <a:rPr lang="en-US" sz="6400" b="0" dirty="0">
                <a:effectLst/>
              </a:rPr>
              <a:t>Federal Highway Act of 1973 -</a:t>
            </a:r>
            <a:r>
              <a:rPr lang="en-US" sz="6400" b="0" dirty="0">
                <a:solidFill>
                  <a:schemeClr val="tx2"/>
                </a:solidFill>
                <a:effectLst/>
              </a:rPr>
              <a:t> </a:t>
            </a:r>
            <a:r>
              <a:rPr lang="en-US" sz="6400" b="1" dirty="0">
                <a:effectLst/>
              </a:rPr>
              <a:t>Gender Added</a:t>
            </a:r>
            <a:r>
              <a:rPr lang="en-US" sz="6400" b="1" dirty="0">
                <a:solidFill>
                  <a:schemeClr val="tx2"/>
                </a:solidFill>
                <a:effectLst/>
              </a:rPr>
              <a:t> </a:t>
            </a:r>
            <a:r>
              <a:rPr lang="en-US" sz="6400" b="0" dirty="0">
                <a:solidFill>
                  <a:schemeClr val="tx2"/>
                </a:solidFill>
                <a:effectLst/>
              </a:rPr>
              <a:t>(23 U.S.C. 324)</a:t>
            </a:r>
            <a:r>
              <a:rPr lang="en-US" sz="6400" b="0" dirty="0">
                <a:effectLst/>
              </a:rPr>
              <a:t> </a:t>
            </a:r>
          </a:p>
          <a:p>
            <a:pPr marL="0" indent="0" eaLnBrk="1" hangingPunct="1">
              <a:lnSpc>
                <a:spcPct val="80000"/>
              </a:lnSpc>
              <a:spcAft>
                <a:spcPts val="600"/>
              </a:spcAft>
              <a:buClr>
                <a:schemeClr val="tx1"/>
              </a:buClr>
              <a:buNone/>
              <a:defRPr/>
            </a:pPr>
            <a:endParaRPr lang="en-US" sz="3200" b="0" dirty="0">
              <a:effectLst/>
            </a:endParaRPr>
          </a:p>
          <a:p>
            <a:pPr eaLnBrk="1" hangingPunct="1">
              <a:lnSpc>
                <a:spcPct val="80000"/>
              </a:lnSpc>
              <a:spcAft>
                <a:spcPts val="600"/>
              </a:spcAft>
              <a:buClr>
                <a:schemeClr val="tx1"/>
              </a:buClr>
              <a:defRPr/>
            </a:pPr>
            <a:r>
              <a:rPr lang="en-US" sz="6400" b="0" dirty="0">
                <a:effectLst/>
              </a:rPr>
              <a:t>The 1975</a:t>
            </a:r>
            <a:r>
              <a:rPr lang="en-US" sz="6400" b="1" dirty="0">
                <a:effectLst/>
              </a:rPr>
              <a:t> Age </a:t>
            </a:r>
            <a:r>
              <a:rPr lang="en-US" sz="6400" b="0" dirty="0">
                <a:effectLst/>
              </a:rPr>
              <a:t>Discrimination Act</a:t>
            </a:r>
            <a:r>
              <a:rPr lang="en-US" sz="6400" b="0" dirty="0">
                <a:solidFill>
                  <a:schemeClr val="tx2"/>
                </a:solidFill>
                <a:effectLst/>
              </a:rPr>
              <a:t> (42 U.S.C 6101)</a:t>
            </a:r>
          </a:p>
          <a:p>
            <a:pPr eaLnBrk="1" hangingPunct="1">
              <a:lnSpc>
                <a:spcPct val="80000"/>
              </a:lnSpc>
              <a:spcAft>
                <a:spcPts val="600"/>
              </a:spcAft>
              <a:buClr>
                <a:schemeClr val="tx1"/>
              </a:buClr>
              <a:defRPr/>
            </a:pPr>
            <a:endParaRPr lang="en-US" sz="3200" b="0" dirty="0">
              <a:solidFill>
                <a:schemeClr val="tx2"/>
              </a:solidFill>
              <a:effectLst/>
            </a:endParaRPr>
          </a:p>
          <a:p>
            <a:pPr eaLnBrk="1" hangingPunct="1">
              <a:lnSpc>
                <a:spcPct val="120000"/>
              </a:lnSpc>
              <a:spcAft>
                <a:spcPts val="600"/>
              </a:spcAft>
              <a:buClr>
                <a:schemeClr val="tx1"/>
              </a:buClr>
              <a:defRPr/>
            </a:pPr>
            <a:r>
              <a:rPr lang="en-US" sz="6400" b="0" dirty="0">
                <a:effectLst/>
              </a:rPr>
              <a:t>Executive Order 12898 in Environmental Justice</a:t>
            </a:r>
            <a:r>
              <a:rPr lang="en-US" sz="6400" b="0" dirty="0">
                <a:solidFill>
                  <a:schemeClr val="tx2"/>
                </a:solidFill>
                <a:effectLst/>
              </a:rPr>
              <a:t> (EJ) </a:t>
            </a:r>
            <a:r>
              <a:rPr lang="en-US" sz="6400" b="0" dirty="0">
                <a:effectLst/>
              </a:rPr>
              <a:t>- protection for </a:t>
            </a:r>
            <a:r>
              <a:rPr lang="en-US" sz="6400" b="1" dirty="0">
                <a:effectLst/>
              </a:rPr>
              <a:t>Minority</a:t>
            </a:r>
            <a:r>
              <a:rPr lang="en-US" sz="6400" b="0" dirty="0">
                <a:effectLst/>
              </a:rPr>
              <a:t> and </a:t>
            </a:r>
            <a:r>
              <a:rPr lang="en-US" sz="6400" b="1" dirty="0">
                <a:effectLst/>
              </a:rPr>
              <a:t>Low-Income</a:t>
            </a:r>
            <a:r>
              <a:rPr lang="en-US" sz="6400" b="0" dirty="0">
                <a:effectLst/>
              </a:rPr>
              <a:t> communities</a:t>
            </a:r>
          </a:p>
          <a:p>
            <a:pPr eaLnBrk="1" hangingPunct="1">
              <a:lnSpc>
                <a:spcPct val="80000"/>
              </a:lnSpc>
              <a:spcAft>
                <a:spcPts val="600"/>
              </a:spcAft>
              <a:buClr>
                <a:schemeClr val="tx1"/>
              </a:buClr>
              <a:defRPr/>
            </a:pPr>
            <a:endParaRPr lang="en-US" sz="3200" b="0" dirty="0">
              <a:effectLst/>
            </a:endParaRPr>
          </a:p>
          <a:p>
            <a:pPr eaLnBrk="1" hangingPunct="1">
              <a:lnSpc>
                <a:spcPct val="80000"/>
              </a:lnSpc>
              <a:spcAft>
                <a:spcPts val="600"/>
              </a:spcAft>
              <a:buClr>
                <a:schemeClr val="tx1"/>
              </a:buClr>
              <a:defRPr/>
            </a:pPr>
            <a:r>
              <a:rPr lang="en-US" sz="6400" b="0" dirty="0">
                <a:effectLst/>
              </a:rPr>
              <a:t>Executive Order 13166 on Limited English Proficiency</a:t>
            </a:r>
            <a:r>
              <a:rPr lang="en-US" sz="6400" b="0" dirty="0">
                <a:solidFill>
                  <a:schemeClr val="tx2"/>
                </a:solidFill>
                <a:effectLst/>
              </a:rPr>
              <a:t> (LEP)</a:t>
            </a:r>
          </a:p>
          <a:p>
            <a:pPr eaLnBrk="1" hangingPunct="1">
              <a:lnSpc>
                <a:spcPct val="95000"/>
              </a:lnSpc>
              <a:spcBef>
                <a:spcPct val="0"/>
              </a:spcBef>
              <a:spcAft>
                <a:spcPts val="600"/>
              </a:spcAft>
              <a:buClr>
                <a:schemeClr val="accent6"/>
              </a:buClr>
              <a:defRPr/>
            </a:pPr>
            <a:endParaRPr lang="en-US" sz="1900" dirty="0">
              <a:solidFill>
                <a:schemeClr val="tx2"/>
              </a:solidFill>
              <a:effectLst/>
            </a:endParaRPr>
          </a:p>
          <a:p>
            <a:pPr eaLnBrk="1" hangingPunct="1">
              <a:lnSpc>
                <a:spcPct val="90000"/>
              </a:lnSpc>
              <a:spcAft>
                <a:spcPts val="600"/>
              </a:spcAft>
              <a:buFont typeface="Wingdings" pitchFamily="2" charset="2"/>
              <a:buNone/>
              <a:defRPr/>
            </a:pPr>
            <a:endParaRPr lang="en-US" sz="2400" dirty="0">
              <a:solidFill>
                <a:schemeClr val="tx2"/>
              </a:solidFill>
              <a:effectLst/>
            </a:endParaRPr>
          </a:p>
          <a:p>
            <a:pPr eaLnBrk="1" hangingPunct="1">
              <a:lnSpc>
                <a:spcPct val="90000"/>
              </a:lnSpc>
              <a:buFont typeface="Wingdings" pitchFamily="2" charset="2"/>
              <a:buNone/>
              <a:defRPr/>
            </a:pPr>
            <a:endParaRPr lang="en-US" sz="2400" dirty="0"/>
          </a:p>
        </p:txBody>
      </p:sp>
      <p:pic>
        <p:nvPicPr>
          <p:cNvPr id="4" name="Picture 4">
            <a:extLst>
              <a:ext uri="{FF2B5EF4-FFF2-40B4-BE49-F238E27FC236}">
                <a16:creationId xmlns:a16="http://schemas.microsoft.com/office/drawing/2014/main" id="{6E3681D9-DFCC-378D-242A-284179660E0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0" y="5393363"/>
            <a:ext cx="1066274" cy="466034"/>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a:extLst>
              <a:ext uri="{FF2B5EF4-FFF2-40B4-BE49-F238E27FC236}">
                <a16:creationId xmlns:a16="http://schemas.microsoft.com/office/drawing/2014/main" id="{FD8B9EA0-622F-B2C8-68F2-B9F25F5EA92C}"/>
              </a:ext>
            </a:extLst>
          </p:cNvPr>
          <p:cNvSpPr>
            <a:spLocks noGrp="1"/>
          </p:cNvSpPr>
          <p:nvPr>
            <p:ph type="ftr" sz="quarter" idx="11"/>
          </p:nvPr>
        </p:nvSpPr>
        <p:spPr/>
        <p:txBody>
          <a:bodyPr/>
          <a:lstStyle/>
          <a:p>
            <a:endParaRPr lang="en-US" dirty="0"/>
          </a:p>
        </p:txBody>
      </p:sp>
      <p:sp>
        <p:nvSpPr>
          <p:cNvPr id="6" name="TextBox 5">
            <a:extLst>
              <a:ext uri="{FF2B5EF4-FFF2-40B4-BE49-F238E27FC236}">
                <a16:creationId xmlns:a16="http://schemas.microsoft.com/office/drawing/2014/main" id="{1B8035EB-BFB7-57D1-850C-3DD876013D99}"/>
              </a:ext>
            </a:extLst>
          </p:cNvPr>
          <p:cNvSpPr txBox="1"/>
          <p:nvPr/>
        </p:nvSpPr>
        <p:spPr>
          <a:xfrm>
            <a:off x="7885138" y="5620117"/>
            <a:ext cx="1066274" cy="369332"/>
          </a:xfrm>
          <a:prstGeom prst="rect">
            <a:avLst/>
          </a:prstGeom>
          <a:noFill/>
        </p:spPr>
        <p:txBody>
          <a:bodyPr wrap="square" rtlCol="0">
            <a:spAutoFit/>
          </a:bodyPr>
          <a:lstStyle/>
          <a:p>
            <a:pPr algn="ctr"/>
            <a:r>
              <a:rPr lang="en-US" dirty="0"/>
              <a:t>4</a:t>
            </a:r>
          </a:p>
        </p:txBody>
      </p:sp>
      <p:sp>
        <p:nvSpPr>
          <p:cNvPr id="7" name="TextBox 6">
            <a:extLst>
              <a:ext uri="{FF2B5EF4-FFF2-40B4-BE49-F238E27FC236}">
                <a16:creationId xmlns:a16="http://schemas.microsoft.com/office/drawing/2014/main" id="{F01D5CF0-9025-FBD3-ED3A-B51BFE02041A}"/>
              </a:ext>
            </a:extLst>
          </p:cNvPr>
          <p:cNvSpPr txBox="1"/>
          <p:nvPr/>
        </p:nvSpPr>
        <p:spPr>
          <a:xfrm>
            <a:off x="495300" y="1019785"/>
            <a:ext cx="8153400" cy="806054"/>
          </a:xfrm>
          <a:prstGeom prst="rect">
            <a:avLst/>
          </a:prstGeom>
          <a:noFill/>
        </p:spPr>
        <p:txBody>
          <a:bodyPr wrap="square" rtlCol="0">
            <a:spAutoFit/>
          </a:bodyPr>
          <a:lstStyle/>
          <a:p>
            <a:pPr marL="0" indent="0" eaLnBrk="1" hangingPunct="1">
              <a:lnSpc>
                <a:spcPct val="120000"/>
              </a:lnSpc>
              <a:buFont typeface="Wingdings" pitchFamily="2" charset="2"/>
              <a:buNone/>
              <a:defRPr/>
            </a:pPr>
            <a:r>
              <a:rPr lang="en-US" sz="2000" dirty="0">
                <a:solidFill>
                  <a:srgbClr val="002060"/>
                </a:solidFill>
                <a:effectLst/>
                <a:latin typeface="Open Sans" panose="020B0606030504020204" pitchFamily="34" charset="0"/>
                <a:ea typeface="Open Sans" panose="020B0606030504020204" pitchFamily="34" charset="0"/>
                <a:cs typeface="Open Sans" panose="020B0606030504020204" pitchFamily="34" charset="0"/>
              </a:rPr>
              <a:t>The following nondiscrimination authorities expanded the  range and scope of Title VI coverage:</a:t>
            </a:r>
            <a:endParaRPr lang="en-US" dirty="0"/>
          </a:p>
        </p:txBody>
      </p:sp>
      <p:sp>
        <p:nvSpPr>
          <p:cNvPr id="8" name="TextBox 7">
            <a:extLst>
              <a:ext uri="{FF2B5EF4-FFF2-40B4-BE49-F238E27FC236}">
                <a16:creationId xmlns:a16="http://schemas.microsoft.com/office/drawing/2014/main" id="{1B3A5D63-C9D0-24F0-52A2-269A257861F8}"/>
              </a:ext>
            </a:extLst>
          </p:cNvPr>
          <p:cNvSpPr txBox="1"/>
          <p:nvPr/>
        </p:nvSpPr>
        <p:spPr>
          <a:xfrm>
            <a:off x="0" y="6248400"/>
            <a:ext cx="2057400" cy="609600"/>
          </a:xfrm>
          <a:prstGeom prst="rect">
            <a:avLst/>
          </a:prstGeom>
          <a:solidFill>
            <a:srgbClr val="DEDEDE"/>
          </a:solidFill>
        </p:spPr>
        <p:txBody>
          <a:bodyPr wrap="square" rtlCol="0">
            <a:spAutoFit/>
          </a:bodyPr>
          <a:lstStyle/>
          <a:p>
            <a:endParaRPr lang="en-US" dirty="0"/>
          </a:p>
        </p:txBody>
      </p:sp>
    </p:spTree>
    <p:extLst>
      <p:ext uri="{BB962C8B-B14F-4D97-AF65-F5344CB8AC3E}">
        <p14:creationId xmlns:p14="http://schemas.microsoft.com/office/powerpoint/2010/main" val="447841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a:xfrm>
            <a:off x="152400" y="152400"/>
            <a:ext cx="8839200" cy="825500"/>
          </a:xfrm>
        </p:spPr>
        <p:txBody>
          <a:bodyPr/>
          <a:lstStyle/>
          <a:p>
            <a:pPr algn="ctr"/>
            <a:r>
              <a:rPr lang="en-US" dirty="0">
                <a:effectLst/>
              </a:rPr>
              <a:t>To Be Compliant With Title VI</a:t>
            </a:r>
            <a:endParaRPr lang="en-US" dirty="0"/>
          </a:p>
        </p:txBody>
      </p:sp>
      <p:sp>
        <p:nvSpPr>
          <p:cNvPr id="2" name="Rectangle 3">
            <a:extLst>
              <a:ext uri="{FF2B5EF4-FFF2-40B4-BE49-F238E27FC236}">
                <a16:creationId xmlns:a16="http://schemas.microsoft.com/office/drawing/2014/main" id="{52A09611-C25B-6E7F-F566-0CFA39397BE7}"/>
              </a:ext>
            </a:extLst>
          </p:cNvPr>
          <p:cNvSpPr>
            <a:spLocks noGrp="1" noRot="1" noChangeArrowheads="1"/>
          </p:cNvSpPr>
          <p:nvPr>
            <p:ph idx="1"/>
          </p:nvPr>
        </p:nvSpPr>
        <p:spPr>
          <a:xfrm>
            <a:off x="788276" y="1175727"/>
            <a:ext cx="8229600" cy="4246563"/>
          </a:xfrm>
        </p:spPr>
        <p:txBody>
          <a:bodyPr>
            <a:normAutofit/>
          </a:bodyPr>
          <a:lstStyle/>
          <a:p>
            <a:pPr marL="0" indent="0" eaLnBrk="1" hangingPunct="1">
              <a:lnSpc>
                <a:spcPct val="90000"/>
              </a:lnSpc>
              <a:buClr>
                <a:schemeClr val="tx1"/>
              </a:buClr>
              <a:buNone/>
              <a:defRPr/>
            </a:pPr>
            <a:r>
              <a:rPr lang="en-US" sz="2400" dirty="0">
                <a:effectLst/>
              </a:rPr>
              <a:t>Your Agency Must:</a:t>
            </a:r>
          </a:p>
          <a:p>
            <a:pPr marL="0" indent="0" eaLnBrk="1" hangingPunct="1">
              <a:lnSpc>
                <a:spcPct val="90000"/>
              </a:lnSpc>
              <a:buClr>
                <a:schemeClr val="tx1"/>
              </a:buClr>
              <a:buNone/>
              <a:defRPr/>
            </a:pPr>
            <a:endParaRPr lang="en-US" sz="2400" b="0" dirty="0">
              <a:effectLst/>
            </a:endParaRPr>
          </a:p>
          <a:p>
            <a:pPr eaLnBrk="1" hangingPunct="1">
              <a:lnSpc>
                <a:spcPct val="90000"/>
              </a:lnSpc>
              <a:buClr>
                <a:schemeClr val="tx1"/>
              </a:buClr>
              <a:defRPr/>
            </a:pPr>
            <a:r>
              <a:rPr lang="en-US" sz="2400" b="0" dirty="0">
                <a:effectLst/>
              </a:rPr>
              <a:t>Appoint a Title VI coordinator</a:t>
            </a:r>
          </a:p>
          <a:p>
            <a:pPr marL="0" indent="0" eaLnBrk="1" hangingPunct="1">
              <a:lnSpc>
                <a:spcPct val="90000"/>
              </a:lnSpc>
              <a:buClr>
                <a:schemeClr val="tx1"/>
              </a:buClr>
              <a:buNone/>
              <a:defRPr/>
            </a:pPr>
            <a:endParaRPr lang="en-US" sz="2400" b="0" dirty="0">
              <a:effectLst/>
            </a:endParaRPr>
          </a:p>
          <a:p>
            <a:pPr eaLnBrk="1" hangingPunct="1">
              <a:lnSpc>
                <a:spcPct val="90000"/>
              </a:lnSpc>
              <a:buClr>
                <a:schemeClr val="tx1"/>
              </a:buClr>
              <a:defRPr/>
            </a:pPr>
            <a:r>
              <a:rPr lang="en-US" sz="2400" b="0" dirty="0">
                <a:effectLst/>
              </a:rPr>
              <a:t>Participate in TDOT’s Title VI training</a:t>
            </a:r>
          </a:p>
          <a:p>
            <a:pPr eaLnBrk="1" hangingPunct="1">
              <a:lnSpc>
                <a:spcPct val="90000"/>
              </a:lnSpc>
              <a:buClr>
                <a:schemeClr val="tx1"/>
              </a:buClr>
              <a:defRPr/>
            </a:pPr>
            <a:endParaRPr lang="en-US" sz="2400" b="0" dirty="0">
              <a:effectLst/>
            </a:endParaRPr>
          </a:p>
          <a:p>
            <a:pPr eaLnBrk="1" hangingPunct="1">
              <a:lnSpc>
                <a:spcPct val="90000"/>
              </a:lnSpc>
              <a:buClr>
                <a:schemeClr val="tx1"/>
              </a:buClr>
              <a:defRPr/>
            </a:pPr>
            <a:r>
              <a:rPr lang="en-US" sz="2400" b="0" dirty="0">
                <a:effectLst/>
              </a:rPr>
              <a:t>Provide Title VI training </a:t>
            </a:r>
            <a:r>
              <a:rPr lang="en-US" dirty="0"/>
              <a:t>to agency </a:t>
            </a:r>
            <a:r>
              <a:rPr lang="en-US" sz="2400" b="0" dirty="0">
                <a:effectLst/>
              </a:rPr>
              <a:t>employees</a:t>
            </a:r>
          </a:p>
          <a:p>
            <a:pPr eaLnBrk="1" hangingPunct="1">
              <a:lnSpc>
                <a:spcPct val="90000"/>
              </a:lnSpc>
              <a:buClr>
                <a:schemeClr val="tx1"/>
              </a:buClr>
              <a:defRPr/>
            </a:pPr>
            <a:endParaRPr lang="en-US" sz="2400" b="0" dirty="0">
              <a:effectLst/>
            </a:endParaRPr>
          </a:p>
          <a:p>
            <a:pPr>
              <a:lnSpc>
                <a:spcPct val="90000"/>
              </a:lnSpc>
              <a:buClr>
                <a:schemeClr val="tx1"/>
              </a:buClr>
              <a:defRPr/>
            </a:pPr>
            <a:r>
              <a:rPr lang="en-US" sz="2400" b="0" dirty="0"/>
              <a:t>Develop and post a Title VI Nondiscrimination policy/statement in visible areas (to include website)</a:t>
            </a:r>
          </a:p>
          <a:p>
            <a:pPr eaLnBrk="1" hangingPunct="1">
              <a:lnSpc>
                <a:spcPct val="90000"/>
              </a:lnSpc>
              <a:buFont typeface="Wingdings" pitchFamily="2" charset="2"/>
              <a:buNone/>
              <a:defRPr/>
            </a:pPr>
            <a:endParaRPr lang="en-US" sz="2400" dirty="0"/>
          </a:p>
        </p:txBody>
      </p:sp>
      <p:pic>
        <p:nvPicPr>
          <p:cNvPr id="6" name="Picture 4">
            <a:extLst>
              <a:ext uri="{FF2B5EF4-FFF2-40B4-BE49-F238E27FC236}">
                <a16:creationId xmlns:a16="http://schemas.microsoft.com/office/drawing/2014/main" id="{B65C9632-9AE7-6773-E968-DB07AC701B4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0" y="5393363"/>
            <a:ext cx="1066274" cy="466034"/>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5CEFBD58-7B3E-9472-6109-39D3037FCE76}"/>
              </a:ext>
            </a:extLst>
          </p:cNvPr>
          <p:cNvSpPr txBox="1"/>
          <p:nvPr/>
        </p:nvSpPr>
        <p:spPr>
          <a:xfrm>
            <a:off x="7885138" y="5620117"/>
            <a:ext cx="1066274" cy="369332"/>
          </a:xfrm>
          <a:prstGeom prst="rect">
            <a:avLst/>
          </a:prstGeom>
          <a:noFill/>
        </p:spPr>
        <p:txBody>
          <a:bodyPr wrap="square" rtlCol="0">
            <a:spAutoFit/>
          </a:bodyPr>
          <a:lstStyle/>
          <a:p>
            <a:pPr algn="ctr"/>
            <a:r>
              <a:rPr lang="en-US" dirty="0"/>
              <a:t>5</a:t>
            </a:r>
          </a:p>
        </p:txBody>
      </p:sp>
      <p:sp>
        <p:nvSpPr>
          <p:cNvPr id="3" name="TextBox 2">
            <a:extLst>
              <a:ext uri="{FF2B5EF4-FFF2-40B4-BE49-F238E27FC236}">
                <a16:creationId xmlns:a16="http://schemas.microsoft.com/office/drawing/2014/main" id="{7774F44F-307D-67B6-5551-1D4682A8E8F3}"/>
              </a:ext>
            </a:extLst>
          </p:cNvPr>
          <p:cNvSpPr txBox="1"/>
          <p:nvPr/>
        </p:nvSpPr>
        <p:spPr>
          <a:xfrm>
            <a:off x="0" y="6236918"/>
            <a:ext cx="2057400" cy="609600"/>
          </a:xfrm>
          <a:prstGeom prst="rect">
            <a:avLst/>
          </a:prstGeom>
          <a:solidFill>
            <a:srgbClr val="DEDEDE"/>
          </a:solidFill>
        </p:spPr>
        <p:txBody>
          <a:bodyPr wrap="square" rtlCol="0">
            <a:spAutoFit/>
          </a:bodyPr>
          <a:lstStyle/>
          <a:p>
            <a:endParaRPr lang="en-US" dirty="0"/>
          </a:p>
        </p:txBody>
      </p:sp>
    </p:spTree>
    <p:extLst>
      <p:ext uri="{BB962C8B-B14F-4D97-AF65-F5344CB8AC3E}">
        <p14:creationId xmlns:p14="http://schemas.microsoft.com/office/powerpoint/2010/main" val="1958490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a:xfrm>
            <a:off x="152400" y="152400"/>
            <a:ext cx="8839200" cy="825500"/>
          </a:xfrm>
        </p:spPr>
        <p:txBody>
          <a:bodyPr/>
          <a:lstStyle/>
          <a:p>
            <a:pPr algn="ctr"/>
            <a:r>
              <a:rPr lang="en-US" dirty="0">
                <a:effectLst/>
              </a:rPr>
              <a:t>To Be Compliant With Title VI (cont’d)</a:t>
            </a:r>
            <a:endParaRPr lang="en-US" dirty="0"/>
          </a:p>
        </p:txBody>
      </p:sp>
      <p:sp>
        <p:nvSpPr>
          <p:cNvPr id="2" name="Rectangle 3">
            <a:extLst>
              <a:ext uri="{FF2B5EF4-FFF2-40B4-BE49-F238E27FC236}">
                <a16:creationId xmlns:a16="http://schemas.microsoft.com/office/drawing/2014/main" id="{52A09611-C25B-6E7F-F566-0CFA39397BE7}"/>
              </a:ext>
            </a:extLst>
          </p:cNvPr>
          <p:cNvSpPr>
            <a:spLocks noGrp="1" noRot="1" noChangeArrowheads="1"/>
          </p:cNvSpPr>
          <p:nvPr>
            <p:ph idx="1"/>
          </p:nvPr>
        </p:nvSpPr>
        <p:spPr>
          <a:xfrm>
            <a:off x="533400" y="1524000"/>
            <a:ext cx="8229600" cy="4246563"/>
          </a:xfrm>
        </p:spPr>
        <p:txBody>
          <a:bodyPr>
            <a:normAutofit fontScale="85000" lnSpcReduction="20000"/>
          </a:bodyPr>
          <a:lstStyle/>
          <a:p>
            <a:pPr marL="0" indent="0" eaLnBrk="1" hangingPunct="1">
              <a:lnSpc>
                <a:spcPct val="90000"/>
              </a:lnSpc>
              <a:buClr>
                <a:schemeClr val="tx1"/>
              </a:buClr>
              <a:buNone/>
              <a:defRPr/>
            </a:pPr>
            <a:r>
              <a:rPr lang="en-US" sz="2400" dirty="0">
                <a:effectLst/>
              </a:rPr>
              <a:t>Your Agency Must:</a:t>
            </a:r>
          </a:p>
          <a:p>
            <a:pPr marL="0" indent="0" eaLnBrk="1" hangingPunct="1">
              <a:lnSpc>
                <a:spcPct val="90000"/>
              </a:lnSpc>
              <a:buClr>
                <a:schemeClr val="tx1"/>
              </a:buClr>
              <a:buNone/>
              <a:defRPr/>
            </a:pPr>
            <a:endParaRPr lang="en-US" sz="2400" b="0" dirty="0">
              <a:effectLst/>
            </a:endParaRPr>
          </a:p>
          <a:p>
            <a:pPr>
              <a:lnSpc>
                <a:spcPct val="80000"/>
              </a:lnSpc>
              <a:spcAft>
                <a:spcPts val="600"/>
              </a:spcAft>
              <a:buClr>
                <a:schemeClr val="tx1"/>
              </a:buClr>
            </a:pPr>
            <a:r>
              <a:rPr lang="en-US" dirty="0"/>
              <a:t>Acquire signed Title VI Nondiscrimination Assurances</a:t>
            </a:r>
          </a:p>
          <a:p>
            <a:pPr>
              <a:lnSpc>
                <a:spcPct val="80000"/>
              </a:lnSpc>
              <a:spcAft>
                <a:spcPts val="600"/>
              </a:spcAft>
              <a:buClr>
                <a:schemeClr val="tx1"/>
              </a:buClr>
            </a:pPr>
            <a:endParaRPr lang="en-US" dirty="0"/>
          </a:p>
          <a:p>
            <a:pPr>
              <a:lnSpc>
                <a:spcPct val="120000"/>
              </a:lnSpc>
              <a:spcAft>
                <a:spcPts val="600"/>
              </a:spcAft>
              <a:buClr>
                <a:schemeClr val="tx1"/>
              </a:buClr>
            </a:pPr>
            <a:r>
              <a:rPr lang="en-US" dirty="0"/>
              <a:t>Monitor ethnicity and gender of contractors and subcontractors to ensure diversity and DBE utilization</a:t>
            </a:r>
          </a:p>
          <a:p>
            <a:pPr marL="0" indent="0">
              <a:lnSpc>
                <a:spcPct val="120000"/>
              </a:lnSpc>
              <a:spcAft>
                <a:spcPts val="600"/>
              </a:spcAft>
              <a:buClr>
                <a:schemeClr val="tx1"/>
              </a:buClr>
              <a:buNone/>
            </a:pPr>
            <a:r>
              <a:rPr lang="en-US" dirty="0"/>
              <a:t> </a:t>
            </a:r>
          </a:p>
          <a:p>
            <a:pPr>
              <a:lnSpc>
                <a:spcPct val="80000"/>
              </a:lnSpc>
              <a:spcAft>
                <a:spcPts val="600"/>
              </a:spcAft>
              <a:buClr>
                <a:schemeClr val="tx1"/>
              </a:buClr>
            </a:pPr>
            <a:r>
              <a:rPr lang="en-US" dirty="0"/>
              <a:t>Include Title VI Nondiscrimination Assurances in all contracts</a:t>
            </a:r>
          </a:p>
          <a:p>
            <a:pPr>
              <a:lnSpc>
                <a:spcPct val="80000"/>
              </a:lnSpc>
              <a:spcAft>
                <a:spcPts val="600"/>
              </a:spcAft>
              <a:buClr>
                <a:schemeClr val="tx1"/>
              </a:buClr>
            </a:pPr>
            <a:endParaRPr lang="en-US" dirty="0"/>
          </a:p>
          <a:p>
            <a:pPr>
              <a:lnSpc>
                <a:spcPct val="120000"/>
              </a:lnSpc>
              <a:spcAft>
                <a:spcPts val="600"/>
              </a:spcAft>
              <a:buClr>
                <a:schemeClr val="tx1"/>
              </a:buClr>
            </a:pPr>
            <a:r>
              <a:rPr lang="en-US" dirty="0"/>
              <a:t>Inform customers about Title VI annually and disseminate information to the public </a:t>
            </a:r>
            <a:r>
              <a:rPr lang="en-US" sz="2000" dirty="0"/>
              <a:t>(i.e. website, poster, utility bill, water bill, newspaper ,radio, etc.)</a:t>
            </a:r>
          </a:p>
          <a:p>
            <a:pPr eaLnBrk="1" hangingPunct="1">
              <a:lnSpc>
                <a:spcPct val="90000"/>
              </a:lnSpc>
              <a:buFont typeface="Wingdings" pitchFamily="2" charset="2"/>
              <a:buNone/>
              <a:defRPr/>
            </a:pPr>
            <a:endParaRPr lang="en-US" sz="2400" dirty="0"/>
          </a:p>
        </p:txBody>
      </p:sp>
      <p:pic>
        <p:nvPicPr>
          <p:cNvPr id="3" name="Picture 4">
            <a:extLst>
              <a:ext uri="{FF2B5EF4-FFF2-40B4-BE49-F238E27FC236}">
                <a16:creationId xmlns:a16="http://schemas.microsoft.com/office/drawing/2014/main" id="{CC4ED7F4-1835-3F2C-372C-7A59CA933C8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0" y="5393363"/>
            <a:ext cx="1066274" cy="46603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5AFC68BC-FA1E-2D4B-AADF-F09AD1BD29F6}"/>
              </a:ext>
            </a:extLst>
          </p:cNvPr>
          <p:cNvSpPr txBox="1"/>
          <p:nvPr/>
        </p:nvSpPr>
        <p:spPr>
          <a:xfrm>
            <a:off x="7885138" y="5620117"/>
            <a:ext cx="1066274" cy="369332"/>
          </a:xfrm>
          <a:prstGeom prst="rect">
            <a:avLst/>
          </a:prstGeom>
          <a:noFill/>
        </p:spPr>
        <p:txBody>
          <a:bodyPr wrap="square" rtlCol="0">
            <a:spAutoFit/>
          </a:bodyPr>
          <a:lstStyle/>
          <a:p>
            <a:pPr algn="ctr"/>
            <a:r>
              <a:rPr lang="en-US" dirty="0"/>
              <a:t>6</a:t>
            </a:r>
          </a:p>
        </p:txBody>
      </p:sp>
      <p:sp>
        <p:nvSpPr>
          <p:cNvPr id="7" name="TextBox 6">
            <a:extLst>
              <a:ext uri="{FF2B5EF4-FFF2-40B4-BE49-F238E27FC236}">
                <a16:creationId xmlns:a16="http://schemas.microsoft.com/office/drawing/2014/main" id="{350C575B-C31D-EFEE-777A-398F0C5D3B70}"/>
              </a:ext>
            </a:extLst>
          </p:cNvPr>
          <p:cNvSpPr txBox="1"/>
          <p:nvPr/>
        </p:nvSpPr>
        <p:spPr>
          <a:xfrm>
            <a:off x="0" y="6261970"/>
            <a:ext cx="2057400" cy="609600"/>
          </a:xfrm>
          <a:prstGeom prst="rect">
            <a:avLst/>
          </a:prstGeom>
          <a:solidFill>
            <a:srgbClr val="DEDEDE"/>
          </a:solidFill>
        </p:spPr>
        <p:txBody>
          <a:bodyPr wrap="square" rtlCol="0">
            <a:spAutoFit/>
          </a:bodyPr>
          <a:lstStyle/>
          <a:p>
            <a:endParaRPr lang="en-US" dirty="0"/>
          </a:p>
        </p:txBody>
      </p:sp>
    </p:spTree>
    <p:extLst>
      <p:ext uri="{BB962C8B-B14F-4D97-AF65-F5344CB8AC3E}">
        <p14:creationId xmlns:p14="http://schemas.microsoft.com/office/powerpoint/2010/main" val="3877442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a:xfrm>
            <a:off x="152400" y="152400"/>
            <a:ext cx="8839200" cy="825500"/>
          </a:xfrm>
        </p:spPr>
        <p:txBody>
          <a:bodyPr/>
          <a:lstStyle/>
          <a:p>
            <a:pPr algn="ctr"/>
            <a:r>
              <a:rPr lang="en-US" sz="3000" b="1" dirty="0">
                <a:effectLst/>
              </a:rPr>
              <a:t>Promote the Utilization of Certified Disadvantaged Business Enterprises (DBEs)</a:t>
            </a:r>
            <a:endParaRPr lang="en-US" sz="3000" dirty="0"/>
          </a:p>
        </p:txBody>
      </p:sp>
      <p:sp>
        <p:nvSpPr>
          <p:cNvPr id="2" name="Rectangle 3">
            <a:extLst>
              <a:ext uri="{FF2B5EF4-FFF2-40B4-BE49-F238E27FC236}">
                <a16:creationId xmlns:a16="http://schemas.microsoft.com/office/drawing/2014/main" id="{52A09611-C25B-6E7F-F566-0CFA39397BE7}"/>
              </a:ext>
            </a:extLst>
          </p:cNvPr>
          <p:cNvSpPr>
            <a:spLocks noGrp="1" noRot="1" noChangeArrowheads="1"/>
          </p:cNvSpPr>
          <p:nvPr>
            <p:ph idx="1"/>
          </p:nvPr>
        </p:nvSpPr>
        <p:spPr>
          <a:xfrm>
            <a:off x="457200" y="1219200"/>
            <a:ext cx="8382000" cy="4246563"/>
          </a:xfrm>
        </p:spPr>
        <p:txBody>
          <a:bodyPr>
            <a:noAutofit/>
          </a:bodyPr>
          <a:lstStyle/>
          <a:p>
            <a:pPr marL="0" indent="0" eaLnBrk="1" hangingPunct="1">
              <a:lnSpc>
                <a:spcPct val="90000"/>
              </a:lnSpc>
              <a:buClr>
                <a:schemeClr val="tx1"/>
              </a:buClr>
              <a:buNone/>
              <a:defRPr/>
            </a:pPr>
            <a:r>
              <a:rPr lang="en-US" sz="2000" dirty="0">
                <a:effectLst/>
              </a:rPr>
              <a:t>Disadvantaged Business Enterprises (DBEs) are </a:t>
            </a:r>
            <a:r>
              <a:rPr lang="en-US" sz="2000" i="0" dirty="0">
                <a:effectLst/>
              </a:rPr>
              <a:t>firms owned by small, minorities, women-owned, and other socially and economically disadvantaged persons.</a:t>
            </a:r>
          </a:p>
          <a:p>
            <a:pPr marL="0" indent="0" eaLnBrk="1" hangingPunct="1">
              <a:lnSpc>
                <a:spcPct val="90000"/>
              </a:lnSpc>
              <a:buClr>
                <a:schemeClr val="tx1"/>
              </a:buClr>
              <a:buNone/>
              <a:defRPr/>
            </a:pPr>
            <a:endParaRPr lang="en-US" sz="2000" dirty="0">
              <a:solidFill>
                <a:srgbClr val="5F6368"/>
              </a:solidFill>
            </a:endParaRPr>
          </a:p>
          <a:p>
            <a:pPr marL="0" indent="0" eaLnBrk="1" hangingPunct="1">
              <a:lnSpc>
                <a:spcPct val="90000"/>
              </a:lnSpc>
              <a:buClr>
                <a:schemeClr val="tx1"/>
              </a:buClr>
              <a:buNone/>
              <a:defRPr/>
            </a:pPr>
            <a:r>
              <a:rPr lang="en-US" sz="2000" dirty="0">
                <a:effectLst/>
              </a:rPr>
              <a:t>Your Agency Must:</a:t>
            </a:r>
          </a:p>
          <a:p>
            <a:pPr marL="0" indent="0" eaLnBrk="1" hangingPunct="1">
              <a:lnSpc>
                <a:spcPct val="90000"/>
              </a:lnSpc>
              <a:buClr>
                <a:schemeClr val="tx1"/>
              </a:buClr>
              <a:buNone/>
              <a:defRPr/>
            </a:pPr>
            <a:endParaRPr lang="en-US" sz="2000" b="0" dirty="0">
              <a:effectLst/>
            </a:endParaRPr>
          </a:p>
          <a:p>
            <a:pPr marL="0" indent="0">
              <a:spcBef>
                <a:spcPts val="0"/>
              </a:spcBef>
              <a:buNone/>
            </a:pPr>
            <a:r>
              <a:rPr lang="en-US" sz="2000" dirty="0">
                <a:solidFill>
                  <a:schemeClr val="tx2"/>
                </a:solidFill>
              </a:rPr>
              <a:t>Provide the opportunity for participation on TDOT federally funded contracts by means of:</a:t>
            </a:r>
          </a:p>
          <a:p>
            <a:pPr marL="0" indent="0">
              <a:spcBef>
                <a:spcPts val="0"/>
              </a:spcBef>
              <a:buNone/>
            </a:pPr>
            <a:endParaRPr lang="en-US" sz="2000" dirty="0">
              <a:solidFill>
                <a:schemeClr val="tx2"/>
              </a:solidFill>
            </a:endParaRPr>
          </a:p>
          <a:p>
            <a:pPr>
              <a:buClrTx/>
            </a:pPr>
            <a:r>
              <a:rPr lang="en-US" sz="2000" dirty="0"/>
              <a:t>Outreach to Certified DBEs on both goal and non-goal projects;</a:t>
            </a:r>
          </a:p>
          <a:p>
            <a:pPr>
              <a:buClrTx/>
            </a:pPr>
            <a:endParaRPr lang="en-US" sz="800" dirty="0"/>
          </a:p>
          <a:p>
            <a:pPr>
              <a:buClrTx/>
            </a:pPr>
            <a:r>
              <a:rPr lang="en-US" sz="2000" dirty="0"/>
              <a:t>Solicit Certified DBEs through all reasonable and available means (e.g., pre-bid meetings, advertisement, TDOT DBE list, etc.);</a:t>
            </a:r>
          </a:p>
          <a:p>
            <a:pPr>
              <a:buClrTx/>
            </a:pPr>
            <a:endParaRPr lang="en-US" sz="800" dirty="0"/>
          </a:p>
        </p:txBody>
      </p:sp>
      <p:pic>
        <p:nvPicPr>
          <p:cNvPr id="3" name="Picture 4">
            <a:extLst>
              <a:ext uri="{FF2B5EF4-FFF2-40B4-BE49-F238E27FC236}">
                <a16:creationId xmlns:a16="http://schemas.microsoft.com/office/drawing/2014/main" id="{3DF7FE1E-B814-4E96-7BE4-C8A4891EE8B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0" y="5393363"/>
            <a:ext cx="1066274" cy="46603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B2A4D6C-F36B-5BA6-9D35-E2CB926F4451}"/>
              </a:ext>
            </a:extLst>
          </p:cNvPr>
          <p:cNvSpPr txBox="1"/>
          <p:nvPr/>
        </p:nvSpPr>
        <p:spPr>
          <a:xfrm>
            <a:off x="7885138" y="5620117"/>
            <a:ext cx="1066274" cy="369332"/>
          </a:xfrm>
          <a:prstGeom prst="rect">
            <a:avLst/>
          </a:prstGeom>
          <a:noFill/>
        </p:spPr>
        <p:txBody>
          <a:bodyPr wrap="square" rtlCol="0">
            <a:spAutoFit/>
          </a:bodyPr>
          <a:lstStyle/>
          <a:p>
            <a:pPr algn="ctr"/>
            <a:r>
              <a:rPr lang="en-US" dirty="0"/>
              <a:t>7</a:t>
            </a:r>
          </a:p>
        </p:txBody>
      </p:sp>
      <p:sp>
        <p:nvSpPr>
          <p:cNvPr id="4" name="TextBox 3">
            <a:extLst>
              <a:ext uri="{FF2B5EF4-FFF2-40B4-BE49-F238E27FC236}">
                <a16:creationId xmlns:a16="http://schemas.microsoft.com/office/drawing/2014/main" id="{064014E6-8E6F-937B-FBB9-20226D097D75}"/>
              </a:ext>
            </a:extLst>
          </p:cNvPr>
          <p:cNvSpPr txBox="1"/>
          <p:nvPr/>
        </p:nvSpPr>
        <p:spPr>
          <a:xfrm>
            <a:off x="0" y="6248400"/>
            <a:ext cx="2057400" cy="609600"/>
          </a:xfrm>
          <a:prstGeom prst="rect">
            <a:avLst/>
          </a:prstGeom>
          <a:solidFill>
            <a:srgbClr val="DEDEDE"/>
          </a:solidFill>
        </p:spPr>
        <p:txBody>
          <a:bodyPr wrap="square" rtlCol="0">
            <a:spAutoFit/>
          </a:bodyPr>
          <a:lstStyle/>
          <a:p>
            <a:endParaRPr lang="en-US" dirty="0"/>
          </a:p>
        </p:txBody>
      </p:sp>
    </p:spTree>
    <p:extLst>
      <p:ext uri="{BB962C8B-B14F-4D97-AF65-F5344CB8AC3E}">
        <p14:creationId xmlns:p14="http://schemas.microsoft.com/office/powerpoint/2010/main" val="617415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a:xfrm>
            <a:off x="152400" y="152400"/>
            <a:ext cx="8839200" cy="825500"/>
          </a:xfrm>
        </p:spPr>
        <p:txBody>
          <a:bodyPr/>
          <a:lstStyle/>
          <a:p>
            <a:pPr algn="ctr"/>
            <a:r>
              <a:rPr lang="en-US" sz="2800" b="1" dirty="0">
                <a:effectLst/>
              </a:rPr>
              <a:t>Promote the Utilization of Certified Disadvantaged Business Enterprises (DBEs) cont’d</a:t>
            </a:r>
            <a:endParaRPr lang="en-US" sz="2800" dirty="0"/>
          </a:p>
        </p:txBody>
      </p:sp>
      <p:sp>
        <p:nvSpPr>
          <p:cNvPr id="2" name="Rectangle 3">
            <a:extLst>
              <a:ext uri="{FF2B5EF4-FFF2-40B4-BE49-F238E27FC236}">
                <a16:creationId xmlns:a16="http://schemas.microsoft.com/office/drawing/2014/main" id="{52A09611-C25B-6E7F-F566-0CFA39397BE7}"/>
              </a:ext>
            </a:extLst>
          </p:cNvPr>
          <p:cNvSpPr>
            <a:spLocks noGrp="1" noRot="1" noChangeArrowheads="1"/>
          </p:cNvSpPr>
          <p:nvPr>
            <p:ph idx="1"/>
          </p:nvPr>
        </p:nvSpPr>
        <p:spPr>
          <a:xfrm>
            <a:off x="457200" y="1219200"/>
            <a:ext cx="8382000" cy="4246563"/>
          </a:xfrm>
        </p:spPr>
        <p:txBody>
          <a:bodyPr>
            <a:noAutofit/>
          </a:bodyPr>
          <a:lstStyle/>
          <a:p>
            <a:pPr marL="0" indent="0" eaLnBrk="1" hangingPunct="1">
              <a:lnSpc>
                <a:spcPct val="90000"/>
              </a:lnSpc>
              <a:buClr>
                <a:schemeClr val="tx1"/>
              </a:buClr>
              <a:buNone/>
              <a:defRPr/>
            </a:pPr>
            <a:r>
              <a:rPr lang="en-US" sz="1800" dirty="0">
                <a:effectLst/>
              </a:rPr>
              <a:t>Disadvantaged Business Enterprises (DBEs) are </a:t>
            </a:r>
            <a:r>
              <a:rPr lang="en-US" sz="1800" i="0" dirty="0">
                <a:effectLst/>
              </a:rPr>
              <a:t>firms owned by small, minorities, women-owned, and other socially and economically disadvantaged persons.</a:t>
            </a:r>
          </a:p>
          <a:p>
            <a:pPr marL="0" indent="0" eaLnBrk="1" hangingPunct="1">
              <a:lnSpc>
                <a:spcPct val="90000"/>
              </a:lnSpc>
              <a:buClr>
                <a:schemeClr val="tx1"/>
              </a:buClr>
              <a:buNone/>
              <a:defRPr/>
            </a:pPr>
            <a:endParaRPr lang="en-US" sz="800" dirty="0">
              <a:solidFill>
                <a:srgbClr val="5F6368"/>
              </a:solidFill>
            </a:endParaRPr>
          </a:p>
          <a:p>
            <a:pPr marL="0" indent="0" eaLnBrk="1" hangingPunct="1">
              <a:lnSpc>
                <a:spcPct val="90000"/>
              </a:lnSpc>
              <a:buClr>
                <a:schemeClr val="tx1"/>
              </a:buClr>
              <a:buNone/>
              <a:defRPr/>
            </a:pPr>
            <a:r>
              <a:rPr lang="en-US" sz="1800" dirty="0">
                <a:effectLst/>
              </a:rPr>
              <a:t>Your Agency Must:</a:t>
            </a:r>
          </a:p>
          <a:p>
            <a:pPr marL="0" indent="0" eaLnBrk="1" hangingPunct="1">
              <a:lnSpc>
                <a:spcPct val="90000"/>
              </a:lnSpc>
              <a:buClr>
                <a:schemeClr val="tx1"/>
              </a:buClr>
              <a:buNone/>
              <a:defRPr/>
            </a:pPr>
            <a:endParaRPr lang="en-US" sz="1800" dirty="0">
              <a:effectLst/>
            </a:endParaRPr>
          </a:p>
          <a:p>
            <a:pPr marL="0" indent="0">
              <a:lnSpc>
                <a:spcPct val="90000"/>
              </a:lnSpc>
              <a:buClr>
                <a:schemeClr val="tx1"/>
              </a:buClr>
              <a:buNone/>
              <a:defRPr/>
            </a:pPr>
            <a:r>
              <a:rPr lang="en-US" sz="1800" dirty="0">
                <a:solidFill>
                  <a:schemeClr val="tx2"/>
                </a:solidFill>
              </a:rPr>
              <a:t>Provide the opportunity for participation on TDOT federally funded contracts by means of:</a:t>
            </a:r>
          </a:p>
          <a:p>
            <a:pPr>
              <a:buClrTx/>
            </a:pPr>
            <a:endParaRPr lang="en-US" sz="800" dirty="0"/>
          </a:p>
          <a:p>
            <a:pPr>
              <a:buClrTx/>
            </a:pPr>
            <a:r>
              <a:rPr lang="en-US" sz="1800" dirty="0"/>
              <a:t>Arrange times for presentation of bids, quantities, specifications and delivery schedules in ways that facilitate DBEs’ participation</a:t>
            </a:r>
            <a:r>
              <a:rPr lang="en-US" sz="2000" dirty="0"/>
              <a:t>;</a:t>
            </a:r>
          </a:p>
          <a:p>
            <a:pPr>
              <a:buClrTx/>
            </a:pPr>
            <a:endParaRPr lang="en-US" sz="800" dirty="0"/>
          </a:p>
          <a:p>
            <a:pPr>
              <a:buClrTx/>
            </a:pPr>
            <a:r>
              <a:rPr lang="en-US" sz="2000" dirty="0"/>
              <a:t>Ensure that bid notices and requests for proposals are available to DBEs in a timely manner; and,</a:t>
            </a:r>
          </a:p>
          <a:p>
            <a:pPr>
              <a:buClrTx/>
            </a:pPr>
            <a:endParaRPr lang="en-US" sz="800" dirty="0"/>
          </a:p>
          <a:p>
            <a:pPr>
              <a:buClrTx/>
            </a:pPr>
            <a:r>
              <a:rPr lang="en-US" sz="2000" dirty="0"/>
              <a:t>Advertise with local and minority media resources.</a:t>
            </a:r>
          </a:p>
        </p:txBody>
      </p:sp>
      <p:pic>
        <p:nvPicPr>
          <p:cNvPr id="3" name="Picture 4">
            <a:extLst>
              <a:ext uri="{FF2B5EF4-FFF2-40B4-BE49-F238E27FC236}">
                <a16:creationId xmlns:a16="http://schemas.microsoft.com/office/drawing/2014/main" id="{3DF7FE1E-B814-4E96-7BE4-C8A4891EE8B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0" y="5393363"/>
            <a:ext cx="1066274" cy="46603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B2A4D6C-F36B-5BA6-9D35-E2CB926F4451}"/>
              </a:ext>
            </a:extLst>
          </p:cNvPr>
          <p:cNvSpPr txBox="1"/>
          <p:nvPr/>
        </p:nvSpPr>
        <p:spPr>
          <a:xfrm>
            <a:off x="7885138" y="5620117"/>
            <a:ext cx="1066274" cy="369332"/>
          </a:xfrm>
          <a:prstGeom prst="rect">
            <a:avLst/>
          </a:prstGeom>
          <a:noFill/>
        </p:spPr>
        <p:txBody>
          <a:bodyPr wrap="square" rtlCol="0">
            <a:spAutoFit/>
          </a:bodyPr>
          <a:lstStyle/>
          <a:p>
            <a:pPr algn="ctr"/>
            <a:r>
              <a:rPr lang="en-US" dirty="0"/>
              <a:t>8</a:t>
            </a:r>
          </a:p>
        </p:txBody>
      </p:sp>
      <p:sp>
        <p:nvSpPr>
          <p:cNvPr id="4" name="TextBox 3">
            <a:extLst>
              <a:ext uri="{FF2B5EF4-FFF2-40B4-BE49-F238E27FC236}">
                <a16:creationId xmlns:a16="http://schemas.microsoft.com/office/drawing/2014/main" id="{2E8F048A-C312-9CBA-339F-F6543FE03467}"/>
              </a:ext>
            </a:extLst>
          </p:cNvPr>
          <p:cNvSpPr txBox="1"/>
          <p:nvPr/>
        </p:nvSpPr>
        <p:spPr>
          <a:xfrm>
            <a:off x="0" y="6248400"/>
            <a:ext cx="2057400" cy="609600"/>
          </a:xfrm>
          <a:prstGeom prst="rect">
            <a:avLst/>
          </a:prstGeom>
          <a:solidFill>
            <a:srgbClr val="DEDEDE"/>
          </a:solidFill>
        </p:spPr>
        <p:txBody>
          <a:bodyPr wrap="square" rtlCol="0">
            <a:spAutoFit/>
          </a:bodyPr>
          <a:lstStyle/>
          <a:p>
            <a:endParaRPr lang="en-US" dirty="0"/>
          </a:p>
        </p:txBody>
      </p:sp>
    </p:spTree>
    <p:extLst>
      <p:ext uri="{BB962C8B-B14F-4D97-AF65-F5344CB8AC3E}">
        <p14:creationId xmlns:p14="http://schemas.microsoft.com/office/powerpoint/2010/main" val="2906147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a:xfrm>
            <a:off x="152400" y="152400"/>
            <a:ext cx="8839200" cy="825500"/>
          </a:xfrm>
        </p:spPr>
        <p:txBody>
          <a:bodyPr/>
          <a:lstStyle/>
          <a:p>
            <a:pPr algn="ctr"/>
            <a:r>
              <a:rPr lang="en-US" sz="3600" b="1" dirty="0">
                <a:effectLst/>
              </a:rPr>
              <a:t>Develop a Public Participation Plan</a:t>
            </a:r>
            <a:endParaRPr lang="en-US" sz="3600" dirty="0"/>
          </a:p>
        </p:txBody>
      </p:sp>
      <p:sp>
        <p:nvSpPr>
          <p:cNvPr id="2" name="Rectangle 3">
            <a:extLst>
              <a:ext uri="{FF2B5EF4-FFF2-40B4-BE49-F238E27FC236}">
                <a16:creationId xmlns:a16="http://schemas.microsoft.com/office/drawing/2014/main" id="{52A09611-C25B-6E7F-F566-0CFA39397BE7}"/>
              </a:ext>
            </a:extLst>
          </p:cNvPr>
          <p:cNvSpPr>
            <a:spLocks noGrp="1" noRot="1" noChangeArrowheads="1"/>
          </p:cNvSpPr>
          <p:nvPr>
            <p:ph idx="1"/>
          </p:nvPr>
        </p:nvSpPr>
        <p:spPr>
          <a:xfrm>
            <a:off x="457200" y="1219200"/>
            <a:ext cx="8229600" cy="4246563"/>
          </a:xfrm>
        </p:spPr>
        <p:txBody>
          <a:bodyPr>
            <a:normAutofit/>
          </a:bodyPr>
          <a:lstStyle/>
          <a:p>
            <a:pPr marL="0" indent="0">
              <a:lnSpc>
                <a:spcPct val="80000"/>
              </a:lnSpc>
              <a:spcBef>
                <a:spcPts val="0"/>
              </a:spcBef>
              <a:buNone/>
              <a:defRPr/>
            </a:pPr>
            <a:r>
              <a:rPr lang="en-US" sz="2000" dirty="0">
                <a:solidFill>
                  <a:schemeClr val="tx2"/>
                </a:solidFill>
              </a:rPr>
              <a:t>Engage the public –make communities aware of your agency’s projects and/or services to allow for input in the decision-making process</a:t>
            </a:r>
          </a:p>
          <a:p>
            <a:pPr marL="0" indent="0">
              <a:lnSpc>
                <a:spcPct val="80000"/>
              </a:lnSpc>
              <a:spcBef>
                <a:spcPts val="0"/>
              </a:spcBef>
              <a:buNone/>
              <a:defRPr/>
            </a:pPr>
            <a:endParaRPr lang="en-US" sz="2000" dirty="0">
              <a:solidFill>
                <a:schemeClr val="tx2"/>
              </a:solidFill>
            </a:endParaRPr>
          </a:p>
          <a:p>
            <a:pPr marL="0" indent="0">
              <a:lnSpc>
                <a:spcPct val="90000"/>
              </a:lnSpc>
              <a:buClrTx/>
              <a:buNone/>
              <a:defRPr/>
            </a:pPr>
            <a:r>
              <a:rPr lang="en-US" sz="1800" dirty="0"/>
              <a:t>Your Agency Must:</a:t>
            </a:r>
          </a:p>
          <a:p>
            <a:pPr marL="0" indent="0">
              <a:lnSpc>
                <a:spcPct val="90000"/>
              </a:lnSpc>
              <a:buClrTx/>
              <a:buNone/>
              <a:defRPr/>
            </a:pPr>
            <a:endParaRPr lang="en-US" sz="1800" dirty="0"/>
          </a:p>
          <a:p>
            <a:pPr marL="342900" lvl="1" indent="-342900">
              <a:lnSpc>
                <a:spcPct val="80000"/>
              </a:lnSpc>
              <a:buClrTx/>
              <a:buFont typeface="Arial" panose="020B0604020202020204" pitchFamily="34" charset="0"/>
              <a:buChar char="•"/>
              <a:defRPr/>
            </a:pPr>
            <a:r>
              <a:rPr lang="en-US" sz="1800" dirty="0"/>
              <a:t>Conduct public meetings/hearings in centralized locations;</a:t>
            </a:r>
          </a:p>
          <a:p>
            <a:pPr marL="342900" lvl="1" indent="-342900">
              <a:lnSpc>
                <a:spcPct val="80000"/>
              </a:lnSpc>
              <a:buClrTx/>
              <a:buFont typeface="Arial" panose="020B0604020202020204" pitchFamily="34" charset="0"/>
              <a:buChar char="•"/>
              <a:defRPr/>
            </a:pPr>
            <a:endParaRPr lang="en-US" sz="800" dirty="0"/>
          </a:p>
          <a:p>
            <a:pPr marL="342900" lvl="1" indent="-342900">
              <a:lnSpc>
                <a:spcPct val="110000"/>
              </a:lnSpc>
              <a:buClrTx/>
              <a:buFont typeface="Arial" panose="020B0604020202020204" pitchFamily="34" charset="0"/>
              <a:buChar char="•"/>
              <a:defRPr/>
            </a:pPr>
            <a:r>
              <a:rPr lang="en-US" sz="1800" dirty="0"/>
              <a:t>Conduct public meetings/hearings at convenient times for communities that will be impacted;</a:t>
            </a:r>
          </a:p>
          <a:p>
            <a:pPr marL="342900" lvl="1" indent="-342900">
              <a:lnSpc>
                <a:spcPct val="110000"/>
              </a:lnSpc>
              <a:buClrTx/>
              <a:buFont typeface="Arial" panose="020B0604020202020204" pitchFamily="34" charset="0"/>
              <a:buChar char="•"/>
              <a:defRPr/>
            </a:pPr>
            <a:endParaRPr lang="en-US" sz="800" dirty="0"/>
          </a:p>
          <a:p>
            <a:pPr marL="342900" lvl="1" indent="-342900">
              <a:lnSpc>
                <a:spcPct val="80000"/>
              </a:lnSpc>
              <a:buClrTx/>
              <a:buFont typeface="Arial" panose="020B0604020202020204" pitchFamily="34" charset="0"/>
              <a:buChar char="•"/>
              <a:defRPr/>
            </a:pPr>
            <a:r>
              <a:rPr lang="en-US" sz="1800" dirty="0"/>
              <a:t>Advertise with local and minority owned media resources; and,</a:t>
            </a:r>
          </a:p>
          <a:p>
            <a:pPr marL="342900" lvl="1" indent="-342900">
              <a:lnSpc>
                <a:spcPct val="80000"/>
              </a:lnSpc>
              <a:buClrTx/>
              <a:buFont typeface="Arial" panose="020B0604020202020204" pitchFamily="34" charset="0"/>
              <a:buChar char="•"/>
              <a:defRPr/>
            </a:pPr>
            <a:endParaRPr lang="en-US" sz="800" dirty="0"/>
          </a:p>
          <a:p>
            <a:pPr marL="342900" lvl="1" indent="-342900">
              <a:lnSpc>
                <a:spcPct val="80000"/>
              </a:lnSpc>
              <a:buClrTx/>
              <a:buFont typeface="Arial" panose="020B0604020202020204" pitchFamily="34" charset="0"/>
              <a:buChar char="•"/>
              <a:defRPr/>
            </a:pPr>
            <a:r>
              <a:rPr lang="en-US" sz="1800" dirty="0"/>
              <a:t>Publicize meeting/hearing’s dates and locations through agency’s website and various other media.</a:t>
            </a:r>
          </a:p>
          <a:p>
            <a:pPr marL="0" indent="0" eaLnBrk="1" hangingPunct="1">
              <a:lnSpc>
                <a:spcPct val="90000"/>
              </a:lnSpc>
              <a:buClr>
                <a:schemeClr val="tx1"/>
              </a:buClr>
              <a:buNone/>
              <a:defRPr/>
            </a:pPr>
            <a:endParaRPr lang="en-US" dirty="0">
              <a:effectLst/>
            </a:endParaRPr>
          </a:p>
          <a:p>
            <a:pPr marL="0" indent="0" eaLnBrk="1" hangingPunct="1">
              <a:lnSpc>
                <a:spcPct val="90000"/>
              </a:lnSpc>
              <a:buClr>
                <a:schemeClr val="tx1"/>
              </a:buClr>
              <a:buNone/>
              <a:defRPr/>
            </a:pPr>
            <a:endParaRPr lang="en-US" b="0" dirty="0">
              <a:effectLst/>
            </a:endParaRPr>
          </a:p>
          <a:p>
            <a:pPr eaLnBrk="1" hangingPunct="1">
              <a:lnSpc>
                <a:spcPct val="90000"/>
              </a:lnSpc>
              <a:buFont typeface="Wingdings" pitchFamily="2" charset="2"/>
              <a:buNone/>
              <a:defRPr/>
            </a:pPr>
            <a:endParaRPr lang="en-US" sz="2400" dirty="0"/>
          </a:p>
        </p:txBody>
      </p:sp>
      <p:pic>
        <p:nvPicPr>
          <p:cNvPr id="3" name="Picture 4">
            <a:extLst>
              <a:ext uri="{FF2B5EF4-FFF2-40B4-BE49-F238E27FC236}">
                <a16:creationId xmlns:a16="http://schemas.microsoft.com/office/drawing/2014/main" id="{6960AB44-F3F0-AB3B-08A2-13A1231D450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0" y="5393363"/>
            <a:ext cx="1066274" cy="466034"/>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a:extLst>
              <a:ext uri="{FF2B5EF4-FFF2-40B4-BE49-F238E27FC236}">
                <a16:creationId xmlns:a16="http://schemas.microsoft.com/office/drawing/2014/main" id="{290627B3-74D7-447F-87C4-5538548836FE}"/>
              </a:ext>
            </a:extLst>
          </p:cNvPr>
          <p:cNvSpPr>
            <a:spLocks noGrp="1"/>
          </p:cNvSpPr>
          <p:nvPr>
            <p:ph type="ftr" sz="quarter" idx="11"/>
          </p:nvPr>
        </p:nvSpPr>
        <p:spPr/>
        <p:txBody>
          <a:bodyPr/>
          <a:lstStyle/>
          <a:p>
            <a:endParaRPr lang="en-US" dirty="0"/>
          </a:p>
        </p:txBody>
      </p:sp>
      <p:sp>
        <p:nvSpPr>
          <p:cNvPr id="6" name="TextBox 5">
            <a:extLst>
              <a:ext uri="{FF2B5EF4-FFF2-40B4-BE49-F238E27FC236}">
                <a16:creationId xmlns:a16="http://schemas.microsoft.com/office/drawing/2014/main" id="{948DFDD5-2B77-5D26-D1D8-2E10F984E312}"/>
              </a:ext>
            </a:extLst>
          </p:cNvPr>
          <p:cNvSpPr txBox="1"/>
          <p:nvPr/>
        </p:nvSpPr>
        <p:spPr>
          <a:xfrm>
            <a:off x="7885138" y="5620117"/>
            <a:ext cx="1066274" cy="369332"/>
          </a:xfrm>
          <a:prstGeom prst="rect">
            <a:avLst/>
          </a:prstGeom>
          <a:noFill/>
        </p:spPr>
        <p:txBody>
          <a:bodyPr wrap="square" rtlCol="0">
            <a:spAutoFit/>
          </a:bodyPr>
          <a:lstStyle/>
          <a:p>
            <a:pPr algn="ctr"/>
            <a:r>
              <a:rPr lang="en-US" dirty="0"/>
              <a:t>9</a:t>
            </a:r>
          </a:p>
        </p:txBody>
      </p:sp>
      <p:sp>
        <p:nvSpPr>
          <p:cNvPr id="7" name="TextBox 6">
            <a:extLst>
              <a:ext uri="{FF2B5EF4-FFF2-40B4-BE49-F238E27FC236}">
                <a16:creationId xmlns:a16="http://schemas.microsoft.com/office/drawing/2014/main" id="{B694DE96-F993-14BD-BBD3-88EF6910C666}"/>
              </a:ext>
            </a:extLst>
          </p:cNvPr>
          <p:cNvSpPr txBox="1"/>
          <p:nvPr/>
        </p:nvSpPr>
        <p:spPr>
          <a:xfrm>
            <a:off x="0" y="6248400"/>
            <a:ext cx="2057400" cy="609600"/>
          </a:xfrm>
          <a:prstGeom prst="rect">
            <a:avLst/>
          </a:prstGeom>
          <a:solidFill>
            <a:srgbClr val="DEDEDE"/>
          </a:solidFill>
        </p:spPr>
        <p:txBody>
          <a:bodyPr wrap="square" rtlCol="0">
            <a:spAutoFit/>
          </a:bodyPr>
          <a:lstStyle/>
          <a:p>
            <a:endParaRPr lang="en-US" dirty="0"/>
          </a:p>
        </p:txBody>
      </p:sp>
    </p:spTree>
    <p:extLst>
      <p:ext uri="{BB962C8B-B14F-4D97-AF65-F5344CB8AC3E}">
        <p14:creationId xmlns:p14="http://schemas.microsoft.com/office/powerpoint/2010/main" val="2309449904"/>
      </p:ext>
    </p:extLst>
  </p:cSld>
  <p:clrMapOvr>
    <a:masterClrMapping/>
  </p:clrMapOvr>
</p:sld>
</file>

<file path=ppt/theme/theme1.xml><?xml version="1.0" encoding="utf-8"?>
<a:theme xmlns:a="http://schemas.openxmlformats.org/drawingml/2006/main" name="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1_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8100">
          <a:solidFill>
            <a:schemeClr val="bg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97D82902D62EE4F9F023F587866FF21" ma:contentTypeVersion="7" ma:contentTypeDescription="Create a new document." ma:contentTypeScope="" ma:versionID="363930159592d21fa2614427944c270c">
  <xsd:schema xmlns:xsd="http://www.w3.org/2001/XMLSchema" xmlns:xs="http://www.w3.org/2001/XMLSchema" xmlns:p="http://schemas.microsoft.com/office/2006/metadata/properties" xmlns:ns3="6c961e96-078e-477b-9eb2-3044c01c0065" xmlns:ns4="5c47a9dd-c5af-406d-9f3b-aceac3eab94f" targetNamespace="http://schemas.microsoft.com/office/2006/metadata/properties" ma:root="true" ma:fieldsID="b39fba6fe0fcd75857c8bf5a48d8498d" ns3:_="" ns4:_="">
    <xsd:import namespace="6c961e96-078e-477b-9eb2-3044c01c0065"/>
    <xsd:import namespace="5c47a9dd-c5af-406d-9f3b-aceac3eab94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961e96-078e-477b-9eb2-3044c01c006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c47a9dd-c5af-406d-9f3b-aceac3eab94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182E9F4-E4D1-4764-9A41-8DDE4D91CF5B}">
  <ds:schemaRefs>
    <ds:schemaRef ds:uri="http://schemas.microsoft.com/sharepoint/v3/contenttype/forms"/>
  </ds:schemaRefs>
</ds:datastoreItem>
</file>

<file path=customXml/itemProps2.xml><?xml version="1.0" encoding="utf-8"?>
<ds:datastoreItem xmlns:ds="http://schemas.openxmlformats.org/officeDocument/2006/customXml" ds:itemID="{6EB3081F-858C-4389-B494-4915102685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c961e96-078e-477b-9eb2-3044c01c0065"/>
    <ds:schemaRef ds:uri="5c47a9dd-c5af-406d-9f3b-aceac3eab94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01D5FEF-748E-48AC-BFFC-0FF7563E9438}">
  <ds:schemaRefs>
    <ds:schemaRef ds:uri="http://www.w3.org/XML/1998/namespace"/>
    <ds:schemaRef ds:uri="5c47a9dd-c5af-406d-9f3b-aceac3eab94f"/>
    <ds:schemaRef ds:uri="http://purl.org/dc/elements/1.1/"/>
    <ds:schemaRef ds:uri="http://schemas.microsoft.com/office/infopath/2007/PartnerControls"/>
    <ds:schemaRef ds:uri="http://purl.org/dc/terms/"/>
    <ds:schemaRef ds:uri="6c961e96-078e-477b-9eb2-3044c01c0065"/>
    <ds:schemaRef ds:uri="http://schemas.microsoft.com/office/2006/documentManagement/types"/>
    <ds:schemaRef ds:uri="http://schemas.openxmlformats.org/package/2006/metadata/core-propertie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11819</TotalTime>
  <Words>1511</Words>
  <Application>Microsoft Office PowerPoint</Application>
  <PresentationFormat>On-screen Show (4:3)</PresentationFormat>
  <Paragraphs>183</Paragraphs>
  <Slides>25</Slides>
  <Notes>1</Notes>
  <HiddenSlides>0</HiddenSlides>
  <MMClips>2</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25</vt:i4>
      </vt:variant>
    </vt:vector>
  </HeadingPairs>
  <TitlesOfParts>
    <vt:vector size="34" baseType="lpstr">
      <vt:lpstr>Arial</vt:lpstr>
      <vt:lpstr>Calibri</vt:lpstr>
      <vt:lpstr>Gill Sans MT</vt:lpstr>
      <vt:lpstr>Open Sans</vt:lpstr>
      <vt:lpstr>PermianSlabSerifTypeface</vt:lpstr>
      <vt:lpstr>Wingdings</vt:lpstr>
      <vt:lpstr>YouTube Sans</vt:lpstr>
      <vt:lpstr>PowerPoint B</vt:lpstr>
      <vt:lpstr>1_PowerPoint B</vt:lpstr>
      <vt:lpstr>Title VI Training</vt:lpstr>
      <vt:lpstr>Title VI is a Federal Law Title VI of the Civil Rights Act of 1964 (42 U.S.C. 2000d)</vt:lpstr>
      <vt:lpstr>Training Objectives</vt:lpstr>
      <vt:lpstr>Other Nondiscrimination Authorities</vt:lpstr>
      <vt:lpstr>To Be Compliant With Title VI</vt:lpstr>
      <vt:lpstr>To Be Compliant With Title VI (cont’d)</vt:lpstr>
      <vt:lpstr>Promote the Utilization of Certified Disadvantaged Business Enterprises (DBEs)</vt:lpstr>
      <vt:lpstr>Promote the Utilization of Certified Disadvantaged Business Enterprises (DBEs) cont’d</vt:lpstr>
      <vt:lpstr>Develop a Public Participation Plan</vt:lpstr>
      <vt:lpstr>Ensure your Contractors &amp; Subcontractors Follow the Same Guidelines</vt:lpstr>
      <vt:lpstr>Minority and Women Representation on Planning Boards &amp; Commissions</vt:lpstr>
      <vt:lpstr>Have a Written Title VI Complaint Process &amp; Complaint Log</vt:lpstr>
      <vt:lpstr>Executive Order 13166</vt:lpstr>
      <vt:lpstr>Limited English Proficiency (LEP)</vt:lpstr>
      <vt:lpstr>Take Reasonable Steps to Ensure Meaningful Access to Programs and Activities of LEP Persons</vt:lpstr>
      <vt:lpstr>Evaluate Current Practices</vt:lpstr>
      <vt:lpstr>Executive Order 12898</vt:lpstr>
      <vt:lpstr>Develop an Environmental Justice Process</vt:lpstr>
      <vt:lpstr>Noncompliance</vt:lpstr>
      <vt:lpstr>Sanctions for Noncompliance</vt:lpstr>
      <vt:lpstr>Title VI Related Videos</vt:lpstr>
      <vt:lpstr> Understanding and Abiding by Title VI of the Civil Rights Act of 1964 </vt:lpstr>
      <vt:lpstr>Providing Meaningful Access for Limited English Proficient (LEPs) Individuals </vt:lpstr>
      <vt:lpstr>Title VI Program Staff &amp; Contact Information</vt:lpstr>
      <vt:lpstr>Thank You for Your Participation</vt:lpstr>
    </vt:vector>
  </TitlesOfParts>
  <Company>State of Tennessee: Finance &amp;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Molly Wehlage</dc:creator>
  <cp:lastModifiedBy>Pamela Sharp</cp:lastModifiedBy>
  <cp:revision>264</cp:revision>
  <cp:lastPrinted>2022-06-07T21:40:11Z</cp:lastPrinted>
  <dcterms:created xsi:type="dcterms:W3CDTF">2015-04-20T20:04:50Z</dcterms:created>
  <dcterms:modified xsi:type="dcterms:W3CDTF">2023-03-24T15:46:13Z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0x010100997D82902D62EE4F9F023F587866FF21</vt:lpwstr>
  </property>
</Properties>
</file>