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5" r:id="rId3"/>
    <p:sldId id="287" r:id="rId4"/>
    <p:sldId id="281" r:id="rId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3"/>
    <a:srgbClr val="E8ECF2"/>
    <a:srgbClr val="E2EDF4"/>
    <a:srgbClr val="E9EDF4"/>
    <a:srgbClr val="EAEAEA"/>
    <a:srgbClr val="F8F8F8"/>
    <a:srgbClr val="EEECDE"/>
    <a:srgbClr val="E5EDF1"/>
    <a:srgbClr val="E5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81236" autoAdjust="0"/>
  </p:normalViewPr>
  <p:slideViewPr>
    <p:cSldViewPr>
      <p:cViewPr>
        <p:scale>
          <a:sx n="90" d="100"/>
          <a:sy n="90" d="100"/>
        </p:scale>
        <p:origin x="-356" y="1062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329" cy="462119"/>
          </a:xfrm>
          <a:prstGeom prst="rect">
            <a:avLst/>
          </a:prstGeom>
        </p:spPr>
        <p:txBody>
          <a:bodyPr vert="horz" lIns="90708" tIns="45352" rIns="90708" bIns="45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9"/>
            <a:ext cx="3012329" cy="462119"/>
          </a:xfrm>
          <a:prstGeom prst="rect">
            <a:avLst/>
          </a:prstGeom>
        </p:spPr>
        <p:txBody>
          <a:bodyPr vert="horz" lIns="90708" tIns="45352" rIns="90708" bIns="45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25330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11699" cy="463408"/>
          </a:xfrm>
          <a:prstGeom prst="rect">
            <a:avLst/>
          </a:prstGeom>
        </p:spPr>
        <p:txBody>
          <a:bodyPr vert="horz" lIns="92427" tIns="46216" rIns="92427" bIns="462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6"/>
            <a:ext cx="3011699" cy="463408"/>
          </a:xfrm>
          <a:prstGeom prst="rect">
            <a:avLst/>
          </a:prstGeom>
        </p:spPr>
        <p:txBody>
          <a:bodyPr vert="horz" lIns="92427" tIns="46216" rIns="92427" bIns="4621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6" rIns="92427" bIns="462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7"/>
            <a:ext cx="5560060" cy="3636705"/>
          </a:xfrm>
          <a:prstGeom prst="rect">
            <a:avLst/>
          </a:prstGeom>
        </p:spPr>
        <p:txBody>
          <a:bodyPr vert="horz" lIns="92427" tIns="46216" rIns="92427" bIns="462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6"/>
            <a:ext cx="3011699" cy="463407"/>
          </a:xfrm>
          <a:prstGeom prst="rect">
            <a:avLst/>
          </a:prstGeom>
        </p:spPr>
        <p:txBody>
          <a:bodyPr vert="horz" lIns="92427" tIns="46216" rIns="92427" bIns="462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76"/>
            <a:ext cx="3011699" cy="463407"/>
          </a:xfrm>
          <a:prstGeom prst="rect">
            <a:avLst/>
          </a:prstGeom>
        </p:spPr>
        <p:txBody>
          <a:bodyPr vert="horz" lIns="92427" tIns="46216" rIns="92427" bIns="46216" rtlCol="0" anchor="b"/>
          <a:lstStyle>
            <a:lvl1pPr algn="r">
              <a:defRPr sz="1200"/>
            </a:lvl1pPr>
          </a:lstStyle>
          <a:p>
            <a:fld id="{F88FB49B-9B75-4B6E-BC47-0698B950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0540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0" y="1154113"/>
            <a:ext cx="41560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899" y="4390921"/>
            <a:ext cx="5560060" cy="36367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12/7/2017</a:t>
            </a:r>
          </a:p>
          <a:p>
            <a:r>
              <a:rPr lang="en-US" dirty="0"/>
              <a:t>Hazardous Waste Permitting Activities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79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0" y="1154113"/>
            <a:ext cx="41560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12/7/2017</a:t>
            </a:r>
          </a:p>
          <a:p>
            <a:r>
              <a:rPr lang="en-US" dirty="0"/>
              <a:t>Hazardous Waste Permitting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46268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0" y="1154113"/>
            <a:ext cx="41560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7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4038605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1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5" y="1524002"/>
            <a:ext cx="5385685" cy="18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1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1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1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1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1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41667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8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en-US" altLang="en-US" sz="3600" dirty="0"/>
              <a:t>Hazardous Waste </a:t>
            </a:r>
            <a:r>
              <a:rPr lang="en-US" altLang="en-US" sz="3600" dirty="0" smtClean="0"/>
              <a:t>Enforcement </a:t>
            </a:r>
            <a:br>
              <a:rPr lang="en-US" altLang="en-US" sz="3600" dirty="0" smtClean="0"/>
            </a:br>
            <a:r>
              <a:rPr lang="en-US" altLang="en-US" sz="3600" dirty="0" smtClean="0"/>
              <a:t>Penalty Report</a:t>
            </a:r>
            <a:endParaRPr lang="en-US" altLang="en-US" sz="3600" dirty="0"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altLang="en-US" b="1" dirty="0">
                <a:cs typeface="Times New Roman" pitchFamily="18" charset="0"/>
              </a:rPr>
              <a:t>Presented to the </a:t>
            </a:r>
          </a:p>
          <a:p>
            <a:pPr>
              <a:defRPr/>
            </a:pPr>
            <a:r>
              <a:rPr lang="en-US" altLang="en-US" b="1" dirty="0">
                <a:cs typeface="Times New Roman" pitchFamily="18" charset="0"/>
              </a:rPr>
              <a:t> Underground Storage </a:t>
            </a:r>
            <a:r>
              <a:rPr lang="en-US" altLang="en-US" b="1" dirty="0" smtClean="0">
                <a:cs typeface="Times New Roman" pitchFamily="18" charset="0"/>
              </a:rPr>
              <a:t>Tanks  </a:t>
            </a:r>
            <a:r>
              <a:rPr lang="en-US" altLang="en-US" b="1" dirty="0">
                <a:cs typeface="Times New Roman" pitchFamily="18" charset="0"/>
              </a:rPr>
              <a:t>and </a:t>
            </a:r>
          </a:p>
          <a:p>
            <a:pPr>
              <a:defRPr/>
            </a:pPr>
            <a:r>
              <a:rPr lang="en-US" altLang="en-US" b="1" dirty="0">
                <a:cs typeface="Times New Roman" pitchFamily="18" charset="0"/>
              </a:rPr>
              <a:t>Solid Waste Disposal </a:t>
            </a:r>
            <a:r>
              <a:rPr lang="en-US" altLang="en-US" b="1" dirty="0" smtClean="0">
                <a:cs typeface="Times New Roman" pitchFamily="18" charset="0"/>
              </a:rPr>
              <a:t>Control </a:t>
            </a:r>
            <a:r>
              <a:rPr lang="en-US" altLang="en-US" b="1" dirty="0">
                <a:cs typeface="Times New Roman" pitchFamily="18" charset="0"/>
              </a:rPr>
              <a:t>Board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>
                <a:latin typeface="Calibri" panose="020F0502020204030204" pitchFamily="34" charset="0"/>
                <a:cs typeface="Times New Roman" pitchFamily="18" charset="0"/>
              </a:rPr>
              <a:t>October 3, </a:t>
            </a:r>
            <a:r>
              <a:rPr lang="en-US" altLang="en-US" b="1" dirty="0" smtClean="0">
                <a:latin typeface="Calibri" panose="020F0502020204030204" pitchFamily="34" charset="0"/>
                <a:cs typeface="Times New Roman" pitchFamily="18" charset="0"/>
              </a:rPr>
              <a:t>2018</a:t>
            </a:r>
            <a:endParaRPr lang="en-US" alt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 u="sng" dirty="0" smtClean="0">
                <a:solidFill>
                  <a:schemeClr val="bg1"/>
                </a:solidFill>
              </a:rPr>
              <a:t>Final </a:t>
            </a:r>
            <a:r>
              <a:rPr lang="en-US" altLang="en-US" sz="2200" u="sng" dirty="0"/>
              <a:t>D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SWM Orders </a:t>
            </a:r>
            <a:r>
              <a:rPr lang="en-US" altLang="en-US" sz="2200" u="sng" dirty="0"/>
              <a:t>S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igned </a:t>
            </a:r>
            <a:r>
              <a:rPr lang="en-US" altLang="en-US" sz="2200" u="sng" dirty="0"/>
              <a:t>B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etween 5/1/2018 and 9/21/2018</a:t>
            </a:r>
            <a:r>
              <a:rPr lang="en-US" altLang="en-US" sz="2000" u="sng" dirty="0" smtClean="0">
                <a:solidFill>
                  <a:schemeClr val="bg1"/>
                </a:solidFill>
              </a:rPr>
              <a:t/>
            </a:r>
            <a:br>
              <a:rPr lang="en-US" altLang="en-US" sz="2000" u="sng" dirty="0" smtClean="0">
                <a:solidFill>
                  <a:schemeClr val="bg1"/>
                </a:solidFill>
              </a:rPr>
            </a:b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i="0" dirty="0" smtClean="0">
                <a:latin typeface="Calibri" panose="020F0502020204030204" pitchFamily="34" charset="0"/>
              </a:rPr>
              <a:t>3</a:t>
            </a:r>
            <a:endParaRPr lang="en-US" sz="1400" i="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Summary of HWM18-0002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Director’s Order signed May 2,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Final on June 11,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Violations Addressed on Director’s Order</a:t>
            </a:r>
          </a:p>
          <a:p>
            <a:pPr lvl="2"/>
            <a:r>
              <a:rPr lang="en-US" sz="1500" dirty="0"/>
              <a:t>Failure to conduct hazardous waste determinations</a:t>
            </a:r>
          </a:p>
          <a:p>
            <a:pPr lvl="2"/>
            <a:r>
              <a:rPr lang="en-US" sz="1500" dirty="0"/>
              <a:t>Failure to provide hazardous waste training to employees</a:t>
            </a:r>
          </a:p>
          <a:p>
            <a:pPr lvl="2"/>
            <a:r>
              <a:rPr lang="en-US" sz="1500" dirty="0"/>
              <a:t>Failure to properly close two containers of hazardous waste</a:t>
            </a:r>
          </a:p>
          <a:p>
            <a:pPr lvl="2"/>
            <a:r>
              <a:rPr lang="en-US" sz="1500" dirty="0"/>
              <a:t>Failure to label one container of hazardous waste under operator control</a:t>
            </a:r>
          </a:p>
          <a:p>
            <a:pPr lvl="2"/>
            <a:r>
              <a:rPr lang="en-US" sz="1500" dirty="0"/>
              <a:t>Failure to label one container of hazardous waste in the 90-day storage area</a:t>
            </a:r>
          </a:p>
          <a:p>
            <a:pPr lvl="2"/>
            <a:r>
              <a:rPr lang="en-US" sz="1500" dirty="0"/>
              <a:t>Failure to submit one exception report </a:t>
            </a:r>
          </a:p>
          <a:p>
            <a:pPr lvl="2"/>
            <a:r>
              <a:rPr lang="en-US" sz="1500" dirty="0"/>
              <a:t>Failure to provide complete contact information for emergency coordinators</a:t>
            </a:r>
          </a:p>
          <a:p>
            <a:pPr lvl="2"/>
            <a:r>
              <a:rPr lang="en-US" sz="1500" dirty="0"/>
              <a:t>Failure to submit copies of the contingency plan to local emergency response agencies </a:t>
            </a:r>
          </a:p>
          <a:p>
            <a:pPr lvl="2"/>
            <a:r>
              <a:rPr lang="en-US" sz="1500" dirty="0"/>
              <a:t>Failure to label containers of used </a:t>
            </a:r>
            <a:r>
              <a:rPr lang="en-US" sz="1500" dirty="0" smtClean="0"/>
              <a:t>oil</a:t>
            </a:r>
          </a:p>
          <a:p>
            <a:pPr lvl="2"/>
            <a:r>
              <a:rPr lang="en-US" sz="1500" dirty="0"/>
              <a:t>F</a:t>
            </a:r>
            <a:r>
              <a:rPr lang="en-US" sz="1500" dirty="0" smtClean="0"/>
              <a:t>ailure </a:t>
            </a:r>
            <a:r>
              <a:rPr lang="en-US" sz="1500" dirty="0"/>
              <a:t>to properly contain universal </a:t>
            </a:r>
            <a:r>
              <a:rPr lang="en-US" sz="1500" dirty="0" smtClean="0"/>
              <a:t>waste lamps.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Upfront </a:t>
            </a:r>
            <a:r>
              <a:rPr lang="en-US" sz="2200" dirty="0"/>
              <a:t>Civil Penalty $12,110.00     Damages $1,396.00</a:t>
            </a:r>
            <a:endParaRPr lang="en-US" sz="2200" dirty="0" smtClean="0"/>
          </a:p>
          <a:p>
            <a:pPr marL="914400" lvl="2" indent="0">
              <a:buNone/>
            </a:pPr>
            <a:endParaRPr lang="en-US" sz="1500" i="1" dirty="0" smtClean="0"/>
          </a:p>
          <a:p>
            <a:pPr lvl="2"/>
            <a:endParaRPr lang="en-US" sz="1500" dirty="0"/>
          </a:p>
          <a:p>
            <a:pPr marL="914400" lvl="2" indent="0">
              <a:buNone/>
            </a:pPr>
            <a:endParaRPr lang="en-US" sz="1500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 u="sng" dirty="0" smtClean="0"/>
              <a:t>DSWM </a:t>
            </a:r>
            <a:r>
              <a:rPr lang="en-US" altLang="en-US" sz="2200" u="sng" dirty="0"/>
              <a:t>Appeals </a:t>
            </a:r>
            <a:r>
              <a:rPr lang="en-US" altLang="en-US" sz="2200" u="sng" dirty="0" smtClean="0"/>
              <a:t>Resolved </a:t>
            </a:r>
            <a:r>
              <a:rPr lang="en-US" altLang="en-US" sz="2200" u="sng" dirty="0"/>
              <a:t>B</a:t>
            </a:r>
            <a:r>
              <a:rPr lang="en-US" altLang="en-US" sz="2200" u="sng" dirty="0" smtClean="0"/>
              <a:t>etween </a:t>
            </a:r>
            <a:r>
              <a:rPr lang="en-US" altLang="en-US" sz="2200" u="sng" dirty="0"/>
              <a:t>5/1/2018 and 9/21/2018</a:t>
            </a:r>
            <a:endParaRPr lang="en-US" alt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i="0" dirty="0" smtClean="0">
                <a:solidFill>
                  <a:srgbClr val="1B365D"/>
                </a:solidFill>
                <a:latin typeface="Calibri" panose="020F0502020204030204" pitchFamily="34" charset="0"/>
              </a:rPr>
              <a:t>4</a:t>
            </a:r>
            <a:endParaRPr lang="en-US" sz="1400" i="0" dirty="0">
              <a:solidFill>
                <a:srgbClr val="1B365D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Summary of </a:t>
            </a:r>
            <a:r>
              <a:rPr lang="en-US" b="1" dirty="0" smtClean="0"/>
              <a:t>SWM16-0018</a:t>
            </a:r>
            <a:endParaRPr lang="en-US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Director’s </a:t>
            </a:r>
            <a:r>
              <a:rPr lang="en-US" sz="1800" dirty="0"/>
              <a:t>Order S</a:t>
            </a:r>
            <a:r>
              <a:rPr lang="en-US" sz="1800" dirty="0" smtClean="0"/>
              <a:t>igned 			January 26, 2017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Director’s Order Appealed    		February 9, 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Appeal of Director’s Order Resolved 	August 7, 2018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___________________________________________________________________________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Violation Addressed on Director’s Order</a:t>
            </a:r>
            <a:endParaRPr lang="en-US" sz="2200" dirty="0" smtClean="0"/>
          </a:p>
          <a:p>
            <a:pPr lvl="2"/>
            <a:r>
              <a:rPr lang="en-US" sz="1300" dirty="0" smtClean="0"/>
              <a:t>Failure to obtain permit to construct, operate or maintain a solid waste processing facility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_________________________________________________________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dirty="0" smtClean="0"/>
              <a:t>Initial </a:t>
            </a:r>
            <a:r>
              <a:rPr lang="en-US" dirty="0"/>
              <a:t>Civil Penalty </a:t>
            </a:r>
            <a:r>
              <a:rPr lang="en-US" dirty="0" smtClean="0"/>
              <a:t>$10,912.33     Settlement </a:t>
            </a:r>
            <a:r>
              <a:rPr lang="en-US" dirty="0"/>
              <a:t>Civil Penalty $</a:t>
            </a:r>
            <a:r>
              <a:rPr lang="en-US" dirty="0" smtClean="0"/>
              <a:t>8,730.86</a:t>
            </a:r>
            <a:endParaRPr lang="en-US" dirty="0"/>
          </a:p>
          <a:p>
            <a:pPr marL="9144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     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</a:rPr>
              <a:t>For Additional Information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en-US" altLang="en-US" sz="2000" b="1" dirty="0" smtClean="0">
                <a:latin typeface="+mn-lt"/>
              </a:rPr>
              <a:t>Mark Jordan, Case Manager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 smtClean="0">
                <a:latin typeface="+mn-lt"/>
              </a:rPr>
              <a:t>Hazardous Waste Enforcement Unit 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 smtClean="0">
                <a:latin typeface="+mn-lt"/>
              </a:rPr>
              <a:t>Division </a:t>
            </a:r>
            <a:r>
              <a:rPr lang="en-US" altLang="en-US" sz="2000" b="1" dirty="0">
                <a:latin typeface="+mn-lt"/>
              </a:rPr>
              <a:t>of Solid Waste </a:t>
            </a:r>
            <a:r>
              <a:rPr lang="en-US" altLang="en-US" sz="2000" b="1" dirty="0" smtClean="0">
                <a:latin typeface="+mn-lt"/>
              </a:rPr>
              <a:t>Management (DSWM)</a:t>
            </a:r>
            <a:endParaRPr lang="en-US" altLang="en-US" sz="2000" b="1" dirty="0">
              <a:latin typeface="+mn-lt"/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>
                <a:latin typeface="+mn-lt"/>
              </a:rPr>
              <a:t>Office: (615) </a:t>
            </a:r>
            <a:r>
              <a:rPr lang="en-US" altLang="en-US" sz="2000" b="1" dirty="0" smtClean="0">
                <a:latin typeface="+mn-lt"/>
              </a:rPr>
              <a:t>532-0675</a:t>
            </a:r>
            <a:endParaRPr lang="en-US" altLang="en-US" sz="2000" b="1" dirty="0">
              <a:latin typeface="+mn-lt"/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>
                <a:latin typeface="+mn-lt"/>
              </a:rPr>
              <a:t>Fax: (615) </a:t>
            </a:r>
            <a:r>
              <a:rPr lang="en-US" altLang="en-US" sz="2000" b="1" dirty="0" smtClean="0">
                <a:latin typeface="+mn-lt"/>
              </a:rPr>
              <a:t>532-0348</a:t>
            </a:r>
            <a:endParaRPr lang="en-US" altLang="en-US" sz="2000" b="1" dirty="0">
              <a:latin typeface="+mn-lt"/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>
                <a:latin typeface="+mn-lt"/>
              </a:rPr>
              <a:t>E</a:t>
            </a:r>
            <a:r>
              <a:rPr lang="en-US" altLang="en-US" sz="2000" b="1" smtClean="0">
                <a:latin typeface="+mn-lt"/>
              </a:rPr>
              <a:t>mail</a:t>
            </a:r>
            <a:r>
              <a:rPr lang="en-US" altLang="en-US" sz="2000" b="1" dirty="0">
                <a:latin typeface="+mn-lt"/>
              </a:rPr>
              <a:t>: </a:t>
            </a:r>
            <a:r>
              <a:rPr lang="en-US" altLang="en-US" sz="2000" b="1" dirty="0" smtClean="0">
                <a:latin typeface="+mn-lt"/>
              </a:rPr>
              <a:t>Mark.A.Jordan@TN.gov</a:t>
            </a:r>
            <a:endParaRPr lang="en-US" altLang="en-US" sz="2000" b="1" dirty="0">
              <a:latin typeface="+mn-lt"/>
            </a:endParaRPr>
          </a:p>
          <a:p>
            <a:pPr marL="0" indent="0" algn="ctr">
              <a:buFont typeface="Arial" charset="0"/>
              <a:buNone/>
            </a:pPr>
            <a:endParaRPr lang="en-US" alt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9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7829</TotalTime>
  <Words>207</Words>
  <Application>Microsoft Office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PowerPoint B</vt:lpstr>
      <vt:lpstr>Hazardous Waste Enforcement  Penalty Report</vt:lpstr>
      <vt:lpstr>Final DSWM Orders Signed Between 5/1/2018 and 9/21/2018 </vt:lpstr>
      <vt:lpstr>DSWM Appeals Resolved Between 5/1/2018 and 9/21/2018</vt:lpstr>
      <vt:lpstr>For Additional Information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Loretta J. Buchanan</cp:lastModifiedBy>
  <cp:revision>522</cp:revision>
  <cp:lastPrinted>2018-09-21T13:52:24Z</cp:lastPrinted>
  <dcterms:created xsi:type="dcterms:W3CDTF">2015-04-23T14:18:47Z</dcterms:created>
  <dcterms:modified xsi:type="dcterms:W3CDTF">2018-09-21T16:13:54Z</dcterms:modified>
</cp:coreProperties>
</file>