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4" r:id="rId2"/>
    <p:sldId id="301" r:id="rId3"/>
    <p:sldId id="260" r:id="rId4"/>
    <p:sldId id="313" r:id="rId5"/>
    <p:sldId id="303" r:id="rId6"/>
    <p:sldId id="312" r:id="rId7"/>
    <p:sldId id="304" r:id="rId8"/>
    <p:sldId id="305" r:id="rId9"/>
    <p:sldId id="306" r:id="rId10"/>
    <p:sldId id="307" r:id="rId11"/>
    <p:sldId id="308" r:id="rId12"/>
    <p:sldId id="285" r:id="rId13"/>
    <p:sldId id="309" r:id="rId14"/>
    <p:sldId id="293" r:id="rId15"/>
    <p:sldId id="311" r:id="rId16"/>
    <p:sldId id="310" r:id="rId17"/>
    <p:sldId id="296" r:id="rId18"/>
    <p:sldId id="300"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8705D"/>
    <a:srgbClr val="FF0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993" autoAdjust="0"/>
  </p:normalViewPr>
  <p:slideViewPr>
    <p:cSldViewPr>
      <p:cViewPr varScale="1">
        <p:scale>
          <a:sx n="87" d="100"/>
          <a:sy n="87" d="100"/>
        </p:scale>
        <p:origin x="-232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7FE837C0-DC41-44BD-A373-4FA2C4613790}" type="datetimeFigureOut">
              <a:rPr lang="en-US" smtClean="0"/>
              <a:t>12/3/2019</a:t>
            </a:fld>
            <a:endParaRPr lang="en-US" dirty="0"/>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9BEA7876-F48B-4EFF-B87B-A4C12A99F5E5}" type="slidenum">
              <a:rPr lang="en-US" smtClean="0"/>
              <a:t>‹#›</a:t>
            </a:fld>
            <a:endParaRPr lang="en-US" dirty="0"/>
          </a:p>
        </p:txBody>
      </p:sp>
    </p:spTree>
    <p:extLst>
      <p:ext uri="{BB962C8B-B14F-4D97-AF65-F5344CB8AC3E}">
        <p14:creationId xmlns:p14="http://schemas.microsoft.com/office/powerpoint/2010/main" val="1804552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3185F074-A22E-4937-A557-50B507DF583F}" type="datetimeFigureOut">
              <a:rPr lang="en-US" smtClean="0"/>
              <a:t>12/3/2019</a:t>
            </a:fld>
            <a:endParaRPr lang="en-US" dirty="0"/>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F88FB49B-9B75-4B6E-BC47-0698B950E002}" type="slidenum">
              <a:rPr lang="en-US" smtClean="0"/>
              <a:t>‹#›</a:t>
            </a:fld>
            <a:endParaRPr lang="en-US" dirty="0"/>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a:t>
            </a:fld>
            <a:endParaRPr lang="en-US" dirty="0"/>
          </a:p>
        </p:txBody>
      </p:sp>
    </p:spTree>
    <p:extLst>
      <p:ext uri="{BB962C8B-B14F-4D97-AF65-F5344CB8AC3E}">
        <p14:creationId xmlns:p14="http://schemas.microsoft.com/office/powerpoint/2010/main" val="341024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July 20, 2017</a:t>
            </a:r>
            <a:r>
              <a:rPr lang="en-US" dirty="0"/>
              <a:t> 	Stay of Effective Date of the Final rules filed with the Secretary of State with an effective date July 20, 2017. </a:t>
            </a:r>
            <a:br>
              <a:rPr lang="en-US" dirty="0"/>
            </a:br>
            <a:endParaRPr lang="en-US" sz="1100" dirty="0"/>
          </a:p>
          <a:p>
            <a:pPr lvl="4"/>
            <a:r>
              <a:rPr lang="en-US" dirty="0"/>
              <a:t>The Underground Storage Tanks and Solid Waste</a:t>
            </a:r>
            <a:endParaRPr lang="en-US" sz="1100" dirty="0"/>
          </a:p>
          <a:p>
            <a:pPr lvl="4"/>
            <a:r>
              <a:rPr lang="en-US" dirty="0"/>
              <a:t>Disposal Control Board (Board) stayed these rules for 75</a:t>
            </a:r>
            <a:endParaRPr lang="en-US" sz="1100" dirty="0"/>
          </a:p>
          <a:p>
            <a:pPr lvl="4"/>
            <a:r>
              <a:rPr lang="en-US" dirty="0"/>
              <a:t>days.  Original effective date was August 7, 2017. New effective is October 21, 2017.</a:t>
            </a:r>
            <a:endParaRPr lang="en-US" sz="1100" dirty="0"/>
          </a:p>
          <a:p>
            <a:pPr lvl="4"/>
            <a:endParaRPr lang="en-US" dirty="0" smtClean="0"/>
          </a:p>
          <a:p>
            <a:endParaRPr lang="en-US" dirty="0" smtClean="0"/>
          </a:p>
          <a:p>
            <a:r>
              <a:rPr lang="en-US" b="1" dirty="0"/>
              <a:t>September 7, 2017</a:t>
            </a:r>
            <a:r>
              <a:rPr lang="en-US" dirty="0"/>
              <a:t> 	Stay of Effective Date final rules were filed with the Secretary of State with effective date September 7, 2017.  Joint Government · Operations Committee stayed these rules for 75 days.  Original 		effective date was August 7, 2017.  Effective date was stayed until October 21, 2017. New effective date is January 3, 2018.</a:t>
            </a:r>
          </a:p>
        </p:txBody>
      </p:sp>
      <p:sp>
        <p:nvSpPr>
          <p:cNvPr id="4" name="Slide Number Placeholder 3"/>
          <p:cNvSpPr>
            <a:spLocks noGrp="1"/>
          </p:cNvSpPr>
          <p:nvPr>
            <p:ph type="sldNum" sz="quarter" idx="10"/>
          </p:nvPr>
        </p:nvSpPr>
        <p:spPr/>
        <p:txBody>
          <a:bodyPr/>
          <a:lstStyle/>
          <a:p>
            <a:fld id="{F88FB49B-9B75-4B6E-BC47-0698B950E002}" type="slidenum">
              <a:rPr lang="en-US" smtClean="0"/>
              <a:t>10</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July 20, 2017</a:t>
            </a:r>
            <a:r>
              <a:rPr lang="en-US" dirty="0"/>
              <a:t> 	Stay of Effective Date of the Final rules filed with the Secretary of State with an effective date July 20, 2017. </a:t>
            </a:r>
            <a:br>
              <a:rPr lang="en-US" dirty="0"/>
            </a:br>
            <a:endParaRPr lang="en-US" sz="1100" dirty="0"/>
          </a:p>
          <a:p>
            <a:pPr lvl="4"/>
            <a:r>
              <a:rPr lang="en-US" dirty="0"/>
              <a:t>The Underground Storage Tanks and Solid Waste</a:t>
            </a:r>
            <a:endParaRPr lang="en-US" sz="1100" dirty="0"/>
          </a:p>
          <a:p>
            <a:pPr lvl="4"/>
            <a:r>
              <a:rPr lang="en-US" dirty="0"/>
              <a:t>Disposal Control Board (Board) stayed these rules for 75</a:t>
            </a:r>
            <a:endParaRPr lang="en-US" sz="1100" dirty="0"/>
          </a:p>
          <a:p>
            <a:pPr lvl="4"/>
            <a:r>
              <a:rPr lang="en-US" dirty="0"/>
              <a:t>days.  Original effective date was August 7, 2017. New effective is October 21, 2017.</a:t>
            </a:r>
            <a:endParaRPr lang="en-US" sz="1100" dirty="0"/>
          </a:p>
          <a:p>
            <a:pPr lvl="4"/>
            <a:endParaRPr lang="en-US" dirty="0" smtClean="0"/>
          </a:p>
          <a:p>
            <a:endParaRPr lang="en-US" dirty="0" smtClean="0"/>
          </a:p>
          <a:p>
            <a:r>
              <a:rPr lang="en-US" b="1" dirty="0"/>
              <a:t>September 7, 2017</a:t>
            </a:r>
            <a:r>
              <a:rPr lang="en-US" dirty="0"/>
              <a:t> 	Stay of Effective Date final rules were filed with the Secretary of State with effective date September 7, 2017.  Joint Government · Operations Committee stayed these rules for 75 days.  Original 		effective date was August 7, 2017.  Effective date was stayed until October 21, 2017. New effective date is January 3, 2018.</a:t>
            </a:r>
          </a:p>
        </p:txBody>
      </p:sp>
      <p:sp>
        <p:nvSpPr>
          <p:cNvPr id="4" name="Slide Number Placeholder 3"/>
          <p:cNvSpPr>
            <a:spLocks noGrp="1"/>
          </p:cNvSpPr>
          <p:nvPr>
            <p:ph type="sldNum" sz="quarter" idx="10"/>
          </p:nvPr>
        </p:nvSpPr>
        <p:spPr/>
        <p:txBody>
          <a:bodyPr/>
          <a:lstStyle/>
          <a:p>
            <a:fld id="{F88FB49B-9B75-4B6E-BC47-0698B950E002}" type="slidenum">
              <a:rPr lang="en-US" smtClean="0"/>
              <a:t>11</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12</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13</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14</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15</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16</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354" indent="-288982" eaLnBrk="0" hangingPunct="0">
              <a:spcBef>
                <a:spcPct val="30000"/>
              </a:spcBef>
              <a:defRPr sz="1200">
                <a:solidFill>
                  <a:schemeClr val="tx1"/>
                </a:solidFill>
                <a:latin typeface="Calibri" pitchFamily="34" charset="0"/>
              </a:defRPr>
            </a:lvl2pPr>
            <a:lvl3pPr marL="1155929" indent="-231186" eaLnBrk="0" hangingPunct="0">
              <a:spcBef>
                <a:spcPct val="30000"/>
              </a:spcBef>
              <a:defRPr sz="1200">
                <a:solidFill>
                  <a:schemeClr val="tx1"/>
                </a:solidFill>
                <a:latin typeface="Calibri" pitchFamily="34" charset="0"/>
              </a:defRPr>
            </a:lvl3pPr>
            <a:lvl4pPr marL="1618299" indent="-231186" eaLnBrk="0" hangingPunct="0">
              <a:spcBef>
                <a:spcPct val="30000"/>
              </a:spcBef>
              <a:defRPr sz="1200">
                <a:solidFill>
                  <a:schemeClr val="tx1"/>
                </a:solidFill>
                <a:latin typeface="Calibri" pitchFamily="34" charset="0"/>
              </a:defRPr>
            </a:lvl4pPr>
            <a:lvl5pPr marL="2080672" indent="-231186" eaLnBrk="0" hangingPunct="0">
              <a:spcBef>
                <a:spcPct val="30000"/>
              </a:spcBef>
              <a:defRPr sz="1200">
                <a:solidFill>
                  <a:schemeClr val="tx1"/>
                </a:solidFill>
                <a:latin typeface="Calibri" pitchFamily="34" charset="0"/>
              </a:defRPr>
            </a:lvl5pPr>
            <a:lvl6pPr marL="2543043" indent="-231186" eaLnBrk="0" fontAlgn="base" hangingPunct="0">
              <a:spcBef>
                <a:spcPct val="30000"/>
              </a:spcBef>
              <a:spcAft>
                <a:spcPct val="0"/>
              </a:spcAft>
              <a:defRPr sz="1200">
                <a:solidFill>
                  <a:schemeClr val="tx1"/>
                </a:solidFill>
                <a:latin typeface="Calibri" pitchFamily="34" charset="0"/>
              </a:defRPr>
            </a:lvl6pPr>
            <a:lvl7pPr marL="3005414" indent="-231186" eaLnBrk="0" fontAlgn="base" hangingPunct="0">
              <a:spcBef>
                <a:spcPct val="30000"/>
              </a:spcBef>
              <a:spcAft>
                <a:spcPct val="0"/>
              </a:spcAft>
              <a:defRPr sz="1200">
                <a:solidFill>
                  <a:schemeClr val="tx1"/>
                </a:solidFill>
                <a:latin typeface="Calibri" pitchFamily="34" charset="0"/>
              </a:defRPr>
            </a:lvl7pPr>
            <a:lvl8pPr marL="3467786" indent="-231186" eaLnBrk="0" fontAlgn="base" hangingPunct="0">
              <a:spcBef>
                <a:spcPct val="30000"/>
              </a:spcBef>
              <a:spcAft>
                <a:spcPct val="0"/>
              </a:spcAft>
              <a:defRPr sz="1200">
                <a:solidFill>
                  <a:schemeClr val="tx1"/>
                </a:solidFill>
                <a:latin typeface="Calibri" pitchFamily="34" charset="0"/>
              </a:defRPr>
            </a:lvl8pPr>
            <a:lvl9pPr marL="3930157" indent="-23118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275137A-0F84-4FAE-AF99-EFC0F7F49A85}" type="slidenum">
              <a:rPr lang="en-US" altLang="en-US" smtClean="0">
                <a:latin typeface="Franklin Gothic Book" pitchFamily="34" charset="0"/>
              </a:rPr>
              <a:pPr eaLnBrk="1" hangingPunct="1">
                <a:spcBef>
                  <a:spcPct val="0"/>
                </a:spcBef>
              </a:pPr>
              <a:t>17</a:t>
            </a:fld>
            <a:endParaRPr lang="en-US" altLang="en-US" dirty="0" smtClean="0">
              <a:latin typeface="Franklin Gothic Book" pitchFamily="34" charset="0"/>
            </a:endParaRPr>
          </a:p>
        </p:txBody>
      </p:sp>
    </p:spTree>
    <p:extLst>
      <p:ext uri="{BB962C8B-B14F-4D97-AF65-F5344CB8AC3E}">
        <p14:creationId xmlns:p14="http://schemas.microsoft.com/office/powerpoint/2010/main" val="574471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354" indent="-288982" eaLnBrk="0" hangingPunct="0">
              <a:spcBef>
                <a:spcPct val="30000"/>
              </a:spcBef>
              <a:defRPr sz="1200">
                <a:solidFill>
                  <a:schemeClr val="tx1"/>
                </a:solidFill>
                <a:latin typeface="Calibri" pitchFamily="34" charset="0"/>
              </a:defRPr>
            </a:lvl2pPr>
            <a:lvl3pPr marL="1155929" indent="-231186" eaLnBrk="0" hangingPunct="0">
              <a:spcBef>
                <a:spcPct val="30000"/>
              </a:spcBef>
              <a:defRPr sz="1200">
                <a:solidFill>
                  <a:schemeClr val="tx1"/>
                </a:solidFill>
                <a:latin typeface="Calibri" pitchFamily="34" charset="0"/>
              </a:defRPr>
            </a:lvl3pPr>
            <a:lvl4pPr marL="1618299" indent="-231186" eaLnBrk="0" hangingPunct="0">
              <a:spcBef>
                <a:spcPct val="30000"/>
              </a:spcBef>
              <a:defRPr sz="1200">
                <a:solidFill>
                  <a:schemeClr val="tx1"/>
                </a:solidFill>
                <a:latin typeface="Calibri" pitchFamily="34" charset="0"/>
              </a:defRPr>
            </a:lvl4pPr>
            <a:lvl5pPr marL="2080672" indent="-231186" eaLnBrk="0" hangingPunct="0">
              <a:spcBef>
                <a:spcPct val="30000"/>
              </a:spcBef>
              <a:defRPr sz="1200">
                <a:solidFill>
                  <a:schemeClr val="tx1"/>
                </a:solidFill>
                <a:latin typeface="Calibri" pitchFamily="34" charset="0"/>
              </a:defRPr>
            </a:lvl5pPr>
            <a:lvl6pPr marL="2543043" indent="-231186" eaLnBrk="0" fontAlgn="base" hangingPunct="0">
              <a:spcBef>
                <a:spcPct val="30000"/>
              </a:spcBef>
              <a:spcAft>
                <a:spcPct val="0"/>
              </a:spcAft>
              <a:defRPr sz="1200">
                <a:solidFill>
                  <a:schemeClr val="tx1"/>
                </a:solidFill>
                <a:latin typeface="Calibri" pitchFamily="34" charset="0"/>
              </a:defRPr>
            </a:lvl6pPr>
            <a:lvl7pPr marL="3005414" indent="-231186" eaLnBrk="0" fontAlgn="base" hangingPunct="0">
              <a:spcBef>
                <a:spcPct val="30000"/>
              </a:spcBef>
              <a:spcAft>
                <a:spcPct val="0"/>
              </a:spcAft>
              <a:defRPr sz="1200">
                <a:solidFill>
                  <a:schemeClr val="tx1"/>
                </a:solidFill>
                <a:latin typeface="Calibri" pitchFamily="34" charset="0"/>
              </a:defRPr>
            </a:lvl7pPr>
            <a:lvl8pPr marL="3467786" indent="-231186" eaLnBrk="0" fontAlgn="base" hangingPunct="0">
              <a:spcBef>
                <a:spcPct val="30000"/>
              </a:spcBef>
              <a:spcAft>
                <a:spcPct val="0"/>
              </a:spcAft>
              <a:defRPr sz="1200">
                <a:solidFill>
                  <a:schemeClr val="tx1"/>
                </a:solidFill>
                <a:latin typeface="Calibri" pitchFamily="34" charset="0"/>
              </a:defRPr>
            </a:lvl8pPr>
            <a:lvl9pPr marL="3930157" indent="-23118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275137A-0F84-4FAE-AF99-EFC0F7F49A85}" type="slidenum">
              <a:rPr lang="en-US" altLang="en-US" smtClean="0">
                <a:latin typeface="Franklin Gothic Book" pitchFamily="34" charset="0"/>
              </a:rPr>
              <a:pPr eaLnBrk="1" hangingPunct="1">
                <a:spcBef>
                  <a:spcPct val="0"/>
                </a:spcBef>
              </a:pPr>
              <a:t>18</a:t>
            </a:fld>
            <a:endParaRPr lang="en-US" altLang="en-US" dirty="0" smtClean="0">
              <a:latin typeface="Franklin Gothic Book" pitchFamily="34" charset="0"/>
            </a:endParaRPr>
          </a:p>
        </p:txBody>
      </p:sp>
    </p:spTree>
    <p:extLst>
      <p:ext uri="{BB962C8B-B14F-4D97-AF65-F5344CB8AC3E}">
        <p14:creationId xmlns:p14="http://schemas.microsoft.com/office/powerpoint/2010/main" val="57447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2</a:t>
            </a:fld>
            <a:endParaRPr lang="en-US" dirty="0"/>
          </a:p>
        </p:txBody>
      </p:sp>
    </p:spTree>
    <p:extLst>
      <p:ext uri="{BB962C8B-B14F-4D97-AF65-F5344CB8AC3E}">
        <p14:creationId xmlns:p14="http://schemas.microsoft.com/office/powerpoint/2010/main" val="3990848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3</a:t>
            </a:fld>
            <a:endParaRPr lang="en-US" dirty="0"/>
          </a:p>
        </p:txBody>
      </p:sp>
    </p:spTree>
    <p:extLst>
      <p:ext uri="{BB962C8B-B14F-4D97-AF65-F5344CB8AC3E}">
        <p14:creationId xmlns:p14="http://schemas.microsoft.com/office/powerpoint/2010/main" val="361309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4</a:t>
            </a:fld>
            <a:endParaRPr lang="en-US" dirty="0"/>
          </a:p>
        </p:txBody>
      </p:sp>
    </p:spTree>
    <p:extLst>
      <p:ext uri="{BB962C8B-B14F-4D97-AF65-F5344CB8AC3E}">
        <p14:creationId xmlns:p14="http://schemas.microsoft.com/office/powerpoint/2010/main" val="361309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5</a:t>
            </a:fld>
            <a:endParaRPr lang="en-US" dirty="0"/>
          </a:p>
        </p:txBody>
      </p:sp>
    </p:spTree>
    <p:extLst>
      <p:ext uri="{BB962C8B-B14F-4D97-AF65-F5344CB8AC3E}">
        <p14:creationId xmlns:p14="http://schemas.microsoft.com/office/powerpoint/2010/main" val="361309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October 2008</a:t>
            </a:r>
            <a:r>
              <a:rPr lang="en-US" dirty="0" smtClean="0"/>
              <a:t>	EPA published a final rule revising the definition of solid waste by promulgating:</a:t>
            </a:r>
            <a:endParaRPr lang="en-US" sz="2000" dirty="0"/>
          </a:p>
          <a:p>
            <a:r>
              <a:rPr lang="en-US" dirty="0" smtClean="0"/>
              <a:t> </a:t>
            </a:r>
            <a:endParaRPr lang="en-US" sz="2000" dirty="0"/>
          </a:p>
          <a:p>
            <a:pPr lvl="4"/>
            <a:r>
              <a:rPr lang="en-US" dirty="0" smtClean="0"/>
              <a:t>Exclusions for hazardous secondary material recycled  under the  control of the generator </a:t>
            </a:r>
            <a:endParaRPr lang="en-US" sz="1400" dirty="0"/>
          </a:p>
          <a:p>
            <a:pPr lvl="4"/>
            <a:r>
              <a:rPr lang="en-US" dirty="0" smtClean="0"/>
              <a:t>Exclusion for hazardous secondary material transferred  to a third party for recycling (the transfer-base exclusion)</a:t>
            </a:r>
            <a:endParaRPr lang="en-US" sz="1400" dirty="0"/>
          </a:p>
          <a:p>
            <a:pPr lvl="4"/>
            <a:r>
              <a:rPr lang="en-US" dirty="0" smtClean="0"/>
              <a:t>Replacing the transfer-based recycling exclusion with the verified recycler exclusion</a:t>
            </a:r>
            <a:br>
              <a:rPr lang="en-US" dirty="0" smtClean="0"/>
            </a:br>
            <a:endParaRPr lang="en-US" dirty="0" smtClean="0"/>
          </a:p>
          <a:p>
            <a:pPr defTabSz="907633"/>
            <a:r>
              <a:rPr lang="en-US" b="1" dirty="0"/>
              <a:t>January 13, 2015	</a:t>
            </a:r>
            <a:r>
              <a:rPr lang="en-US" dirty="0"/>
              <a:t>The Environmental Protection Agency (EPA, or the Agency) published a final rule that revises several recycling-related</a:t>
            </a:r>
          </a:p>
          <a:p>
            <a:pPr defTabSz="907633"/>
            <a:r>
              <a:rPr lang="en-US" dirty="0"/>
              <a:t>		 provisions associated with the definition of solid waste used to determine hazardous waste regulation.</a:t>
            </a:r>
          </a:p>
          <a:p>
            <a:endParaRPr lang="en-US" dirty="0" smtClean="0"/>
          </a:p>
          <a:p>
            <a:pPr defTabSz="907633"/>
            <a:r>
              <a:rPr lang="en-US" b="1" dirty="0"/>
              <a:t>February 2, 2015	</a:t>
            </a:r>
            <a:r>
              <a:rPr lang="en-US" dirty="0"/>
              <a:t>Notice of Public Hearing filed with the Secretary of State with a hearing date of September 8, 2015. Comment period ended September 22, 2015. </a:t>
            </a:r>
          </a:p>
          <a:p>
            <a:endParaRPr lang="en-US" dirty="0"/>
          </a:p>
        </p:txBody>
      </p:sp>
      <p:sp>
        <p:nvSpPr>
          <p:cNvPr id="4" name="Slide Number Placeholder 3"/>
          <p:cNvSpPr>
            <a:spLocks noGrp="1"/>
          </p:cNvSpPr>
          <p:nvPr>
            <p:ph type="sldNum" sz="quarter" idx="10"/>
          </p:nvPr>
        </p:nvSpPr>
        <p:spPr/>
        <p:txBody>
          <a:bodyPr/>
          <a:lstStyle/>
          <a:p>
            <a:fld id="{F88FB49B-9B75-4B6E-BC47-0698B950E002}" type="slidenum">
              <a:rPr lang="en-US" smtClean="0"/>
              <a:t>6</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December 2, 2015	</a:t>
            </a:r>
            <a:r>
              <a:rPr lang="en-US" dirty="0"/>
              <a:t>The Underground Storage Tanks and Solid Waste Disposal Control Board (Board) adopted equivalent rule.</a:t>
            </a:r>
          </a:p>
          <a:p>
            <a:pPr lvl="4"/>
            <a:endParaRPr lang="en-US" dirty="0" smtClean="0"/>
          </a:p>
          <a:p>
            <a:r>
              <a:rPr lang="en-US" b="1" dirty="0"/>
              <a:t>May 9, 2017	</a:t>
            </a:r>
            <a:r>
              <a:rPr lang="en-US" dirty="0"/>
              <a:t>Final rules were filed with the Secretary of State with an effective date of August 7, 2017</a:t>
            </a:r>
          </a:p>
          <a:p>
            <a:endParaRPr lang="en-US" dirty="0" smtClean="0"/>
          </a:p>
          <a:p>
            <a:r>
              <a:rPr lang="en-US" b="1" dirty="0"/>
              <a:t>July 7, 2017</a:t>
            </a:r>
            <a:r>
              <a:rPr lang="en-US" dirty="0"/>
              <a:t> 	Environmental and Industry Petitioners petitioned for review of the rule, arguing that numerous aspects of it are unlawful and arbitrary and capricious. The Court granted the Industry petition for 		review with respect to: </a:t>
            </a:r>
          </a:p>
          <a:p>
            <a:r>
              <a:rPr lang="en-US" dirty="0"/>
              <a:t> </a:t>
            </a:r>
          </a:p>
          <a:p>
            <a:pPr lvl="0"/>
            <a:r>
              <a:rPr lang="en-US" dirty="0"/>
              <a:t>			Factor 4 of the Legitimacy Test </a:t>
            </a:r>
          </a:p>
          <a:p>
            <a:pPr lvl="0"/>
            <a:r>
              <a:rPr lang="en-US" dirty="0"/>
              <a:t>			The Verified Recycler Exclusion </a:t>
            </a:r>
          </a:p>
          <a:p>
            <a:r>
              <a:rPr lang="en-US" dirty="0"/>
              <a:t> </a:t>
            </a:r>
          </a:p>
        </p:txBody>
      </p:sp>
      <p:sp>
        <p:nvSpPr>
          <p:cNvPr id="4" name="Slide Number Placeholder 3"/>
          <p:cNvSpPr>
            <a:spLocks noGrp="1"/>
          </p:cNvSpPr>
          <p:nvPr>
            <p:ph type="sldNum" sz="quarter" idx="10"/>
          </p:nvPr>
        </p:nvSpPr>
        <p:spPr/>
        <p:txBody>
          <a:bodyPr/>
          <a:lstStyle/>
          <a:p>
            <a:fld id="{F88FB49B-9B75-4B6E-BC47-0698B950E002}" type="slidenum">
              <a:rPr lang="en-US" smtClean="0"/>
              <a:t>7</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July 20, 2017</a:t>
            </a:r>
            <a:r>
              <a:rPr lang="en-US" dirty="0"/>
              <a:t> 	Stay of Effective Date of the Final rules filed with the Secretary of State with an effective date July 20, 2017. </a:t>
            </a:r>
            <a:br>
              <a:rPr lang="en-US" dirty="0"/>
            </a:br>
            <a:endParaRPr lang="en-US" sz="1100" dirty="0"/>
          </a:p>
          <a:p>
            <a:pPr lvl="4"/>
            <a:r>
              <a:rPr lang="en-US" dirty="0"/>
              <a:t>The Underground Storage Tanks and Solid Waste</a:t>
            </a:r>
            <a:endParaRPr lang="en-US" sz="1100" dirty="0"/>
          </a:p>
          <a:p>
            <a:pPr lvl="4"/>
            <a:r>
              <a:rPr lang="en-US" dirty="0"/>
              <a:t>Disposal Control Board (Board) stayed these rules for 75</a:t>
            </a:r>
            <a:endParaRPr lang="en-US" sz="1100" dirty="0"/>
          </a:p>
          <a:p>
            <a:pPr lvl="4"/>
            <a:r>
              <a:rPr lang="en-US" dirty="0"/>
              <a:t>days.  Original effective date was August 7, 2017. New effective is October 21, 2017.</a:t>
            </a:r>
            <a:endParaRPr lang="en-US" sz="1100" dirty="0"/>
          </a:p>
          <a:p>
            <a:pPr lvl="4"/>
            <a:endParaRPr lang="en-US" dirty="0" smtClean="0"/>
          </a:p>
          <a:p>
            <a:endParaRPr lang="en-US" dirty="0" smtClean="0"/>
          </a:p>
          <a:p>
            <a:r>
              <a:rPr lang="en-US" b="1" dirty="0"/>
              <a:t>September 7, 2017</a:t>
            </a:r>
            <a:r>
              <a:rPr lang="en-US" dirty="0"/>
              <a:t> 	Stay of Effective Date final rules were filed with the Secretary of State with effective date September 7, 2017.  Joint Government · Operations Committee stayed these rules for 75 days.  Original 		effective date was August 7, 2017.  Effective date was stayed until October 21, 2017. New effective date is January 3, 2018.</a:t>
            </a:r>
          </a:p>
        </p:txBody>
      </p:sp>
      <p:sp>
        <p:nvSpPr>
          <p:cNvPr id="4" name="Slide Number Placeholder 3"/>
          <p:cNvSpPr>
            <a:spLocks noGrp="1"/>
          </p:cNvSpPr>
          <p:nvPr>
            <p:ph type="sldNum" sz="quarter" idx="10"/>
          </p:nvPr>
        </p:nvSpPr>
        <p:spPr/>
        <p:txBody>
          <a:bodyPr/>
          <a:lstStyle/>
          <a:p>
            <a:fld id="{F88FB49B-9B75-4B6E-BC47-0698B950E002}" type="slidenum">
              <a:rPr lang="en-US" smtClean="0"/>
              <a:t>8</a:t>
            </a:fld>
            <a:endParaRPr lang="en-US" dirty="0"/>
          </a:p>
        </p:txBody>
      </p:sp>
    </p:spTree>
    <p:extLst>
      <p:ext uri="{BB962C8B-B14F-4D97-AF65-F5344CB8AC3E}">
        <p14:creationId xmlns:p14="http://schemas.microsoft.com/office/powerpoint/2010/main" val="1144884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July 20, 2017</a:t>
            </a:r>
            <a:r>
              <a:rPr lang="en-US" dirty="0"/>
              <a:t> 	Stay of Effective Date of the Final rules filed with the Secretary of State with an effective date July 20, 2017. </a:t>
            </a:r>
            <a:br>
              <a:rPr lang="en-US" dirty="0"/>
            </a:br>
            <a:endParaRPr lang="en-US" sz="1100" dirty="0"/>
          </a:p>
          <a:p>
            <a:pPr lvl="4"/>
            <a:r>
              <a:rPr lang="en-US" dirty="0"/>
              <a:t>The Underground Storage Tanks and Solid Waste</a:t>
            </a:r>
            <a:endParaRPr lang="en-US" sz="1100" dirty="0"/>
          </a:p>
          <a:p>
            <a:pPr lvl="4"/>
            <a:r>
              <a:rPr lang="en-US" dirty="0"/>
              <a:t>Disposal Control Board (Board) stayed these rules for 75</a:t>
            </a:r>
            <a:endParaRPr lang="en-US" sz="1100" dirty="0"/>
          </a:p>
          <a:p>
            <a:pPr lvl="4"/>
            <a:r>
              <a:rPr lang="en-US" dirty="0"/>
              <a:t>days.  Original effective date was August 7, 2017. New effective is October 21, 2017.</a:t>
            </a:r>
            <a:endParaRPr lang="en-US" sz="1100" dirty="0"/>
          </a:p>
          <a:p>
            <a:pPr lvl="4"/>
            <a:endParaRPr lang="en-US" dirty="0" smtClean="0"/>
          </a:p>
          <a:p>
            <a:endParaRPr lang="en-US" dirty="0" smtClean="0"/>
          </a:p>
          <a:p>
            <a:r>
              <a:rPr lang="en-US" b="1" dirty="0"/>
              <a:t>September 7, 2017</a:t>
            </a:r>
            <a:r>
              <a:rPr lang="en-US" dirty="0"/>
              <a:t> 	Stay of Effective Date final rules were filed with the Secretary of State with effective date September 7, 2017.  Joint Government · Operations Committee stayed these rules for 75 days.  Original 		effective date was August 7, 2017.  Effective date was stayed until October 21, 2017. New effective date is January 3, 2018.</a:t>
            </a:r>
          </a:p>
        </p:txBody>
      </p:sp>
      <p:sp>
        <p:nvSpPr>
          <p:cNvPr id="4" name="Slide Number Placeholder 3"/>
          <p:cNvSpPr>
            <a:spLocks noGrp="1"/>
          </p:cNvSpPr>
          <p:nvPr>
            <p:ph type="sldNum" sz="quarter" idx="10"/>
          </p:nvPr>
        </p:nvSpPr>
        <p:spPr/>
        <p:txBody>
          <a:bodyPr/>
          <a:lstStyle/>
          <a:p>
            <a:fld id="{F88FB49B-9B75-4B6E-BC47-0698B950E002}" type="slidenum">
              <a:rPr lang="en-US" smtClean="0"/>
              <a:t>9</a:t>
            </a:fld>
            <a:endParaRPr lang="en-US" dirty="0"/>
          </a:p>
        </p:txBody>
      </p:sp>
    </p:spTree>
    <p:extLst>
      <p:ext uri="{BB962C8B-B14F-4D97-AF65-F5344CB8AC3E}">
        <p14:creationId xmlns:p14="http://schemas.microsoft.com/office/powerpoint/2010/main" val="1144884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43000"/>
            <a:ext cx="5943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1</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tnsos.org/rules/RulemakingHearings.php"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hyperlink" Target="http://tn.gov/environment/ppo/"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86199"/>
            <a:ext cx="8839200" cy="1574803"/>
          </a:xfrm>
        </p:spPr>
        <p:txBody>
          <a:bodyPr>
            <a:normAutofit fontScale="90000"/>
          </a:bodyPr>
          <a:lstStyle/>
          <a:p>
            <a:pPr marL="0" indent="0">
              <a:defRPr/>
            </a:pPr>
            <a:r>
              <a:rPr lang="en-US" altLang="en-US" sz="3600" dirty="0" smtClean="0">
                <a:latin typeface="Calibri" panose="020F0502020204030204" pitchFamily="34" charset="0"/>
              </a:rPr>
              <a:t/>
            </a:r>
            <a:br>
              <a:rPr lang="en-US" altLang="en-US" sz="3600" dirty="0" smtClean="0">
                <a:latin typeface="Calibri" panose="020F0502020204030204" pitchFamily="34" charset="0"/>
              </a:rPr>
            </a:br>
            <a:r>
              <a:rPr lang="en-US" altLang="en-US" sz="3600" dirty="0" smtClean="0">
                <a:latin typeface="Calibri" panose="020F0502020204030204" pitchFamily="34" charset="0"/>
              </a:rPr>
              <a:t>Hazardous Waste Amendments </a:t>
            </a:r>
            <a:br>
              <a:rPr lang="en-US" altLang="en-US" sz="3600" dirty="0" smtClean="0">
                <a:latin typeface="Calibri" panose="020F0502020204030204" pitchFamily="34" charset="0"/>
              </a:rPr>
            </a:br>
            <a:r>
              <a:rPr lang="en-US" altLang="en-US" sz="3600" dirty="0" smtClean="0">
                <a:latin typeface="Calibri" panose="020F0502020204030204" pitchFamily="34" charset="0"/>
              </a:rPr>
              <a:t>for</a:t>
            </a:r>
            <a:br>
              <a:rPr lang="en-US" altLang="en-US" sz="3600" dirty="0" smtClean="0">
                <a:latin typeface="Calibri" panose="020F0502020204030204" pitchFamily="34" charset="0"/>
              </a:rPr>
            </a:br>
            <a:r>
              <a:rPr lang="en-US" altLang="en-US" sz="3600" dirty="0" smtClean="0"/>
              <a:t>Adoption </a:t>
            </a:r>
            <a:r>
              <a:rPr lang="en-US" altLang="en-US" sz="3600" dirty="0"/>
              <a:t>Consideration</a:t>
            </a:r>
            <a:r>
              <a:rPr lang="en-US" altLang="en-US" dirty="0"/>
              <a:t/>
            </a:r>
            <a:br>
              <a:rPr lang="en-US" altLang="en-US" dirty="0"/>
            </a:br>
            <a:endParaRPr lang="en-US" altLang="en-US" dirty="0">
              <a:latin typeface="Calibri" panose="020F0502020204030204" pitchFamily="34" charset="0"/>
              <a:cs typeface="Times New Roman" pitchFamily="18" charset="0"/>
            </a:endParaRPr>
          </a:p>
        </p:txBody>
      </p:sp>
      <p:sp>
        <p:nvSpPr>
          <p:cNvPr id="3" name="Text Placeholder 2"/>
          <p:cNvSpPr>
            <a:spLocks noGrp="1"/>
          </p:cNvSpPr>
          <p:nvPr>
            <p:ph type="body" sz="quarter" idx="12"/>
          </p:nvPr>
        </p:nvSpPr>
        <p:spPr>
          <a:xfrm>
            <a:off x="152400" y="5486399"/>
            <a:ext cx="8839200" cy="990601"/>
          </a:xfrm>
        </p:spPr>
        <p:txBody>
          <a:bodyPr>
            <a:normAutofit/>
          </a:bodyPr>
          <a:lstStyle/>
          <a:p>
            <a:pPr>
              <a:defRPr/>
            </a:pPr>
            <a:r>
              <a:rPr lang="en-US" altLang="en-US" sz="1600" b="1" dirty="0">
                <a:latin typeface="Calibri" panose="020F0502020204030204" pitchFamily="34" charset="0"/>
                <a:cs typeface="Times New Roman" pitchFamily="18" charset="0"/>
              </a:rPr>
              <a:t>Presented to the </a:t>
            </a:r>
          </a:p>
          <a:p>
            <a:pPr>
              <a:defRPr/>
            </a:pPr>
            <a:r>
              <a:rPr lang="en-US" altLang="en-US" sz="1600" b="1" dirty="0">
                <a:latin typeface="Calibri" panose="020F0502020204030204" pitchFamily="34" charset="0"/>
                <a:cs typeface="Times New Roman" pitchFamily="18" charset="0"/>
              </a:rPr>
              <a:t> Underground Storage Tanks and </a:t>
            </a:r>
          </a:p>
          <a:p>
            <a:pPr>
              <a:defRPr/>
            </a:pPr>
            <a:r>
              <a:rPr lang="en-US" altLang="en-US" sz="1600" b="1" dirty="0">
                <a:latin typeface="Calibri" panose="020F0502020204030204" pitchFamily="34" charset="0"/>
                <a:cs typeface="Times New Roman" pitchFamily="18" charset="0"/>
              </a:rPr>
              <a:t>Solid Waste Disposal Control Board</a:t>
            </a:r>
          </a:p>
          <a:p>
            <a:endParaRPr lang="en-US" sz="1600" dirty="0"/>
          </a:p>
        </p:txBody>
      </p:sp>
      <p:sp>
        <p:nvSpPr>
          <p:cNvPr id="4" name="Text Placeholder 3"/>
          <p:cNvSpPr>
            <a:spLocks noGrp="1"/>
          </p:cNvSpPr>
          <p:nvPr>
            <p:ph type="body" sz="quarter" idx="11"/>
          </p:nvPr>
        </p:nvSpPr>
        <p:spPr/>
        <p:txBody>
          <a:bodyPr>
            <a:normAutofit/>
          </a:bodyPr>
          <a:lstStyle/>
          <a:p>
            <a:pPr>
              <a:defRPr/>
            </a:pPr>
            <a:r>
              <a:rPr lang="en-US" altLang="en-US" sz="1600" b="1" dirty="0" smtClean="0">
                <a:latin typeface="Calibri" panose="020F0502020204030204" pitchFamily="34" charset="0"/>
                <a:cs typeface="Times New Roman" pitchFamily="18" charset="0"/>
              </a:rPr>
              <a:t>December 4, 2019</a:t>
            </a:r>
            <a:endParaRPr lang="en-US" altLang="en-US" sz="1600"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62976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fontScale="92500" lnSpcReduction="20000"/>
          </a:bodyPr>
          <a:lstStyle/>
          <a:p>
            <a:pPr marL="0" indent="0">
              <a:buNone/>
              <a:defRPr/>
            </a:pPr>
            <a:r>
              <a:rPr lang="en-US" sz="2800" b="1" dirty="0" smtClean="0"/>
              <a:t>Timeline (cont.)</a:t>
            </a:r>
            <a:br>
              <a:rPr lang="en-US" sz="2800" b="1" dirty="0" smtClean="0"/>
            </a:br>
            <a:endParaRPr lang="en-US" sz="2800" b="1" dirty="0"/>
          </a:p>
          <a:p>
            <a:pPr>
              <a:defRPr/>
            </a:pPr>
            <a:r>
              <a:rPr lang="en-US" sz="2200" b="1" dirty="0" smtClean="0"/>
              <a:t>January 4, 2018</a:t>
            </a:r>
            <a:r>
              <a:rPr lang="en-US" b="1" dirty="0" smtClean="0"/>
              <a:t>		</a:t>
            </a:r>
            <a:r>
              <a:rPr lang="en-US" dirty="0" smtClean="0"/>
              <a:t>Final Rules became effective.</a:t>
            </a:r>
            <a:br>
              <a:rPr lang="en-US" dirty="0" smtClean="0"/>
            </a:br>
            <a:endParaRPr lang="en-US" dirty="0" smtClean="0"/>
          </a:p>
          <a:p>
            <a:r>
              <a:rPr lang="en-US" sz="2200" b="1" dirty="0" smtClean="0"/>
              <a:t>March 6, 2018</a:t>
            </a:r>
            <a:r>
              <a:rPr lang="en-US" sz="2200" dirty="0" smtClean="0"/>
              <a:t> 		Court modified the 2017 decision in 					three ways:</a:t>
            </a:r>
            <a:br>
              <a:rPr lang="en-US" sz="2200" dirty="0" smtClean="0"/>
            </a:br>
            <a:endParaRPr lang="en-US" sz="2200" dirty="0" smtClean="0"/>
          </a:p>
          <a:p>
            <a:pPr marL="0" lvl="0" indent="0">
              <a:buNone/>
            </a:pPr>
            <a:r>
              <a:rPr lang="en-US" sz="2200" dirty="0" smtClean="0"/>
              <a:t>				1)  Severed and affirmed  EPA’s 					      removal of the spent catalyst bar 				     	      from the vacated portions of the 				                   “Verified  Recycler Exclusion”</a:t>
            </a:r>
          </a:p>
          <a:p>
            <a:pPr marL="0" lvl="0" indent="0">
              <a:buNone/>
            </a:pPr>
            <a:r>
              <a:rPr lang="en-US" sz="2200" dirty="0" smtClean="0"/>
              <a:t>				2)   Vacated Factor 4 in its entirety</a:t>
            </a:r>
          </a:p>
          <a:p>
            <a:pPr marL="0" indent="0">
              <a:buNone/>
            </a:pPr>
            <a:r>
              <a:rPr lang="en-US" sz="2200" dirty="0" smtClean="0"/>
              <a:t>				3)   Clarified the regulatory regime 					      that replaces the now vacated 					      Factor 4</a:t>
            </a:r>
            <a:br>
              <a:rPr lang="en-US" sz="2200" dirty="0" smtClean="0"/>
            </a:br>
            <a:endParaRPr lang="en-US" sz="2200" dirty="0"/>
          </a:p>
        </p:txBody>
      </p:sp>
    </p:spTree>
    <p:extLst>
      <p:ext uri="{BB962C8B-B14F-4D97-AF65-F5344CB8AC3E}">
        <p14:creationId xmlns:p14="http://schemas.microsoft.com/office/powerpoint/2010/main" val="3033450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fontScale="92500" lnSpcReduction="10000"/>
          </a:bodyPr>
          <a:lstStyle/>
          <a:p>
            <a:pPr marL="0" indent="0">
              <a:buNone/>
              <a:defRPr/>
            </a:pPr>
            <a:r>
              <a:rPr lang="en-US" sz="2800" b="1" dirty="0" smtClean="0"/>
              <a:t>Timeline (cont.)</a:t>
            </a:r>
            <a:endParaRPr lang="en-US" sz="2800" b="1" dirty="0"/>
          </a:p>
          <a:p>
            <a:pPr marL="0" indent="0">
              <a:buNone/>
              <a:defRPr/>
            </a:pPr>
            <a:endParaRPr lang="en-US" sz="2200" dirty="0" smtClean="0"/>
          </a:p>
          <a:p>
            <a:r>
              <a:rPr lang="en-US" b="1" dirty="0"/>
              <a:t>March 21, 2018	</a:t>
            </a:r>
            <a:r>
              <a:rPr lang="en-US" b="1" dirty="0" smtClean="0"/>
              <a:t>	</a:t>
            </a:r>
            <a:r>
              <a:rPr lang="en-US" dirty="0" smtClean="0"/>
              <a:t>Notice </a:t>
            </a:r>
            <a:r>
              <a:rPr lang="en-US" dirty="0"/>
              <a:t>of Final </a:t>
            </a:r>
            <a:r>
              <a:rPr lang="en-US" dirty="0" smtClean="0"/>
              <a:t>Rule was filed </a:t>
            </a:r>
            <a:r>
              <a:rPr lang="en-US" dirty="0"/>
              <a:t>with the </a:t>
            </a:r>
            <a:r>
              <a:rPr lang="en-US" dirty="0" smtClean="0"/>
              <a:t>				SOS. Effective date of </a:t>
            </a:r>
            <a:r>
              <a:rPr lang="en-US" b="1" dirty="0" smtClean="0"/>
              <a:t>June</a:t>
            </a:r>
            <a:r>
              <a:rPr lang="en-US" dirty="0" smtClean="0"/>
              <a:t> </a:t>
            </a:r>
            <a:r>
              <a:rPr lang="en-US" b="1" dirty="0"/>
              <a:t>19, </a:t>
            </a:r>
            <a:r>
              <a:rPr lang="en-US" b="1" dirty="0" smtClean="0"/>
              <a:t>2018</a:t>
            </a:r>
            <a:r>
              <a:rPr lang="en-US" dirty="0" smtClean="0"/>
              <a:t>. </a:t>
            </a:r>
            <a:endParaRPr lang="en-US" dirty="0"/>
          </a:p>
          <a:p>
            <a:pPr marL="0" indent="0">
              <a:buNone/>
            </a:pPr>
            <a:r>
              <a:rPr lang="en-US" sz="2200" b="1" dirty="0"/>
              <a:t> </a:t>
            </a:r>
            <a:endParaRPr lang="en-US" sz="2200" dirty="0"/>
          </a:p>
          <a:p>
            <a:r>
              <a:rPr lang="en-US" b="1" dirty="0"/>
              <a:t>May 30, 2018	</a:t>
            </a:r>
            <a:r>
              <a:rPr lang="en-US" b="1" dirty="0" smtClean="0"/>
              <a:t>	</a:t>
            </a:r>
            <a:r>
              <a:rPr lang="en-US" dirty="0" smtClean="0"/>
              <a:t>EPA </a:t>
            </a:r>
            <a:r>
              <a:rPr lang="en-US" dirty="0"/>
              <a:t>issued </a:t>
            </a:r>
            <a:r>
              <a:rPr lang="en-US" dirty="0" smtClean="0"/>
              <a:t>the Final Rule </a:t>
            </a:r>
            <a:r>
              <a:rPr lang="en-US" dirty="0"/>
              <a:t>regarding </a:t>
            </a:r>
            <a:r>
              <a:rPr lang="en-US" dirty="0" smtClean="0"/>
              <a:t>				revised the Definition </a:t>
            </a:r>
            <a:r>
              <a:rPr lang="en-US" dirty="0"/>
              <a:t>of </a:t>
            </a:r>
            <a:r>
              <a:rPr lang="en-US" dirty="0" smtClean="0"/>
              <a:t>Solid 					Waste. </a:t>
            </a:r>
            <a:r>
              <a:rPr lang="en-US" dirty="0"/>
              <a:t> </a:t>
            </a:r>
            <a:r>
              <a:rPr lang="en-US" dirty="0" smtClean="0"/>
              <a:t/>
            </a:r>
            <a:br>
              <a:rPr lang="en-US" dirty="0" smtClean="0"/>
            </a:br>
            <a:endParaRPr lang="en-US" sz="2200" dirty="0"/>
          </a:p>
          <a:p>
            <a:r>
              <a:rPr lang="en-US" b="1" dirty="0"/>
              <a:t>June 18, </a:t>
            </a:r>
            <a:r>
              <a:rPr lang="en-US" b="1" dirty="0" smtClean="0"/>
              <a:t>2019	</a:t>
            </a:r>
            <a:r>
              <a:rPr lang="en-US" b="1" dirty="0"/>
              <a:t>	</a:t>
            </a:r>
            <a:r>
              <a:rPr lang="en-US" dirty="0"/>
              <a:t>Notice of Public Hearing </a:t>
            </a:r>
            <a:r>
              <a:rPr lang="en-US" dirty="0" smtClean="0"/>
              <a:t>on the Draft 				was filed </a:t>
            </a:r>
            <a:r>
              <a:rPr lang="en-US" dirty="0"/>
              <a:t>with </a:t>
            </a:r>
            <a:r>
              <a:rPr lang="en-US" dirty="0" smtClean="0"/>
              <a:t>the SOS with </a:t>
            </a:r>
            <a:r>
              <a:rPr lang="en-US" dirty="0"/>
              <a:t>a </a:t>
            </a:r>
            <a:r>
              <a:rPr lang="en-US" dirty="0" smtClean="0"/>
              <a:t>					hearing </a:t>
            </a:r>
            <a:r>
              <a:rPr lang="en-US" dirty="0"/>
              <a:t>date of August 13, 2019. </a:t>
            </a:r>
            <a:r>
              <a:rPr lang="en-US" dirty="0" smtClean="0"/>
              <a:t>					</a:t>
            </a:r>
          </a:p>
          <a:p>
            <a:r>
              <a:rPr lang="en-US" b="1" dirty="0" smtClean="0"/>
              <a:t>August </a:t>
            </a:r>
            <a:r>
              <a:rPr lang="en-US" b="1" dirty="0"/>
              <a:t>20, </a:t>
            </a:r>
            <a:r>
              <a:rPr lang="en-US" b="1" dirty="0" smtClean="0"/>
              <a:t>2019</a:t>
            </a:r>
            <a:r>
              <a:rPr lang="en-US" b="1" dirty="0"/>
              <a:t>. </a:t>
            </a:r>
            <a:r>
              <a:rPr lang="en-US" b="1" dirty="0" smtClean="0"/>
              <a:t>		</a:t>
            </a:r>
            <a:r>
              <a:rPr lang="en-US" dirty="0"/>
              <a:t> Comment period </a:t>
            </a:r>
            <a:r>
              <a:rPr lang="en-US" dirty="0" smtClean="0"/>
              <a:t>ended.</a:t>
            </a:r>
            <a:endParaRPr lang="en-US" b="1" dirty="0"/>
          </a:p>
        </p:txBody>
      </p:sp>
    </p:spTree>
    <p:extLst>
      <p:ext uri="{BB962C8B-B14F-4D97-AF65-F5344CB8AC3E}">
        <p14:creationId xmlns:p14="http://schemas.microsoft.com/office/powerpoint/2010/main" val="4145640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State Propose Changes</a:t>
            </a:r>
            <a:endParaRPr lang="en-US" dirty="0"/>
          </a:p>
        </p:txBody>
      </p:sp>
      <p:pic>
        <p:nvPicPr>
          <p:cNvPr id="3"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381000"/>
            <a:ext cx="5943600" cy="2895600"/>
          </a:xfrm>
          <a:prstGeom prst="rect">
            <a:avLst/>
          </a:prstGeom>
        </p:spPr>
      </p:pic>
    </p:spTree>
    <p:extLst>
      <p:ext uri="{BB962C8B-B14F-4D97-AF65-F5344CB8AC3E}">
        <p14:creationId xmlns:p14="http://schemas.microsoft.com/office/powerpoint/2010/main" val="256266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smtClean="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fontScale="40000" lnSpcReduction="20000"/>
          </a:bodyPr>
          <a:lstStyle/>
          <a:p>
            <a:pPr marL="0" indent="0">
              <a:buNone/>
              <a:defRPr/>
            </a:pPr>
            <a:r>
              <a:rPr lang="en-US" sz="5500" b="1" dirty="0" smtClean="0"/>
              <a:t>Revised Definition of Solid Waste</a:t>
            </a:r>
          </a:p>
          <a:p>
            <a:pPr marL="0" indent="0">
              <a:buNone/>
              <a:defRPr/>
            </a:pPr>
            <a:endParaRPr lang="en-US" sz="2800" b="1" dirty="0" smtClean="0"/>
          </a:p>
          <a:p>
            <a:r>
              <a:rPr lang="en-US" sz="5000" dirty="0" smtClean="0"/>
              <a:t>The proposed amendments will bring Tennessee's current rules into conformance with the Final Federal Rule. </a:t>
            </a:r>
            <a:br>
              <a:rPr lang="en-US" sz="5000" dirty="0" smtClean="0"/>
            </a:br>
            <a:endParaRPr lang="en-US" sz="5000" dirty="0" smtClean="0"/>
          </a:p>
          <a:p>
            <a:r>
              <a:rPr lang="en-US" sz="5000" dirty="0" smtClean="0"/>
              <a:t>There are three aspects of Tennessee’s Rules that will differ from the Federal Rule if these amendments are adopted as drafted:</a:t>
            </a:r>
            <a:br>
              <a:rPr lang="en-US" sz="5000" dirty="0" smtClean="0"/>
            </a:br>
            <a:endParaRPr lang="en-US" sz="5000" dirty="0" smtClean="0"/>
          </a:p>
          <a:p>
            <a:pPr marL="1371600" lvl="1" indent="-914400">
              <a:buFont typeface="+mj-lt"/>
              <a:buAutoNum type="arabicPeriod"/>
            </a:pPr>
            <a:r>
              <a:rPr lang="en-US" sz="5500" dirty="0" smtClean="0"/>
              <a:t>The </a:t>
            </a:r>
            <a:r>
              <a:rPr lang="en-US" sz="5500" dirty="0"/>
              <a:t>condition that off-site reclaimers and intermediate facilities send the hazardous secondary material generator confirmation of receipt within 30 days of </a:t>
            </a:r>
            <a:r>
              <a:rPr lang="en-US" sz="5500" dirty="0" smtClean="0"/>
              <a:t>receipt. This </a:t>
            </a:r>
            <a:r>
              <a:rPr lang="en-US" sz="5500" dirty="0"/>
              <a:t>is not in the </a:t>
            </a:r>
            <a:r>
              <a:rPr lang="en-US" sz="5500" dirty="0" smtClean="0"/>
              <a:t>Final Federal Rule </a:t>
            </a:r>
            <a:r>
              <a:rPr lang="en-US" sz="5500" dirty="0"/>
              <a:t>but will remain in the </a:t>
            </a:r>
            <a:r>
              <a:rPr lang="en-US" sz="5500" dirty="0" smtClean="0"/>
              <a:t>State Rule </a:t>
            </a:r>
            <a:r>
              <a:rPr lang="en-US" sz="5500" dirty="0"/>
              <a:t>for workability. Otherwise, the condition would require confirmation of receipt without a timeframe for compliance. See subitem (1)(d)1(xxiv)(VI)III of Rule 0400-12-01-.02</a:t>
            </a:r>
            <a:r>
              <a:rPr lang="en-US" sz="5500" dirty="0" smtClean="0"/>
              <a:t>. </a:t>
            </a:r>
            <a:r>
              <a:rPr lang="en-US" sz="5500" b="1" dirty="0" smtClean="0"/>
              <a:t>(page 11)</a:t>
            </a:r>
            <a:endParaRPr lang="en-US" sz="5500" b="1" dirty="0"/>
          </a:p>
          <a:p>
            <a:pPr marL="0" indent="0">
              <a:buNone/>
              <a:defRPr/>
            </a:pPr>
            <a:endParaRPr lang="en-US" sz="2000" dirty="0"/>
          </a:p>
        </p:txBody>
      </p:sp>
    </p:spTree>
    <p:extLst>
      <p:ext uri="{BB962C8B-B14F-4D97-AF65-F5344CB8AC3E}">
        <p14:creationId xmlns:p14="http://schemas.microsoft.com/office/powerpoint/2010/main" val="3189313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HAZARDOUS WASTE RULEMAKING</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Revised Definition of Solid Waste (cont.)</a:t>
            </a:r>
          </a:p>
          <a:p>
            <a:pPr marL="0" indent="0">
              <a:buNone/>
            </a:pPr>
            <a:r>
              <a:rPr lang="en-US" dirty="0" smtClean="0"/>
              <a:t/>
            </a:r>
            <a:br>
              <a:rPr lang="en-US" dirty="0" smtClean="0"/>
            </a:br>
            <a:r>
              <a:rPr lang="en-US" dirty="0" smtClean="0"/>
              <a:t>There are three aspects of Tennessee’s rules that will differ from the federal rule if these amendments are adopted as drafted: (cont.)</a:t>
            </a:r>
            <a:br>
              <a:rPr lang="en-US" dirty="0" smtClean="0"/>
            </a:br>
            <a:endParaRPr lang="en-US" dirty="0" smtClean="0"/>
          </a:p>
          <a:p>
            <a:pPr marL="857250" lvl="1" indent="-457200">
              <a:buFont typeface="+mj-lt"/>
              <a:buAutoNum type="arabicPeriod" startAt="2"/>
            </a:pPr>
            <a:r>
              <a:rPr lang="en-US" dirty="0" smtClean="0"/>
              <a:t>A clarification that off-site reclaimers and intermediate facilities must comply with the conditions of paragraph (13) of Rule 0400-12-01-.02 regarding emergency preparedness and response </a:t>
            </a:r>
            <a:r>
              <a:rPr lang="en-US" b="1" dirty="0" smtClean="0"/>
              <a:t>will remain</a:t>
            </a:r>
            <a:r>
              <a:rPr lang="en-US" dirty="0" smtClean="0"/>
              <a:t> a requirement in State’s Rules though the Final Federal Rule is inconsistent. See subitem (1)(d)1(xxiv)(VI)V of Rule 0400-12-01-.02. (</a:t>
            </a:r>
            <a:r>
              <a:rPr lang="en-US" b="1" dirty="0" smtClean="0"/>
              <a:t>page 11</a:t>
            </a:r>
            <a:r>
              <a:rPr lang="en-US" dirty="0" smtClean="0"/>
              <a:t>)</a:t>
            </a:r>
          </a:p>
          <a:p>
            <a:pPr marL="0" indent="0">
              <a:buNone/>
            </a:pPr>
            <a:r>
              <a:rPr lang="en-US" dirty="0" smtClean="0"/>
              <a:t> </a:t>
            </a:r>
            <a:endParaRPr lang="en-US" dirty="0"/>
          </a:p>
        </p:txBody>
      </p:sp>
    </p:spTree>
    <p:extLst>
      <p:ext uri="{BB962C8B-B14F-4D97-AF65-F5344CB8AC3E}">
        <p14:creationId xmlns:p14="http://schemas.microsoft.com/office/powerpoint/2010/main" val="3624537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fontScale="25000" lnSpcReduction="20000"/>
          </a:bodyPr>
          <a:lstStyle/>
          <a:p>
            <a:pPr marL="0" indent="0">
              <a:buNone/>
              <a:defRPr/>
            </a:pPr>
            <a:r>
              <a:rPr lang="en-US" sz="8800" b="1" dirty="0" smtClean="0"/>
              <a:t>Revised </a:t>
            </a:r>
            <a:r>
              <a:rPr lang="en-US" sz="8800" b="1" dirty="0"/>
              <a:t>Definition of Solid </a:t>
            </a:r>
            <a:r>
              <a:rPr lang="en-US" sz="8800" b="1" dirty="0" smtClean="0"/>
              <a:t>Waste (cont.)</a:t>
            </a:r>
          </a:p>
          <a:p>
            <a:pPr marL="0" indent="0">
              <a:buNone/>
              <a:defRPr/>
            </a:pPr>
            <a:endParaRPr lang="en-US" sz="2800" b="1" dirty="0"/>
          </a:p>
          <a:p>
            <a:pPr marL="0" indent="0">
              <a:buNone/>
            </a:pPr>
            <a:r>
              <a:rPr lang="en-US" sz="5000" dirty="0" smtClean="0"/>
              <a:t/>
            </a:r>
            <a:br>
              <a:rPr lang="en-US" sz="5000" dirty="0" smtClean="0"/>
            </a:br>
            <a:r>
              <a:rPr lang="en-US" sz="8800" dirty="0" smtClean="0"/>
              <a:t>There </a:t>
            </a:r>
            <a:r>
              <a:rPr lang="en-US" sz="8800" dirty="0"/>
              <a:t>are three aspects of Tennessee’s rules that will differ from the federal rule if these amendments are adopted as drafted</a:t>
            </a:r>
            <a:r>
              <a:rPr lang="en-US" sz="8800" dirty="0" smtClean="0"/>
              <a:t>: (cont.)</a:t>
            </a:r>
            <a:br>
              <a:rPr lang="en-US" sz="8800" dirty="0" smtClean="0"/>
            </a:br>
            <a:endParaRPr lang="en-US" sz="8800" dirty="0"/>
          </a:p>
          <a:p>
            <a:pPr marL="1600200" lvl="1" indent="-1143000">
              <a:buFont typeface="+mj-lt"/>
              <a:buAutoNum type="arabicPeriod" startAt="3"/>
            </a:pPr>
            <a:r>
              <a:rPr lang="en-US" sz="8800" dirty="0" smtClean="0"/>
              <a:t>A </a:t>
            </a:r>
            <a:r>
              <a:rPr lang="en-US" sz="8800" dirty="0"/>
              <a:t>reference to the definition of “contained” is added in these rule amendments for clarity at subpart (5)(d)1(iii) of Rule 0400-12-01-.01 [third legitimate recycling factor] </a:t>
            </a:r>
            <a:r>
              <a:rPr lang="en-US" sz="8800" dirty="0" smtClean="0"/>
              <a:t> </a:t>
            </a:r>
            <a:r>
              <a:rPr lang="en-US" sz="8800" b="1" dirty="0" smtClean="0"/>
              <a:t>(page 4</a:t>
            </a:r>
            <a:r>
              <a:rPr lang="en-US" sz="8800" dirty="0" smtClean="0"/>
              <a:t>) and </a:t>
            </a:r>
            <a:r>
              <a:rPr lang="en-US" sz="8800" dirty="0"/>
              <a:t>at subitem (1)(d)1(xxiv)(VI)IV of Rule 0400-12-01-.02 [the hazardous secondary material managed off-site by reclaimers and intermediate facilities must be contained</a:t>
            </a:r>
            <a:r>
              <a:rPr lang="en-US" sz="8800" dirty="0" smtClean="0"/>
              <a:t>] </a:t>
            </a:r>
            <a:r>
              <a:rPr lang="en-US" sz="8800" b="1" dirty="0" smtClean="0"/>
              <a:t>(page 6)</a:t>
            </a:r>
            <a:r>
              <a:rPr lang="en-US" sz="8800" dirty="0" smtClean="0"/>
              <a:t>. </a:t>
            </a:r>
            <a:r>
              <a:rPr lang="en-US" sz="8800" dirty="0"/>
              <a:t>The cross-reference at subitem (1)(d)1(xxiv)(VI)IV of Rule 0400-12-01-.02 </a:t>
            </a:r>
            <a:r>
              <a:rPr lang="en-US" sz="8800" dirty="0" smtClean="0"/>
              <a:t> (page 11) conforms </a:t>
            </a:r>
            <a:r>
              <a:rPr lang="en-US" sz="8800" dirty="0"/>
              <a:t>to the interpretation discussed in the D.C. Circuit opinion and order issued March 6, 2018.</a:t>
            </a:r>
          </a:p>
          <a:p>
            <a:pPr marL="0" indent="0">
              <a:buNone/>
            </a:pPr>
            <a:r>
              <a:rPr lang="en-US" sz="6800" dirty="0"/>
              <a:t> </a:t>
            </a:r>
          </a:p>
        </p:txBody>
      </p:sp>
    </p:spTree>
    <p:extLst>
      <p:ext uri="{BB962C8B-B14F-4D97-AF65-F5344CB8AC3E}">
        <p14:creationId xmlns:p14="http://schemas.microsoft.com/office/powerpoint/2010/main" val="2722498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HAZARDOUS WASTE RULEMAKING</a:t>
            </a:r>
            <a:endParaRPr lang="en-US" dirty="0"/>
          </a:p>
        </p:txBody>
      </p:sp>
      <p:sp>
        <p:nvSpPr>
          <p:cNvPr id="3" name="Content Placeholder 2"/>
          <p:cNvSpPr>
            <a:spLocks noGrp="1"/>
          </p:cNvSpPr>
          <p:nvPr>
            <p:ph idx="1"/>
          </p:nvPr>
        </p:nvSpPr>
        <p:spPr/>
        <p:txBody>
          <a:bodyPr/>
          <a:lstStyle/>
          <a:p>
            <a:pPr marL="0" indent="0">
              <a:buNone/>
            </a:pPr>
            <a:r>
              <a:rPr lang="en-US" sz="2200" b="1" dirty="0" smtClean="0"/>
              <a:t>Revised Definition of Solid Waste</a:t>
            </a:r>
          </a:p>
          <a:p>
            <a:pPr marL="0" indent="0">
              <a:buNone/>
            </a:pPr>
            <a:endParaRPr lang="en-US" dirty="0" smtClean="0"/>
          </a:p>
          <a:p>
            <a:r>
              <a:rPr lang="en-US" sz="2200" dirty="0" smtClean="0"/>
              <a:t>One benefit of the proposed rules relates to certain spent petroleum catalysts and their eligibility for the recycling exclusions from being considered solid waste. These rule amendments will put this eligibility into Tennessee's rules so that affected businesses will not have to request a variance (approximately $3,000) from the rules to be eligible to recycle the catalyst.</a:t>
            </a:r>
          </a:p>
          <a:p>
            <a:endParaRPr lang="en-US" dirty="0"/>
          </a:p>
        </p:txBody>
      </p:sp>
    </p:spTree>
    <p:extLst>
      <p:ext uri="{BB962C8B-B14F-4D97-AF65-F5344CB8AC3E}">
        <p14:creationId xmlns:p14="http://schemas.microsoft.com/office/powerpoint/2010/main" val="964882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solidFill>
                  <a:srgbClr val="FFFFFF"/>
                </a:solidFill>
              </a:rPr>
              <a:t>Copies</a:t>
            </a:r>
            <a:endParaRPr lang="en-US" altLang="en-US" b="1" dirty="0" smtClean="0">
              <a:solidFill>
                <a:srgbClr val="FFFFFF"/>
              </a:solidFill>
            </a:endParaRPr>
          </a:p>
        </p:txBody>
      </p:sp>
      <p:sp>
        <p:nvSpPr>
          <p:cNvPr id="9219" name="Content Placeholder 2"/>
          <p:cNvSpPr>
            <a:spLocks noGrp="1"/>
          </p:cNvSpPr>
          <p:nvPr>
            <p:ph idx="1"/>
          </p:nvPr>
        </p:nvSpPr>
        <p:spPr/>
        <p:txBody>
          <a:bodyPr anchor="ctr">
            <a:normAutofit/>
          </a:bodyPr>
          <a:lstStyle/>
          <a:p>
            <a:pPr>
              <a:defRPr/>
            </a:pPr>
            <a:r>
              <a:rPr lang="en-US" sz="2600" b="1" dirty="0" smtClean="0"/>
              <a:t>A </a:t>
            </a:r>
            <a:r>
              <a:rPr lang="en-US" sz="2600" b="1" dirty="0"/>
              <a:t>copy of the draft rule is available at: </a:t>
            </a:r>
            <a:r>
              <a:rPr lang="en-US" sz="2600" b="1" dirty="0" smtClean="0"/>
              <a:t/>
            </a:r>
            <a:br>
              <a:rPr lang="en-US" sz="2600" b="1" dirty="0" smtClean="0"/>
            </a:br>
            <a:r>
              <a:rPr lang="en-US" sz="2800" b="1" dirty="0" smtClean="0"/>
              <a:t> </a:t>
            </a:r>
          </a:p>
          <a:p>
            <a:pPr marL="0" indent="0" algn="ctr">
              <a:buNone/>
              <a:defRPr/>
            </a:pPr>
            <a:r>
              <a:rPr lang="en-US" b="1" dirty="0" smtClean="0">
                <a:solidFill>
                  <a:schemeClr val="tx2">
                    <a:lumMod val="40000"/>
                    <a:lumOff val="60000"/>
                  </a:schemeClr>
                </a:solidFill>
                <a:hlinkClick r:id="rId3"/>
              </a:rPr>
              <a:t>http</a:t>
            </a:r>
            <a:r>
              <a:rPr lang="en-US" b="1" dirty="0">
                <a:solidFill>
                  <a:schemeClr val="tx2">
                    <a:lumMod val="40000"/>
                    <a:lumOff val="60000"/>
                  </a:schemeClr>
                </a:solidFill>
                <a:hlinkClick r:id="rId3"/>
              </a:rPr>
              <a:t>://tnsos.org/rules/RulemakingHearings.php</a:t>
            </a:r>
            <a:r>
              <a:rPr lang="en-US" b="1" dirty="0">
                <a:solidFill>
                  <a:schemeClr val="tx2">
                    <a:lumMod val="40000"/>
                    <a:lumOff val="60000"/>
                  </a:schemeClr>
                </a:solidFill>
              </a:rPr>
              <a:t> </a:t>
            </a:r>
            <a:r>
              <a:rPr lang="en-US" sz="2800" b="1" dirty="0">
                <a:solidFill>
                  <a:schemeClr val="tx2">
                    <a:lumMod val="40000"/>
                    <a:lumOff val="60000"/>
                  </a:schemeClr>
                </a:solidFill>
              </a:rPr>
              <a:t> </a:t>
            </a:r>
            <a:r>
              <a:rPr lang="en-US" sz="2800" b="1" dirty="0" smtClean="0">
                <a:solidFill>
                  <a:schemeClr val="tx2">
                    <a:lumMod val="40000"/>
                    <a:lumOff val="60000"/>
                  </a:schemeClr>
                </a:solidFill>
              </a:rPr>
              <a:t/>
            </a:r>
            <a:br>
              <a:rPr lang="en-US" sz="2800" b="1" dirty="0" smtClean="0">
                <a:solidFill>
                  <a:schemeClr val="tx2">
                    <a:lumMod val="40000"/>
                    <a:lumOff val="60000"/>
                  </a:schemeClr>
                </a:solidFill>
              </a:rPr>
            </a:br>
            <a:endParaRPr lang="en-US" sz="2800" b="1" dirty="0" smtClean="0">
              <a:solidFill>
                <a:schemeClr val="tx2">
                  <a:lumMod val="40000"/>
                  <a:lumOff val="60000"/>
                </a:schemeClr>
              </a:solidFill>
            </a:endParaRPr>
          </a:p>
          <a:p>
            <a:pPr marL="0" indent="0" algn="ctr">
              <a:buNone/>
              <a:defRPr/>
            </a:pPr>
            <a:r>
              <a:rPr lang="en-US" b="1" u="sng" dirty="0" smtClean="0">
                <a:hlinkClick r:id="rId4"/>
              </a:rPr>
              <a:t>http</a:t>
            </a:r>
            <a:r>
              <a:rPr lang="en-US" b="1" u="sng" dirty="0">
                <a:hlinkClick r:id="rId4"/>
              </a:rPr>
              <a:t>://</a:t>
            </a:r>
            <a:r>
              <a:rPr lang="en-US" b="1" u="sng" dirty="0" smtClean="0">
                <a:hlinkClick r:id="rId4"/>
              </a:rPr>
              <a:t>tn.gov/environment/</a:t>
            </a:r>
            <a:r>
              <a:rPr lang="en-US" b="1" u="sng" dirty="0" smtClean="0"/>
              <a:t>notices/waste</a:t>
            </a:r>
            <a:endParaRPr lang="en-US" b="1" u="sng" dirty="0"/>
          </a:p>
          <a:p>
            <a:pPr marL="0" indent="0">
              <a:buNone/>
              <a:defRPr/>
            </a:pPr>
            <a:endParaRPr lang="en-US" sz="2800" dirty="0"/>
          </a:p>
        </p:txBody>
      </p:sp>
      <p:sp>
        <p:nvSpPr>
          <p:cNvPr id="3" name="Footer Placeholder 2"/>
          <p:cNvSpPr>
            <a:spLocks noGrp="1"/>
          </p:cNvSpPr>
          <p:nvPr>
            <p:ph type="ftr" sz="quarter" idx="11"/>
          </p:nvPr>
        </p:nvSpPr>
        <p:spPr>
          <a:prstGeom prst="rect">
            <a:avLst/>
          </a:prstGeom>
        </p:spPr>
        <p:txBody>
          <a:bodyPr/>
          <a:lstStyle/>
          <a:p>
            <a:pPr>
              <a:defRPr/>
            </a:pPr>
            <a:endParaRPr lang="en-US" sz="1400" dirty="0">
              <a:latin typeface="Calibri" panose="020F0502020204030204" pitchFamily="34" charset="0"/>
            </a:endParaRPr>
          </a:p>
        </p:txBody>
      </p:sp>
    </p:spTree>
    <p:extLst>
      <p:ext uri="{BB962C8B-B14F-4D97-AF65-F5344CB8AC3E}">
        <p14:creationId xmlns:p14="http://schemas.microsoft.com/office/powerpoint/2010/main" val="333491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smtClean="0">
                <a:solidFill>
                  <a:srgbClr val="FFFFFF"/>
                </a:solidFill>
              </a:rPr>
              <a:t>Questions</a:t>
            </a:r>
          </a:p>
        </p:txBody>
      </p:sp>
      <p:sp>
        <p:nvSpPr>
          <p:cNvPr id="9219" name="Content Placeholder 2"/>
          <p:cNvSpPr>
            <a:spLocks noGrp="1"/>
          </p:cNvSpPr>
          <p:nvPr>
            <p:ph idx="1"/>
          </p:nvPr>
        </p:nvSpPr>
        <p:spPr/>
        <p:txBody>
          <a:bodyPr anchor="ctr">
            <a:normAutofit/>
          </a:bodyPr>
          <a:lstStyle/>
          <a:p>
            <a:pPr marL="0" indent="0" algn="ctr">
              <a:buNone/>
              <a:defRPr/>
            </a:pPr>
            <a:r>
              <a:rPr lang="en-US" sz="9600" b="1" dirty="0" smtClean="0"/>
              <a:t>?</a:t>
            </a:r>
            <a:endParaRPr lang="en-US" sz="9600" b="1" dirty="0"/>
          </a:p>
        </p:txBody>
      </p:sp>
      <p:sp>
        <p:nvSpPr>
          <p:cNvPr id="3" name="Footer Placeholder 2"/>
          <p:cNvSpPr>
            <a:spLocks noGrp="1"/>
          </p:cNvSpPr>
          <p:nvPr>
            <p:ph type="ftr" sz="quarter" idx="11"/>
          </p:nvPr>
        </p:nvSpPr>
        <p:spPr>
          <a:prstGeom prst="rect">
            <a:avLst/>
          </a:prstGeom>
        </p:spPr>
        <p:txBody>
          <a:bodyPr/>
          <a:lstStyle/>
          <a:p>
            <a:pPr>
              <a:defRPr/>
            </a:pPr>
            <a:endParaRPr lang="en-US" sz="1400" dirty="0">
              <a:latin typeface="Calibri" panose="020F0502020204030204" pitchFamily="34" charset="0"/>
            </a:endParaRPr>
          </a:p>
        </p:txBody>
      </p:sp>
    </p:spTree>
    <p:extLst>
      <p:ext uri="{BB962C8B-B14F-4D97-AF65-F5344CB8AC3E}">
        <p14:creationId xmlns:p14="http://schemas.microsoft.com/office/powerpoint/2010/main" val="3773917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INTRODUCTION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800" b="1" dirty="0" smtClean="0"/>
          </a:p>
          <a:p>
            <a:pPr marL="0" indent="0" algn="ctr">
              <a:buNone/>
            </a:pPr>
            <a:r>
              <a:rPr lang="en-US" sz="2800" b="1" dirty="0" smtClean="0"/>
              <a:t> </a:t>
            </a:r>
          </a:p>
          <a:p>
            <a:pPr marL="0" indent="0" algn="ctr">
              <a:buNone/>
            </a:pPr>
            <a:r>
              <a:rPr lang="en-US" sz="2800" b="1" dirty="0" smtClean="0"/>
              <a:t>		Jacqueline Okoreeh-Baah		Regulatory Development Section</a:t>
            </a:r>
          </a:p>
          <a:p>
            <a:pPr marL="0" indent="0">
              <a:buNone/>
            </a:pPr>
            <a:r>
              <a:rPr lang="en-US" sz="2800" b="1" dirty="0" smtClean="0"/>
              <a:t>		Hazardous Waste Management 			                 Program</a:t>
            </a:r>
          </a:p>
          <a:p>
            <a:pPr marL="0" indent="0" algn="just">
              <a:buNone/>
            </a:pPr>
            <a:r>
              <a:rPr lang="en-US" sz="2800" b="1" dirty="0" smtClean="0"/>
              <a:t>		       Nashville Central Office</a:t>
            </a:r>
            <a:endParaRPr lang="en-US" sz="2800" b="1" dirty="0"/>
          </a:p>
          <a:p>
            <a:pPr marL="0" indent="0">
              <a:buNone/>
            </a:pPr>
            <a:endParaRPr lang="en-US" sz="2200" b="1" dirty="0"/>
          </a:p>
        </p:txBody>
      </p:sp>
      <p:sp>
        <p:nvSpPr>
          <p:cNvPr id="9" name="Slide Number Placeholder 8"/>
          <p:cNvSpPr>
            <a:spLocks noGrp="1"/>
          </p:cNvSpPr>
          <p:nvPr>
            <p:ph type="sldNum" sz="quarter" idx="12"/>
          </p:nvPr>
        </p:nvSpPr>
        <p:spPr/>
        <p:txBody>
          <a:bodyPr/>
          <a:lstStyle/>
          <a:p>
            <a:fld id="{5C76A076-0EB6-4ACF-BC93-AE169B35ECF5}" type="slidenum">
              <a:rPr lang="en-US" b="1" i="0" smtClean="0"/>
              <a:pPr/>
              <a:t>2</a:t>
            </a:fld>
            <a:endParaRPr lang="en-US" b="1" i="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143000"/>
            <a:ext cx="1295400" cy="4724400"/>
          </a:xfrm>
          <a:prstGeom prst="rect">
            <a:avLst/>
          </a:prstGeom>
        </p:spPr>
      </p:pic>
    </p:spTree>
    <p:extLst>
      <p:ext uri="{BB962C8B-B14F-4D97-AF65-F5344CB8AC3E}">
        <p14:creationId xmlns:p14="http://schemas.microsoft.com/office/powerpoint/2010/main" val="28426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FF"/>
                </a:solidFill>
              </a:rPr>
              <a:t>INTRODUCTION</a:t>
            </a:r>
            <a:endParaRPr lang="en-US" dirty="0"/>
          </a:p>
        </p:txBody>
      </p:sp>
      <p:sp>
        <p:nvSpPr>
          <p:cNvPr id="5" name="Content Placeholder 4"/>
          <p:cNvSpPr>
            <a:spLocks noGrp="1"/>
          </p:cNvSpPr>
          <p:nvPr>
            <p:ph idx="1"/>
          </p:nvPr>
        </p:nvSpPr>
        <p:spPr/>
        <p:txBody>
          <a:bodyPr>
            <a:normAutofit lnSpcReduction="10000"/>
          </a:bodyPr>
          <a:lstStyle/>
          <a:p>
            <a:pPr marL="400050" lvl="1" indent="0">
              <a:buNone/>
            </a:pPr>
            <a:r>
              <a:rPr lang="en-US" sz="2800" b="1" dirty="0" smtClean="0"/>
              <a:t>Program Authorization</a:t>
            </a:r>
          </a:p>
          <a:p>
            <a:pPr marL="400050" lvl="1" indent="0">
              <a:buNone/>
            </a:pPr>
            <a:endParaRPr lang="en-US" sz="2200" dirty="0" smtClean="0">
              <a:latin typeface="Calibri" panose="020F0502020204030204" pitchFamily="34" charset="0"/>
            </a:endParaRPr>
          </a:p>
          <a:p>
            <a:r>
              <a:rPr lang="en-US" sz="2200" dirty="0" smtClean="0"/>
              <a:t>Tennessee is required to adopt </a:t>
            </a:r>
            <a:r>
              <a:rPr lang="en-US" sz="2200" dirty="0"/>
              <a:t>the Federal Regulations promulgated </a:t>
            </a:r>
            <a:r>
              <a:rPr lang="en-US" sz="2200" dirty="0" smtClean="0"/>
              <a:t>to </a:t>
            </a:r>
            <a:r>
              <a:rPr lang="en-US" sz="2200" b="1" dirty="0" smtClean="0"/>
              <a:t>maintain program authorization</a:t>
            </a:r>
            <a:r>
              <a:rPr lang="en-US" sz="2200" b="1" dirty="0" smtClean="0">
                <a:latin typeface="Miriam" panose="020B0502050101010101" pitchFamily="34" charset="-79"/>
                <a:cs typeface="Miriam" panose="020B0502050101010101" pitchFamily="34" charset="-79"/>
              </a:rPr>
              <a:t>.</a:t>
            </a:r>
            <a:br>
              <a:rPr lang="en-US" sz="2200" b="1" dirty="0" smtClean="0">
                <a:latin typeface="Miriam" panose="020B0502050101010101" pitchFamily="34" charset="-79"/>
                <a:cs typeface="Miriam" panose="020B0502050101010101" pitchFamily="34" charset="-79"/>
              </a:rPr>
            </a:br>
            <a:endParaRPr lang="en-US" sz="2200" b="1" dirty="0" smtClean="0">
              <a:latin typeface="Miriam" panose="020B0502050101010101" pitchFamily="34" charset="-79"/>
              <a:cs typeface="Miriam" panose="020B0502050101010101" pitchFamily="34" charset="-79"/>
            </a:endParaRPr>
          </a:p>
          <a:p>
            <a:r>
              <a:rPr lang="en-US" sz="2200" dirty="0" smtClean="0"/>
              <a:t>Tennessee regulations </a:t>
            </a:r>
            <a:r>
              <a:rPr lang="en-US" sz="2200" dirty="0"/>
              <a:t>must be </a:t>
            </a:r>
            <a:r>
              <a:rPr lang="en-US" sz="2200" b="1" dirty="0"/>
              <a:t>at least as stringent </a:t>
            </a:r>
            <a:r>
              <a:rPr lang="en-US" sz="2200" dirty="0"/>
              <a:t>as the federal requirements, but </a:t>
            </a:r>
            <a:r>
              <a:rPr lang="en-US" sz="2200" dirty="0" smtClean="0"/>
              <a:t>the state </a:t>
            </a:r>
            <a:r>
              <a:rPr lang="en-US" sz="2200" dirty="0"/>
              <a:t>can adopt </a:t>
            </a:r>
            <a:r>
              <a:rPr lang="en-US" sz="2200" b="1" dirty="0"/>
              <a:t>more stringent </a:t>
            </a:r>
            <a:r>
              <a:rPr lang="en-US" sz="2200" dirty="0"/>
              <a:t>requirements as well</a:t>
            </a:r>
            <a:r>
              <a:rPr lang="en-US" sz="2200" dirty="0" smtClean="0"/>
              <a:t>.</a:t>
            </a:r>
          </a:p>
          <a:p>
            <a:endParaRPr lang="en-US" sz="2200" dirty="0">
              <a:latin typeface="Miriam" panose="020B0502050101010101" pitchFamily="34" charset="-79"/>
              <a:cs typeface="Miriam" panose="020B0502050101010101" pitchFamily="34" charset="-79"/>
            </a:endParaRPr>
          </a:p>
          <a:p>
            <a:r>
              <a:rPr lang="en-US" sz="2200" dirty="0" smtClean="0"/>
              <a:t>Tennessee regulations must </a:t>
            </a:r>
            <a:r>
              <a:rPr lang="en-US" sz="2200" dirty="0"/>
              <a:t>be modified by July 1 of each year to reflect changes occurring between July 1 of the previous year to June 30 of the current year.</a:t>
            </a:r>
            <a:br>
              <a:rPr lang="en-US" sz="2200" dirty="0"/>
            </a:br>
            <a:r>
              <a:rPr lang="en-US" sz="2200" dirty="0" smtClean="0">
                <a:latin typeface="Miriam" panose="020B0502050101010101" pitchFamily="34" charset="-79"/>
                <a:cs typeface="Miriam" panose="020B0502050101010101" pitchFamily="34" charset="-79"/>
              </a:rPr>
              <a:t/>
            </a:r>
            <a:br>
              <a:rPr lang="en-US" sz="2200" dirty="0" smtClean="0">
                <a:latin typeface="Miriam" panose="020B0502050101010101" pitchFamily="34" charset="-79"/>
                <a:cs typeface="Miriam" panose="020B0502050101010101" pitchFamily="34" charset="-79"/>
              </a:rPr>
            </a:br>
            <a:endParaRPr lang="en-US" sz="2200" dirty="0">
              <a:latin typeface="Miriam" panose="020B0502050101010101" pitchFamily="34" charset="-79"/>
              <a:cs typeface="Miriam" panose="020B0502050101010101" pitchFamily="34" charset="-79"/>
            </a:endParaRPr>
          </a:p>
          <a:p>
            <a:endParaRPr lang="en-US" sz="2200" dirty="0">
              <a:latin typeface="Miriam" panose="020B0502050101010101" pitchFamily="34" charset="-79"/>
              <a:cs typeface="Miriam" panose="020B0502050101010101" pitchFamily="34" charset="-79"/>
            </a:endParaRPr>
          </a:p>
          <a:p>
            <a:endParaRPr lang="en-US" dirty="0"/>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FF"/>
                </a:solidFill>
              </a:rPr>
              <a:t>INTRODUCTION</a:t>
            </a:r>
            <a:endParaRPr lang="en-US" dirty="0"/>
          </a:p>
        </p:txBody>
      </p:sp>
      <p:sp>
        <p:nvSpPr>
          <p:cNvPr id="5" name="Content Placeholder 4"/>
          <p:cNvSpPr>
            <a:spLocks noGrp="1"/>
          </p:cNvSpPr>
          <p:nvPr>
            <p:ph idx="1"/>
          </p:nvPr>
        </p:nvSpPr>
        <p:spPr/>
        <p:txBody>
          <a:bodyPr>
            <a:normAutofit/>
          </a:bodyPr>
          <a:lstStyle/>
          <a:p>
            <a:pPr marL="457200" indent="0">
              <a:buNone/>
              <a:defRPr/>
            </a:pPr>
            <a:r>
              <a:rPr lang="en-US" sz="2800" b="1" dirty="0" smtClean="0"/>
              <a:t>Federal</a:t>
            </a:r>
            <a:r>
              <a:rPr lang="en-US" sz="2200" b="1" dirty="0" smtClean="0"/>
              <a:t/>
            </a:r>
            <a:br>
              <a:rPr lang="en-US" sz="2200" b="1" dirty="0" smtClean="0"/>
            </a:br>
            <a:endParaRPr lang="en-US" sz="2200" b="1" dirty="0"/>
          </a:p>
          <a:p>
            <a:pPr marL="457200">
              <a:defRPr/>
            </a:pPr>
            <a:r>
              <a:rPr lang="en-US" b="1" dirty="0"/>
              <a:t>	</a:t>
            </a:r>
            <a:r>
              <a:rPr lang="en-US" dirty="0"/>
              <a:t>- Federal Register</a:t>
            </a:r>
          </a:p>
          <a:p>
            <a:pPr marL="457200">
              <a:defRPr/>
            </a:pPr>
            <a:r>
              <a:rPr lang="en-US" dirty="0"/>
              <a:t>	- EPA </a:t>
            </a:r>
            <a:r>
              <a:rPr lang="en-US" dirty="0" smtClean="0"/>
              <a:t>Comments</a:t>
            </a:r>
          </a:p>
          <a:p>
            <a:pPr marL="457200">
              <a:defRPr/>
            </a:pPr>
            <a:r>
              <a:rPr lang="en-US" dirty="0"/>
              <a:t> </a:t>
            </a:r>
            <a:r>
              <a:rPr lang="en-US" dirty="0" smtClean="0"/>
              <a:t>   </a:t>
            </a:r>
            <a:r>
              <a:rPr lang="en-US" dirty="0" smtClean="0"/>
              <a:t>  </a:t>
            </a:r>
            <a:r>
              <a:rPr lang="en-US" dirty="0" smtClean="0"/>
              <a:t>- Court Rulings</a:t>
            </a:r>
            <a:endParaRPr lang="en-US" dirty="0"/>
          </a:p>
          <a:p>
            <a:pPr marL="457200">
              <a:defRPr/>
            </a:pPr>
            <a:endParaRPr lang="en-US" sz="2200" dirty="0"/>
          </a:p>
          <a:p>
            <a:pPr marL="457200" indent="0">
              <a:buNone/>
              <a:defRPr/>
            </a:pPr>
            <a:r>
              <a:rPr lang="en-US" sz="2800" b="1" dirty="0" smtClean="0"/>
              <a:t>State</a:t>
            </a:r>
            <a:r>
              <a:rPr lang="en-US" sz="2200" b="1" dirty="0" smtClean="0"/>
              <a:t/>
            </a:r>
            <a:br>
              <a:rPr lang="en-US" sz="2200" b="1" dirty="0" smtClean="0"/>
            </a:br>
            <a:endParaRPr lang="en-US" sz="2200" b="1" dirty="0"/>
          </a:p>
          <a:p>
            <a:pPr marL="457200">
              <a:defRPr/>
            </a:pPr>
            <a:r>
              <a:rPr lang="en-US" sz="2200" b="1" dirty="0"/>
              <a:t>	</a:t>
            </a:r>
            <a:r>
              <a:rPr lang="en-US" dirty="0"/>
              <a:t>- State Laws </a:t>
            </a:r>
          </a:p>
          <a:p>
            <a:pPr marL="457200">
              <a:defRPr/>
            </a:pPr>
            <a:r>
              <a:rPr lang="en-US" dirty="0"/>
              <a:t>	- Housekeeping  </a:t>
            </a:r>
            <a:r>
              <a:rPr lang="en-US" dirty="0" smtClean="0"/>
              <a:t>Modifications </a:t>
            </a:r>
            <a:endParaRPr lang="en-US" dirty="0"/>
          </a:p>
          <a:p>
            <a:endParaRPr lang="en-US" sz="2200" dirty="0">
              <a:latin typeface="Miriam" panose="020B0502050101010101" pitchFamily="34" charset="-79"/>
              <a:cs typeface="Miriam" panose="020B0502050101010101" pitchFamily="34" charset="-79"/>
            </a:endParaRPr>
          </a:p>
          <a:p>
            <a:endParaRPr lang="en-US" dirty="0"/>
          </a:p>
        </p:txBody>
      </p:sp>
    </p:spTree>
    <p:extLst>
      <p:ext uri="{BB962C8B-B14F-4D97-AF65-F5344CB8AC3E}">
        <p14:creationId xmlns:p14="http://schemas.microsoft.com/office/powerpoint/2010/main" val="1912092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FF"/>
                </a:solidFill>
              </a:rPr>
              <a:t>INTRODUCTION</a:t>
            </a:r>
            <a:endParaRPr lang="en-US" dirty="0"/>
          </a:p>
        </p:txBody>
      </p:sp>
      <p:sp>
        <p:nvSpPr>
          <p:cNvPr id="5" name="Content Placeholder 4"/>
          <p:cNvSpPr>
            <a:spLocks noGrp="1"/>
          </p:cNvSpPr>
          <p:nvPr>
            <p:ph idx="1"/>
          </p:nvPr>
        </p:nvSpPr>
        <p:spPr/>
        <p:txBody>
          <a:bodyPr>
            <a:normAutofit/>
          </a:bodyPr>
          <a:lstStyle/>
          <a:p>
            <a:pPr marL="400050" lvl="1" indent="0">
              <a:buNone/>
            </a:pPr>
            <a:endParaRPr lang="en-US" dirty="0" smtClean="0">
              <a:latin typeface="Calibri" panose="020F0502020204030204" pitchFamily="34" charset="0"/>
            </a:endParaRPr>
          </a:p>
          <a:p>
            <a:pPr marL="400050" lvl="1" indent="0">
              <a:buNone/>
            </a:pPr>
            <a:r>
              <a:rPr lang="en-US" sz="2200" b="1" dirty="0" smtClean="0"/>
              <a:t>Resource Conservation and Recovery Act (RCRA) </a:t>
            </a:r>
            <a:r>
              <a:rPr lang="en-US" sz="2200" dirty="0" smtClean="0"/>
              <a:t>requirements become effective in authorized States after the States amended their regulations  and become effective in the States.</a:t>
            </a:r>
            <a:endParaRPr lang="en-US" sz="2200" dirty="0"/>
          </a:p>
          <a:p>
            <a:pPr marL="0" indent="0">
              <a:buNone/>
            </a:pPr>
            <a:endParaRPr lang="en-US" sz="1800" b="1" dirty="0"/>
          </a:p>
          <a:p>
            <a:pPr marL="0" indent="0">
              <a:buNone/>
            </a:pPr>
            <a:r>
              <a:rPr lang="en-US" sz="2200" dirty="0" smtClean="0"/>
              <a:t>      </a:t>
            </a:r>
            <a:r>
              <a:rPr lang="en-US" sz="2200" b="1" dirty="0" smtClean="0"/>
              <a:t>Hazardous Solid Waste Amendments (HSWA) </a:t>
            </a:r>
            <a:r>
              <a:rPr lang="en-US" sz="2200" dirty="0" smtClean="0"/>
              <a:t>requirements:     </a:t>
            </a:r>
          </a:p>
          <a:p>
            <a:pPr marL="0" indent="0">
              <a:buNone/>
            </a:pPr>
            <a:r>
              <a:rPr lang="en-US" sz="2200" dirty="0"/>
              <a:t> </a:t>
            </a:r>
            <a:r>
              <a:rPr lang="en-US" sz="2200" dirty="0" smtClean="0"/>
              <a:t>     become </a:t>
            </a:r>
            <a:r>
              <a:rPr lang="en-US" sz="2200" dirty="0"/>
              <a:t>effective at the same time in all states.</a:t>
            </a:r>
          </a:p>
          <a:p>
            <a:pPr marL="400050" lvl="1" indent="0">
              <a:buNone/>
            </a:pPr>
            <a:endParaRPr lang="en-US" sz="2200" b="1" dirty="0" smtClean="0"/>
          </a:p>
          <a:p>
            <a:pPr marL="0" indent="0">
              <a:buNone/>
            </a:pPr>
            <a:endParaRPr lang="en-US" dirty="0"/>
          </a:p>
        </p:txBody>
      </p:sp>
      <p:sp>
        <p:nvSpPr>
          <p:cNvPr id="8" name="Slide Number Placeholder 7"/>
          <p:cNvSpPr>
            <a:spLocks noGrp="1"/>
          </p:cNvSpPr>
          <p:nvPr>
            <p:ph type="sldNum" sz="quarter" idx="12"/>
          </p:nvPr>
        </p:nvSpPr>
        <p:spPr/>
        <p:txBody>
          <a:bodyPr/>
          <a:lstStyle/>
          <a:p>
            <a:fld id="{5C76A076-0EB6-4ACF-BC93-AE169B35ECF5}" type="slidenum">
              <a:rPr lang="en-US" smtClean="0"/>
              <a:pPr/>
              <a:t>5</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6755" y="4114801"/>
            <a:ext cx="2857500" cy="2057399"/>
          </a:xfrm>
          <a:prstGeom prst="rect">
            <a:avLst/>
          </a:prstGeom>
        </p:spPr>
      </p:pic>
    </p:spTree>
    <p:extLst>
      <p:ext uri="{BB962C8B-B14F-4D97-AF65-F5344CB8AC3E}">
        <p14:creationId xmlns:p14="http://schemas.microsoft.com/office/powerpoint/2010/main" val="1323447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lnSpcReduction="10000"/>
          </a:bodyPr>
          <a:lstStyle/>
          <a:p>
            <a:pPr marL="0" indent="0">
              <a:buNone/>
              <a:defRPr/>
            </a:pPr>
            <a:r>
              <a:rPr lang="en-US" sz="2800" b="1" dirty="0" smtClean="0"/>
              <a:t>Timeline</a:t>
            </a:r>
            <a:endParaRPr lang="en-US" sz="2800" b="1" dirty="0"/>
          </a:p>
          <a:p>
            <a:pPr marL="0" indent="0">
              <a:buNone/>
              <a:defRPr/>
            </a:pPr>
            <a:endParaRPr lang="en-US" dirty="0" smtClean="0"/>
          </a:p>
          <a:p>
            <a:r>
              <a:rPr lang="en-US" b="1" dirty="0"/>
              <a:t>October 2008</a:t>
            </a:r>
            <a:r>
              <a:rPr lang="en-US" dirty="0"/>
              <a:t>	</a:t>
            </a:r>
            <a:r>
              <a:rPr lang="en-US" dirty="0" smtClean="0"/>
              <a:t>	</a:t>
            </a:r>
            <a:r>
              <a:rPr lang="en-US" dirty="0"/>
              <a:t> The Environmental Protection 					Agency </a:t>
            </a:r>
            <a:r>
              <a:rPr lang="en-US" dirty="0" smtClean="0"/>
              <a:t>(EPA) </a:t>
            </a:r>
            <a:r>
              <a:rPr lang="en-US" dirty="0"/>
              <a:t>published </a:t>
            </a:r>
            <a:r>
              <a:rPr lang="en-US" dirty="0" smtClean="0"/>
              <a:t>the Final 				Rule revising the Definition </a:t>
            </a:r>
            <a:r>
              <a:rPr lang="en-US" dirty="0"/>
              <a:t>of </a:t>
            </a:r>
            <a:r>
              <a:rPr lang="en-US" dirty="0" smtClean="0"/>
              <a:t>					Solid Waste.</a:t>
            </a:r>
            <a:br>
              <a:rPr lang="en-US" dirty="0" smtClean="0"/>
            </a:br>
            <a:endParaRPr lang="en-US" dirty="0" smtClean="0"/>
          </a:p>
          <a:p>
            <a:r>
              <a:rPr lang="en-US" b="1" dirty="0"/>
              <a:t>January 13, 2015	</a:t>
            </a:r>
            <a:r>
              <a:rPr lang="en-US" dirty="0" smtClean="0"/>
              <a:t>EPA published the Revised Final 					Rule. </a:t>
            </a:r>
            <a:br>
              <a:rPr lang="en-US" dirty="0" smtClean="0"/>
            </a:br>
            <a:endParaRPr lang="en-US" dirty="0" smtClean="0"/>
          </a:p>
          <a:p>
            <a:r>
              <a:rPr lang="en-US" b="1" dirty="0"/>
              <a:t>February 2, 2015	</a:t>
            </a:r>
            <a:r>
              <a:rPr lang="en-US" dirty="0"/>
              <a:t>Notice of Public Hearing </a:t>
            </a:r>
            <a:r>
              <a:rPr lang="en-US" dirty="0" smtClean="0"/>
              <a:t>on the 					Draft Amendments filed </a:t>
            </a:r>
            <a:r>
              <a:rPr lang="en-US" dirty="0"/>
              <a:t>with </a:t>
            </a:r>
            <a:r>
              <a:rPr lang="en-US" dirty="0" smtClean="0"/>
              <a:t>the 				Secretary </a:t>
            </a:r>
            <a:r>
              <a:rPr lang="en-US" dirty="0"/>
              <a:t>of </a:t>
            </a:r>
            <a:r>
              <a:rPr lang="en-US" dirty="0" smtClean="0"/>
              <a:t>State (SOS).</a:t>
            </a:r>
            <a:endParaRPr lang="en-US" dirty="0"/>
          </a:p>
        </p:txBody>
      </p:sp>
    </p:spTree>
    <p:extLst>
      <p:ext uri="{BB962C8B-B14F-4D97-AF65-F5344CB8AC3E}">
        <p14:creationId xmlns:p14="http://schemas.microsoft.com/office/powerpoint/2010/main" val="1008711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a:bodyPr>
          <a:lstStyle/>
          <a:p>
            <a:pPr marL="0" indent="0">
              <a:buNone/>
              <a:defRPr/>
            </a:pPr>
            <a:r>
              <a:rPr lang="en-US" sz="2800" b="1" dirty="0" smtClean="0"/>
              <a:t>Timeline (cont.)</a:t>
            </a:r>
            <a:endParaRPr lang="en-US" sz="2800" b="1" dirty="0"/>
          </a:p>
          <a:p>
            <a:pPr marL="0" indent="0">
              <a:buNone/>
              <a:defRPr/>
            </a:pPr>
            <a:endParaRPr lang="en-US" dirty="0" smtClean="0"/>
          </a:p>
          <a:p>
            <a:r>
              <a:rPr lang="en-US" b="1" dirty="0"/>
              <a:t>December 2, 2015	</a:t>
            </a:r>
            <a:r>
              <a:rPr lang="en-US" dirty="0"/>
              <a:t>The Underground Storage Tanks </a:t>
            </a:r>
            <a:r>
              <a:rPr lang="en-US" dirty="0" smtClean="0"/>
              <a:t>				and </a:t>
            </a:r>
            <a:r>
              <a:rPr lang="en-US" dirty="0"/>
              <a:t>Solid Waste Disposal Control </a:t>
            </a:r>
            <a:r>
              <a:rPr lang="en-US" dirty="0" smtClean="0"/>
              <a:t>				Board </a:t>
            </a:r>
            <a:r>
              <a:rPr lang="en-US" dirty="0"/>
              <a:t>(Board) adopted </a:t>
            </a:r>
            <a:r>
              <a:rPr lang="en-US" dirty="0" smtClean="0"/>
              <a:t>an 					equivalent Final Rule</a:t>
            </a:r>
            <a:r>
              <a:rPr lang="en-US" dirty="0"/>
              <a:t>.</a:t>
            </a:r>
          </a:p>
          <a:p>
            <a:r>
              <a:rPr lang="en-US" b="1" dirty="0"/>
              <a:t>May 9, 2017	</a:t>
            </a:r>
            <a:r>
              <a:rPr lang="en-US" b="1" dirty="0" smtClean="0"/>
              <a:t>	</a:t>
            </a:r>
            <a:r>
              <a:rPr lang="en-US" dirty="0" smtClean="0"/>
              <a:t>Final Rules </a:t>
            </a:r>
            <a:r>
              <a:rPr lang="en-US" dirty="0"/>
              <a:t>were filed with the </a:t>
            </a:r>
            <a:r>
              <a:rPr lang="en-US" dirty="0" smtClean="0"/>
              <a:t>					SOS with </a:t>
            </a:r>
            <a:r>
              <a:rPr lang="en-US" dirty="0"/>
              <a:t>an </a:t>
            </a:r>
            <a:r>
              <a:rPr lang="en-US" dirty="0" smtClean="0"/>
              <a:t>effective date </a:t>
            </a:r>
            <a:r>
              <a:rPr lang="en-US" dirty="0"/>
              <a:t>of </a:t>
            </a:r>
            <a:r>
              <a:rPr lang="en-US" dirty="0" smtClean="0"/>
              <a:t>					</a:t>
            </a:r>
            <a:r>
              <a:rPr lang="en-US" b="1" dirty="0" smtClean="0"/>
              <a:t>August </a:t>
            </a:r>
            <a:r>
              <a:rPr lang="en-US" b="1" dirty="0"/>
              <a:t>7, </a:t>
            </a:r>
            <a:r>
              <a:rPr lang="en-US" b="1" dirty="0" smtClean="0"/>
              <a:t>2017.</a:t>
            </a:r>
            <a:endParaRPr lang="en-US" b="1" dirty="0"/>
          </a:p>
          <a:p>
            <a:r>
              <a:rPr lang="en-US" b="1" dirty="0"/>
              <a:t>July 7, 2017</a:t>
            </a:r>
            <a:r>
              <a:rPr lang="en-US" dirty="0"/>
              <a:t> 	</a:t>
            </a:r>
            <a:r>
              <a:rPr lang="en-US" dirty="0" smtClean="0"/>
              <a:t>	The United Court of Appeals 					granted </a:t>
            </a:r>
            <a:r>
              <a:rPr lang="en-US" dirty="0"/>
              <a:t>the </a:t>
            </a:r>
            <a:r>
              <a:rPr lang="en-US" dirty="0" smtClean="0"/>
              <a:t>petition for review.</a:t>
            </a:r>
            <a:r>
              <a:rPr lang="en-US" dirty="0"/>
              <a:t> </a:t>
            </a:r>
          </a:p>
        </p:txBody>
      </p:sp>
    </p:spTree>
    <p:extLst>
      <p:ext uri="{BB962C8B-B14F-4D97-AF65-F5344CB8AC3E}">
        <p14:creationId xmlns:p14="http://schemas.microsoft.com/office/powerpoint/2010/main" val="640669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fontScale="92500"/>
          </a:bodyPr>
          <a:lstStyle/>
          <a:p>
            <a:pPr marL="0" indent="0">
              <a:buNone/>
              <a:defRPr/>
            </a:pPr>
            <a:r>
              <a:rPr lang="en-US" sz="2800" b="1" dirty="0" smtClean="0"/>
              <a:t>Timeline (cont.)</a:t>
            </a:r>
            <a:endParaRPr lang="en-US" sz="2800" b="1" dirty="0"/>
          </a:p>
          <a:p>
            <a:pPr marL="0" indent="0">
              <a:buNone/>
              <a:defRPr/>
            </a:pPr>
            <a:endParaRPr lang="en-US" dirty="0" smtClean="0"/>
          </a:p>
          <a:p>
            <a:r>
              <a:rPr lang="en-US" b="1" dirty="0"/>
              <a:t>July 20, 2017</a:t>
            </a:r>
            <a:r>
              <a:rPr lang="en-US" dirty="0"/>
              <a:t> 	</a:t>
            </a:r>
            <a:r>
              <a:rPr lang="en-US" dirty="0" smtClean="0"/>
              <a:t>	75 Days Stay </a:t>
            </a:r>
            <a:r>
              <a:rPr lang="en-US" dirty="0"/>
              <a:t>of </a:t>
            </a:r>
            <a:r>
              <a:rPr lang="en-US" dirty="0" smtClean="0"/>
              <a:t>the Effective </a:t>
            </a:r>
            <a:r>
              <a:rPr lang="en-US" dirty="0"/>
              <a:t>Date of </a:t>
            </a:r>
            <a:r>
              <a:rPr lang="en-US" dirty="0" smtClean="0"/>
              <a:t>				the </a:t>
            </a:r>
            <a:r>
              <a:rPr lang="en-US" dirty="0"/>
              <a:t>Final </a:t>
            </a:r>
            <a:r>
              <a:rPr lang="en-US" dirty="0" smtClean="0"/>
              <a:t>Rules was filed with </a:t>
            </a:r>
            <a:r>
              <a:rPr lang="en-US" dirty="0"/>
              <a:t>the </a:t>
            </a:r>
            <a:r>
              <a:rPr lang="en-US" dirty="0" smtClean="0"/>
              <a:t>					SOS with an effective date </a:t>
            </a:r>
            <a:r>
              <a:rPr lang="en-US" dirty="0"/>
              <a:t>July 20, </a:t>
            </a:r>
            <a:r>
              <a:rPr lang="en-US" dirty="0" smtClean="0"/>
              <a:t>					2017</a:t>
            </a:r>
            <a:r>
              <a:rPr lang="en-US" dirty="0"/>
              <a:t>. </a:t>
            </a:r>
            <a:r>
              <a:rPr lang="en-US" dirty="0" smtClean="0"/>
              <a:t> New effective date </a:t>
            </a:r>
            <a:r>
              <a:rPr lang="en-US" b="1" dirty="0" smtClean="0"/>
              <a:t>October 					21, 2017</a:t>
            </a:r>
            <a:r>
              <a:rPr lang="en-US" dirty="0" smtClean="0"/>
              <a:t>. </a:t>
            </a:r>
            <a:r>
              <a:rPr lang="en-US" smtClean="0"/>
              <a:t>(</a:t>
            </a:r>
            <a:r>
              <a:rPr lang="en-US" b="1"/>
              <a:t>Joint </a:t>
            </a:r>
            <a:r>
              <a:rPr lang="en-US" b="1" smtClean="0"/>
              <a:t>Government 					Operations Committee</a:t>
            </a:r>
            <a:r>
              <a:rPr lang="en-US" smtClean="0"/>
              <a:t>)</a:t>
            </a:r>
            <a:r>
              <a:rPr lang="en-US" dirty="0"/>
              <a:t/>
            </a:r>
            <a:br>
              <a:rPr lang="en-US" dirty="0"/>
            </a:br>
            <a:endParaRPr lang="en-US" sz="1400" dirty="0"/>
          </a:p>
          <a:p>
            <a:r>
              <a:rPr lang="en-US" b="1" dirty="0" smtClean="0"/>
              <a:t>September 7, </a:t>
            </a:r>
            <a:r>
              <a:rPr lang="en-US" b="1" dirty="0"/>
              <a:t>2017</a:t>
            </a:r>
            <a:r>
              <a:rPr lang="en-US" dirty="0"/>
              <a:t> 	</a:t>
            </a:r>
            <a:r>
              <a:rPr lang="en-US" dirty="0" smtClean="0"/>
              <a:t>75 </a:t>
            </a:r>
            <a:r>
              <a:rPr lang="en-US" dirty="0"/>
              <a:t>Days Stay of </a:t>
            </a:r>
            <a:r>
              <a:rPr lang="en-US" dirty="0" smtClean="0"/>
              <a:t>the Effective 					Date </a:t>
            </a:r>
            <a:r>
              <a:rPr lang="en-US" dirty="0"/>
              <a:t>of </a:t>
            </a:r>
            <a:r>
              <a:rPr lang="en-US" dirty="0" smtClean="0"/>
              <a:t>the </a:t>
            </a:r>
            <a:r>
              <a:rPr lang="en-US" dirty="0"/>
              <a:t>Final rules </a:t>
            </a:r>
            <a:r>
              <a:rPr lang="en-US" dirty="0" smtClean="0"/>
              <a:t>was filed </a:t>
            </a:r>
            <a:r>
              <a:rPr lang="en-US" dirty="0"/>
              <a:t>with </a:t>
            </a:r>
            <a:r>
              <a:rPr lang="en-US" dirty="0" smtClean="0"/>
              <a:t>				the SOS with </a:t>
            </a:r>
            <a:r>
              <a:rPr lang="en-US" dirty="0"/>
              <a:t>an </a:t>
            </a:r>
            <a:r>
              <a:rPr lang="en-US" dirty="0" smtClean="0"/>
              <a:t>effective date 					September 7, 2017. New effective 					date </a:t>
            </a:r>
            <a:r>
              <a:rPr lang="en-US" b="1" dirty="0" smtClean="0"/>
              <a:t>January 4, 2018</a:t>
            </a:r>
            <a:r>
              <a:rPr lang="en-US" dirty="0" smtClean="0"/>
              <a:t>.  (</a:t>
            </a:r>
            <a:r>
              <a:rPr lang="en-US" b="1" dirty="0" smtClean="0"/>
              <a:t>Board</a:t>
            </a:r>
            <a:r>
              <a:rPr lang="en-US" dirty="0" smtClean="0"/>
              <a:t>)</a:t>
            </a:r>
            <a:endParaRPr lang="en-US" sz="1400" dirty="0"/>
          </a:p>
        </p:txBody>
      </p:sp>
    </p:spTree>
    <p:extLst>
      <p:ext uri="{BB962C8B-B14F-4D97-AF65-F5344CB8AC3E}">
        <p14:creationId xmlns:p14="http://schemas.microsoft.com/office/powerpoint/2010/main" val="898780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mj-lt"/>
                <a:cs typeface="Times New Roman" pitchFamily="18" charset="0"/>
              </a:rPr>
              <a:t>HAZARDOUS WASTE RULEMAKING</a:t>
            </a:r>
            <a:endParaRPr lang="en-US" sz="4000" dirty="0">
              <a:latin typeface="+mj-lt"/>
            </a:endParaRPr>
          </a:p>
        </p:txBody>
      </p:sp>
      <p:sp>
        <p:nvSpPr>
          <p:cNvPr id="3" name="Content Placeholder 2"/>
          <p:cNvSpPr>
            <a:spLocks noGrp="1"/>
          </p:cNvSpPr>
          <p:nvPr>
            <p:ph idx="1"/>
          </p:nvPr>
        </p:nvSpPr>
        <p:spPr/>
        <p:txBody>
          <a:bodyPr>
            <a:normAutofit/>
          </a:bodyPr>
          <a:lstStyle/>
          <a:p>
            <a:pPr marL="0" indent="0">
              <a:buNone/>
              <a:defRPr/>
            </a:pPr>
            <a:r>
              <a:rPr lang="en-US" sz="2800" b="1" dirty="0" smtClean="0"/>
              <a:t>Timeline (cont.)</a:t>
            </a:r>
            <a:endParaRPr lang="en-US" sz="2800" b="1" dirty="0"/>
          </a:p>
          <a:p>
            <a:pPr marL="0" indent="0">
              <a:buNone/>
              <a:defRPr/>
            </a:pPr>
            <a:endParaRPr lang="en-US" dirty="0" smtClean="0"/>
          </a:p>
          <a:p>
            <a:r>
              <a:rPr lang="en-US" sz="2200" b="1" dirty="0"/>
              <a:t>December 6, 2017	</a:t>
            </a:r>
            <a:r>
              <a:rPr lang="en-US" sz="2200" dirty="0" smtClean="0"/>
              <a:t>Notice </a:t>
            </a:r>
            <a:r>
              <a:rPr lang="en-US" sz="2200" dirty="0"/>
              <a:t>of Public </a:t>
            </a:r>
            <a:r>
              <a:rPr lang="en-US" sz="2200" dirty="0" smtClean="0"/>
              <a:t>Hearing of the Draft 				Amended Rules was filed </a:t>
            </a:r>
            <a:r>
              <a:rPr lang="en-US" sz="2200" dirty="0"/>
              <a:t>with the </a:t>
            </a:r>
            <a:r>
              <a:rPr lang="en-US" sz="2200" dirty="0" smtClean="0"/>
              <a:t>					SOS </a:t>
            </a:r>
            <a:r>
              <a:rPr lang="en-US" sz="2200" dirty="0"/>
              <a:t>with a hearing date </a:t>
            </a:r>
            <a:r>
              <a:rPr lang="en-US" sz="2200" dirty="0" smtClean="0"/>
              <a:t>of January 				30</a:t>
            </a:r>
            <a:r>
              <a:rPr lang="en-US" sz="2200" dirty="0"/>
              <a:t>, 2018.  </a:t>
            </a:r>
            <a:r>
              <a:rPr lang="en-US" sz="2200" dirty="0" smtClean="0"/>
              <a:t>Comment period </a:t>
            </a:r>
            <a:r>
              <a:rPr lang="en-US" sz="2200" dirty="0"/>
              <a:t>ended </a:t>
            </a:r>
            <a:r>
              <a:rPr lang="en-US" sz="2200" dirty="0" smtClean="0"/>
              <a:t>					January </a:t>
            </a:r>
            <a:r>
              <a:rPr lang="en-US" sz="2200" dirty="0"/>
              <a:t>30, 2018. </a:t>
            </a:r>
          </a:p>
          <a:p>
            <a:pPr marL="0" indent="0">
              <a:buNone/>
            </a:pPr>
            <a:r>
              <a:rPr lang="en-US" sz="2200" dirty="0"/>
              <a:t> </a:t>
            </a:r>
          </a:p>
          <a:p>
            <a:r>
              <a:rPr lang="en-US" sz="2200" b="1" dirty="0"/>
              <a:t>December 14, 2017	</a:t>
            </a:r>
            <a:r>
              <a:rPr lang="en-US" sz="2200" dirty="0" smtClean="0"/>
              <a:t>Emergency Rules was </a:t>
            </a:r>
            <a:r>
              <a:rPr lang="en-US" sz="2200" dirty="0"/>
              <a:t>filed with the </a:t>
            </a:r>
            <a:r>
              <a:rPr lang="en-US" sz="2200" dirty="0" smtClean="0"/>
              <a:t>				SOS with </a:t>
            </a:r>
            <a:r>
              <a:rPr lang="en-US" sz="2200" dirty="0"/>
              <a:t>an original </a:t>
            </a:r>
            <a:r>
              <a:rPr lang="en-US" sz="2200" dirty="0" smtClean="0"/>
              <a:t>effective </a:t>
            </a:r>
            <a:r>
              <a:rPr lang="en-US" sz="2200" dirty="0"/>
              <a:t>date of </a:t>
            </a:r>
            <a:r>
              <a:rPr lang="en-US" sz="2200" dirty="0" smtClean="0"/>
              <a:t>				January </a:t>
            </a:r>
            <a:r>
              <a:rPr lang="en-US" sz="2200" dirty="0"/>
              <a:t>4, </a:t>
            </a:r>
            <a:r>
              <a:rPr lang="en-US" sz="2200" dirty="0" smtClean="0"/>
              <a:t>2018 </a:t>
            </a:r>
            <a:r>
              <a:rPr lang="en-US" sz="2200" dirty="0"/>
              <a:t>with </a:t>
            </a:r>
            <a:r>
              <a:rPr lang="en-US" sz="2200" dirty="0" smtClean="0"/>
              <a:t>last </a:t>
            </a:r>
            <a:r>
              <a:rPr lang="en-US" sz="2200" dirty="0"/>
              <a:t>effective </a:t>
            </a:r>
            <a:r>
              <a:rPr lang="en-US" sz="2200" dirty="0" smtClean="0"/>
              <a:t>					date </a:t>
            </a:r>
            <a:r>
              <a:rPr lang="en-US" sz="2200" b="1" dirty="0"/>
              <a:t>July 3, 2018</a:t>
            </a:r>
            <a:r>
              <a:rPr lang="en-US" sz="2200" dirty="0"/>
              <a:t>.  </a:t>
            </a:r>
          </a:p>
          <a:p>
            <a:pPr marL="0" indent="0">
              <a:buNone/>
            </a:pPr>
            <a:r>
              <a:rPr lang="en-US" dirty="0"/>
              <a:t> </a:t>
            </a:r>
          </a:p>
        </p:txBody>
      </p:sp>
    </p:spTree>
    <p:extLst>
      <p:ext uri="{BB962C8B-B14F-4D97-AF65-F5344CB8AC3E}">
        <p14:creationId xmlns:p14="http://schemas.microsoft.com/office/powerpoint/2010/main" val="1198587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1616</TotalTime>
  <Words>318</Words>
  <Application>Microsoft Office PowerPoint</Application>
  <PresentationFormat>On-screen Show (4:3)</PresentationFormat>
  <Paragraphs>166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PowerPoint B</vt:lpstr>
      <vt:lpstr> Hazardous Waste Amendments  for Adoption Consideration </vt:lpstr>
      <vt:lpstr>INTRODUCTION</vt:lpstr>
      <vt:lpstr>INTRODUCTION</vt:lpstr>
      <vt:lpstr>INTRODUCTION</vt:lpstr>
      <vt:lpstr>INTRODUCTION</vt:lpstr>
      <vt:lpstr>HAZARDOUS WASTE RULEMAKING</vt:lpstr>
      <vt:lpstr>HAZARDOUS WASTE RULEMAKING</vt:lpstr>
      <vt:lpstr>HAZARDOUS WASTE RULEMAKING</vt:lpstr>
      <vt:lpstr>HAZARDOUS WASTE RULEMAKING</vt:lpstr>
      <vt:lpstr>HAZARDOUS WASTE RULEMAKING</vt:lpstr>
      <vt:lpstr>HAZARDOUS WASTE RULEMAKING</vt:lpstr>
      <vt:lpstr>State Propose Changes</vt:lpstr>
      <vt:lpstr>HAZARDOUS WASTE RULEMAKING</vt:lpstr>
      <vt:lpstr>HAZARDOUS WASTE RULEMAKING</vt:lpstr>
      <vt:lpstr>HAZARDOUS WASTE RULEMAKING</vt:lpstr>
      <vt:lpstr>HAZARDOUS WASTE RULEMAKING</vt:lpstr>
      <vt:lpstr>Copies</vt:lpstr>
      <vt:lpstr>Questions</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Jackie Okoreeh-Baah</cp:lastModifiedBy>
  <cp:revision>85</cp:revision>
  <cp:lastPrinted>2019-08-12T20:38:31Z</cp:lastPrinted>
  <dcterms:created xsi:type="dcterms:W3CDTF">2015-04-23T14:18:47Z</dcterms:created>
  <dcterms:modified xsi:type="dcterms:W3CDTF">2019-12-03T18:37:22Z</dcterms:modified>
</cp:coreProperties>
</file>