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7" r:id="rId3"/>
    <p:sldId id="259" r:id="rId4"/>
    <p:sldId id="321" r:id="rId5"/>
    <p:sldId id="271" r:id="rId6"/>
    <p:sldId id="322" r:id="rId7"/>
    <p:sldId id="323" r:id="rId8"/>
    <p:sldId id="341" r:id="rId9"/>
    <p:sldId id="331" r:id="rId10"/>
    <p:sldId id="332" r:id="rId11"/>
    <p:sldId id="333" r:id="rId12"/>
    <p:sldId id="334" r:id="rId13"/>
    <p:sldId id="342" r:id="rId14"/>
    <p:sldId id="335" r:id="rId15"/>
    <p:sldId id="336" r:id="rId16"/>
    <p:sldId id="337" r:id="rId17"/>
    <p:sldId id="338" r:id="rId18"/>
    <p:sldId id="340" r:id="rId19"/>
    <p:sldId id="339" r:id="rId20"/>
    <p:sldId id="343" r:id="rId21"/>
    <p:sldId id="330" r:id="rId22"/>
    <p:sldId id="324" r:id="rId23"/>
    <p:sldId id="325" r:id="rId24"/>
    <p:sldId id="326" r:id="rId25"/>
    <p:sldId id="328" r:id="rId26"/>
    <p:sldId id="329"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M. Harper" initials="KM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48" autoAdjust="0"/>
    <p:restoredTop sz="97686" autoAdjust="0"/>
  </p:normalViewPr>
  <p:slideViewPr>
    <p:cSldViewPr>
      <p:cViewPr varScale="1">
        <p:scale>
          <a:sx n="57" d="100"/>
          <a:sy n="57" d="100"/>
        </p:scale>
        <p:origin x="-1437" y="-7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001F5-3A40-435F-A020-4B88F189949F}" type="datetimeFigureOut">
              <a:rPr lang="en-US" smtClean="0"/>
              <a:t>11/22/2019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9FB55-1AAE-4247-8C5C-34848AB7675F}" type="slidenum">
              <a:rPr lang="en-US" smtClean="0"/>
              <a:t>‹#›</a:t>
            </a:fld>
            <a:endParaRPr lang="en-US" dirty="0"/>
          </a:p>
        </p:txBody>
      </p:sp>
    </p:spTree>
    <p:extLst>
      <p:ext uri="{BB962C8B-B14F-4D97-AF65-F5344CB8AC3E}">
        <p14:creationId xmlns:p14="http://schemas.microsoft.com/office/powerpoint/2010/main" val="58327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Tonya</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t>1</a:t>
            </a:fld>
            <a:endParaRPr lang="en-US" dirty="0"/>
          </a:p>
        </p:txBody>
      </p:sp>
    </p:spTree>
    <p:extLst>
      <p:ext uri="{BB962C8B-B14F-4D97-AF65-F5344CB8AC3E}">
        <p14:creationId xmlns:p14="http://schemas.microsoft.com/office/powerpoint/2010/main" val="175207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fld id="{ABB1E8C4-8DB9-401D-B374-7809A75B299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8125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97673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236045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294728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16947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1143000"/>
            <a:ext cx="5943600" cy="2743200"/>
          </a:xfrm>
          <a:prstGeom prst="rect">
            <a:avLst/>
          </a:prstGeom>
        </p:spPr>
      </p:pic>
    </p:spTree>
    <p:extLst>
      <p:ext uri="{BB962C8B-B14F-4D97-AF65-F5344CB8AC3E}">
        <p14:creationId xmlns:p14="http://schemas.microsoft.com/office/powerpoint/2010/main" val="763373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a:t>Click icon to add picture</a:t>
            </a:r>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520" y="304800"/>
            <a:ext cx="2773680" cy="1280160"/>
          </a:xfrm>
          <a:prstGeom prst="rect">
            <a:avLst/>
          </a:prstGeom>
        </p:spPr>
      </p:pic>
    </p:spTree>
    <p:extLst>
      <p:ext uri="{BB962C8B-B14F-4D97-AF65-F5344CB8AC3E}">
        <p14:creationId xmlns:p14="http://schemas.microsoft.com/office/powerpoint/2010/main" val="384958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907980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46394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871510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13373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95738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248738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299298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3845801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2517941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672570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52266"/>
            <a:ext cx="1584960" cy="731520"/>
          </a:xfrm>
          <a:prstGeom prst="rect">
            <a:avLst/>
          </a:prstGeom>
        </p:spPr>
      </p:pic>
    </p:spTree>
    <p:extLst>
      <p:ext uri="{BB962C8B-B14F-4D97-AF65-F5344CB8AC3E}">
        <p14:creationId xmlns:p14="http://schemas.microsoft.com/office/powerpoint/2010/main" val="1235027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3043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069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547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689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55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119119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3018280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184363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380569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288482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102873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2EBD4-35C3-4B5F-B69D-280169F7B650}" type="datetimeFigureOut">
              <a:rPr lang="en-US" smtClean="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E08CF8-962C-4EB7-831B-C8CDEEC829DC}" type="slidenum">
              <a:rPr lang="en-US" smtClean="0"/>
              <a:t>‹#›</a:t>
            </a:fld>
            <a:endParaRPr lang="en-US" dirty="0"/>
          </a:p>
        </p:txBody>
      </p:sp>
    </p:spTree>
    <p:extLst>
      <p:ext uri="{BB962C8B-B14F-4D97-AF65-F5344CB8AC3E}">
        <p14:creationId xmlns:p14="http://schemas.microsoft.com/office/powerpoint/2010/main" val="112054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2EBD4-35C3-4B5F-B69D-280169F7B650}" type="datetimeFigureOut">
              <a:rPr lang="en-US" smtClean="0"/>
              <a:t>11/22/2019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08CF8-962C-4EB7-831B-C8CDEEC829DC}" type="slidenum">
              <a:rPr lang="en-US" smtClean="0"/>
              <a:t>‹#›</a:t>
            </a:fld>
            <a:endParaRPr lang="en-US" dirty="0"/>
          </a:p>
        </p:txBody>
      </p:sp>
    </p:spTree>
    <p:extLst>
      <p:ext uri="{BB962C8B-B14F-4D97-AF65-F5344CB8AC3E}">
        <p14:creationId xmlns:p14="http://schemas.microsoft.com/office/powerpoint/2010/main" val="422074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666666"/>
              </a:solidFill>
            </a:endParaRPr>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666666"/>
                </a:solidFill>
              </a:rPr>
              <a:pPr/>
              <a:t>‹#›</a:t>
            </a:fld>
            <a:endParaRPr lang="en-US" dirty="0">
              <a:solidFill>
                <a:srgbClr val="666666"/>
              </a:solidFill>
            </a:endParaRPr>
          </a:p>
        </p:txBody>
      </p:sp>
    </p:spTree>
    <p:extLst>
      <p:ext uri="{BB962C8B-B14F-4D97-AF65-F5344CB8AC3E}">
        <p14:creationId xmlns:p14="http://schemas.microsoft.com/office/powerpoint/2010/main" val="6398216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a:t/>
            </a:r>
            <a:br>
              <a:rPr lang="en-US" dirty="0"/>
            </a:br>
            <a:r>
              <a:rPr lang="en-US" dirty="0">
                <a:effectLst/>
              </a:rPr>
              <a:t>Underground Storage Tank</a:t>
            </a:r>
            <a:br>
              <a:rPr lang="en-US" dirty="0">
                <a:effectLst/>
              </a:rPr>
            </a:br>
            <a:r>
              <a:rPr lang="en-US" dirty="0" smtClean="0">
                <a:effectLst/>
              </a:rPr>
              <a:t>Enforcement Backlog Review</a:t>
            </a:r>
            <a:br>
              <a:rPr lang="en-US" dirty="0" smtClean="0">
                <a:effectLst/>
              </a:rPr>
            </a:br>
            <a:r>
              <a:rPr lang="en-US" dirty="0"/>
              <a:t/>
            </a:r>
            <a:br>
              <a:rPr lang="en-US" dirty="0"/>
            </a:br>
            <a:endParaRPr lang="en-US" dirty="0"/>
          </a:p>
        </p:txBody>
      </p:sp>
      <p:sp>
        <p:nvSpPr>
          <p:cNvPr id="3" name="Text Placeholder 2"/>
          <p:cNvSpPr>
            <a:spLocks noGrp="1"/>
          </p:cNvSpPr>
          <p:nvPr>
            <p:ph type="body" sz="quarter" idx="12"/>
          </p:nvPr>
        </p:nvSpPr>
        <p:spPr/>
        <p:txBody>
          <a:bodyPr>
            <a:normAutofit fontScale="77500" lnSpcReduction="20000"/>
          </a:bodyPr>
          <a:lstStyle/>
          <a:p>
            <a:pPr>
              <a:defRPr/>
            </a:pPr>
            <a:r>
              <a:rPr lang="en-US" altLang="en-US" sz="2000" b="1" dirty="0">
                <a:cs typeface="Times New Roman" pitchFamily="18" charset="0"/>
              </a:rPr>
              <a:t> Underground Storage Tanks  and </a:t>
            </a:r>
          </a:p>
          <a:p>
            <a:pPr>
              <a:defRPr/>
            </a:pPr>
            <a:r>
              <a:rPr lang="en-US" altLang="en-US" sz="2000" b="1" dirty="0">
                <a:cs typeface="Times New Roman" pitchFamily="18" charset="0"/>
              </a:rPr>
              <a:t>Solid Waste Disposal Control </a:t>
            </a:r>
            <a:r>
              <a:rPr lang="en-US" altLang="en-US" sz="2000" b="1" dirty="0" smtClean="0">
                <a:cs typeface="Times New Roman" pitchFamily="18" charset="0"/>
              </a:rPr>
              <a:t>Board</a:t>
            </a:r>
          </a:p>
          <a:p>
            <a:pPr>
              <a:defRPr/>
            </a:pPr>
            <a:r>
              <a:rPr lang="en-US" altLang="en-US" sz="2000" b="1" dirty="0" smtClean="0">
                <a:cs typeface="Times New Roman" pitchFamily="18" charset="0"/>
              </a:rPr>
              <a:t>December 4, 2019</a:t>
            </a:r>
            <a:endParaRPr lang="en-US" altLang="en-US" sz="2000" b="1" dirty="0">
              <a:cs typeface="Times New Roman" pitchFamily="18" charset="0"/>
            </a:endParaRPr>
          </a:p>
        </p:txBody>
      </p:sp>
      <p:sp>
        <p:nvSpPr>
          <p:cNvPr id="4" name="Text Placeholder 3"/>
          <p:cNvSpPr>
            <a:spLocks noGrp="1"/>
          </p:cNvSpPr>
          <p:nvPr>
            <p:ph type="body" sz="quarter" idx="11"/>
          </p:nvPr>
        </p:nvSpPr>
        <p:spPr/>
        <p:txBody>
          <a:bodyPr/>
          <a:lstStyle/>
          <a:p>
            <a:r>
              <a:rPr lang="en-US" dirty="0" smtClean="0"/>
              <a:t>Rhonda Key</a:t>
            </a:r>
            <a:r>
              <a:rPr lang="en-US" smtClean="0"/>
              <a:t>, Enforcement Manager</a:t>
            </a:r>
            <a:endParaRPr lang="en-US" dirty="0"/>
          </a:p>
        </p:txBody>
      </p:sp>
    </p:spTree>
    <p:extLst>
      <p:ext uri="{BB962C8B-B14F-4D97-AF65-F5344CB8AC3E}">
        <p14:creationId xmlns:p14="http://schemas.microsoft.com/office/powerpoint/2010/main" val="739268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EAR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2541723577"/>
              </p:ext>
            </p:extLst>
          </p:nvPr>
        </p:nvGraphicFramePr>
        <p:xfrm>
          <a:off x="152400" y="1109980"/>
          <a:ext cx="8839201" cy="5633403"/>
        </p:xfrm>
        <a:graphic>
          <a:graphicData uri="http://schemas.openxmlformats.org/drawingml/2006/table">
            <a:tbl>
              <a:tblPr firstRow="1" bandRow="1">
                <a:tableStyleId>{5C22544A-7EE6-4342-B048-85BDC9FD1C3A}</a:tableStyleId>
              </a:tblPr>
              <a:tblGrid>
                <a:gridCol w="683030"/>
                <a:gridCol w="992976"/>
                <a:gridCol w="3886594"/>
                <a:gridCol w="865909"/>
                <a:gridCol w="962891"/>
                <a:gridCol w="1447801"/>
              </a:tblGrid>
              <a:tr h="490220">
                <a:tc>
                  <a:txBody>
                    <a:bodyPr/>
                    <a:lstStyle/>
                    <a:p>
                      <a:pPr algn="l" fontAlgn="b"/>
                      <a:r>
                        <a:rPr lang="en-US" sz="1600" b="0" i="0" u="none" strike="noStrike" dirty="0" smtClean="0">
                          <a:solidFill>
                            <a:srgbClr val="000000"/>
                          </a:solidFill>
                          <a:effectLst/>
                          <a:latin typeface="Open Sans"/>
                        </a:rPr>
                        <a:t>EAR ID</a:t>
                      </a:r>
                      <a:endParaRPr lang="en-US" sz="1600" b="0" i="0" u="none" strike="noStrike" dirty="0">
                        <a:solidFill>
                          <a:srgbClr val="000000"/>
                        </a:solidFill>
                        <a:effectLst/>
                        <a:latin typeface="Open Sans"/>
                      </a:endParaRPr>
                    </a:p>
                  </a:txBody>
                  <a:tcPr marL="6350" marR="6350" marT="6350" marB="0" anchor="b"/>
                </a:tc>
                <a:tc>
                  <a:txBody>
                    <a:bodyPr/>
                    <a:lstStyle/>
                    <a:p>
                      <a:pPr algn="l" fontAlgn="b"/>
                      <a:r>
                        <a:rPr lang="en-US" sz="1600" b="0" i="0" u="none" strike="noStrike" dirty="0">
                          <a:solidFill>
                            <a:srgbClr val="000000"/>
                          </a:solidFill>
                          <a:effectLst/>
                          <a:latin typeface="Open Sans"/>
                        </a:rPr>
                        <a:t>Facility </a:t>
                      </a:r>
                      <a:r>
                        <a:rPr lang="en-US" sz="1600" b="0" i="0" u="none" strike="noStrike" dirty="0" smtClean="0">
                          <a:solidFill>
                            <a:srgbClr val="000000"/>
                          </a:solidFill>
                          <a:effectLst/>
                          <a:latin typeface="Open Sans"/>
                        </a:rPr>
                        <a:t>ID</a:t>
                      </a:r>
                      <a:endParaRPr lang="en-US" sz="1600" b="0" i="0" u="none" strike="noStrike" dirty="0">
                        <a:solidFill>
                          <a:srgbClr val="000000"/>
                        </a:solidFill>
                        <a:effectLst/>
                        <a:latin typeface="Open Sans"/>
                      </a:endParaRPr>
                    </a:p>
                  </a:txBody>
                  <a:tcPr marL="6350" marR="6350" marT="6350" marB="0" anchor="b"/>
                </a:tc>
                <a:tc>
                  <a:txBody>
                    <a:bodyPr/>
                    <a:lstStyle/>
                    <a:p>
                      <a:pPr algn="l" fontAlgn="b"/>
                      <a:r>
                        <a:rPr lang="en-US" sz="1600" b="0" i="0" u="none" strike="noStrike">
                          <a:solidFill>
                            <a:srgbClr val="000000"/>
                          </a:solidFill>
                          <a:effectLst/>
                          <a:latin typeface="Open Sans"/>
                        </a:rPr>
                        <a:t>Site</a:t>
                      </a:r>
                    </a:p>
                  </a:txBody>
                  <a:tcPr marL="6350" marR="6350" marT="6350" marB="0" anchor="b"/>
                </a:tc>
                <a:tc>
                  <a:txBody>
                    <a:bodyPr/>
                    <a:lstStyle/>
                    <a:p>
                      <a:pPr algn="l" fontAlgn="b"/>
                      <a:r>
                        <a:rPr lang="en-US" sz="1600" b="0" i="0" u="none" strike="noStrike" dirty="0">
                          <a:solidFill>
                            <a:srgbClr val="000000"/>
                          </a:solidFill>
                          <a:effectLst/>
                          <a:latin typeface="Open Sans"/>
                        </a:rPr>
                        <a:t>EAR Type</a:t>
                      </a:r>
                    </a:p>
                  </a:txBody>
                  <a:tcPr marL="6350" marR="6350" marT="6350" marB="0" anchor="b"/>
                </a:tc>
                <a:tc>
                  <a:txBody>
                    <a:bodyPr/>
                    <a:lstStyle/>
                    <a:p>
                      <a:pPr algn="l" fontAlgn="b"/>
                      <a:r>
                        <a:rPr lang="en-US" sz="1600" b="0" i="0" u="none" strike="noStrike">
                          <a:solidFill>
                            <a:srgbClr val="000000"/>
                          </a:solidFill>
                          <a:effectLst/>
                          <a:latin typeface="Open Sans"/>
                        </a:rPr>
                        <a:t>Request Date</a:t>
                      </a:r>
                    </a:p>
                  </a:txBody>
                  <a:tcPr marL="6350" marR="6350" marT="6350" marB="0" anchor="b"/>
                </a:tc>
                <a:tc>
                  <a:txBody>
                    <a:bodyPr/>
                    <a:lstStyle/>
                    <a:p>
                      <a:pPr algn="l" fontAlgn="b"/>
                      <a:r>
                        <a:rPr lang="en-US" sz="1600" b="0" i="0" u="none" strike="noStrike" dirty="0" smtClean="0">
                          <a:solidFill>
                            <a:srgbClr val="000000"/>
                          </a:solidFill>
                          <a:effectLst/>
                          <a:latin typeface="Open Sans"/>
                        </a:rPr>
                        <a:t>EAR </a:t>
                      </a:r>
                      <a:r>
                        <a:rPr lang="en-US" sz="1600" b="0" i="0" u="none" strike="noStrike" dirty="0">
                          <a:solidFill>
                            <a:srgbClr val="000000"/>
                          </a:solidFill>
                          <a:effectLst/>
                          <a:latin typeface="Open Sans"/>
                        </a:rPr>
                        <a:t>Status</a:t>
                      </a:r>
                    </a:p>
                  </a:txBody>
                  <a:tcPr marL="6350" marR="6350" marT="6350" marB="0" anchor="b"/>
                </a:tc>
              </a:tr>
              <a:tr h="699453">
                <a:tc>
                  <a:txBody>
                    <a:bodyPr/>
                    <a:lstStyle/>
                    <a:p>
                      <a:pPr algn="r" fontAlgn="b"/>
                      <a:r>
                        <a:rPr lang="en-US" sz="1600" b="0" i="0" u="none" strike="noStrike">
                          <a:solidFill>
                            <a:srgbClr val="000000"/>
                          </a:solidFill>
                          <a:effectLst/>
                          <a:latin typeface="Open Sans"/>
                        </a:rPr>
                        <a:t>24858</a:t>
                      </a:r>
                    </a:p>
                  </a:txBody>
                  <a:tcPr marL="6350" marR="6350" marT="6350" marB="0" anchor="b"/>
                </a:tc>
                <a:tc>
                  <a:txBody>
                    <a:bodyPr/>
                    <a:lstStyle/>
                    <a:p>
                      <a:pPr algn="r" fontAlgn="b"/>
                      <a:r>
                        <a:rPr lang="en-US" sz="1600" b="0" i="0" u="none" strike="noStrike">
                          <a:solidFill>
                            <a:srgbClr val="000000"/>
                          </a:solidFill>
                          <a:effectLst/>
                          <a:latin typeface="Open Sans"/>
                        </a:rPr>
                        <a:t>9790644</a:t>
                      </a:r>
                    </a:p>
                  </a:txBody>
                  <a:tcPr marL="6350" marR="6350" marT="6350" marB="0" anchor="b"/>
                </a:tc>
                <a:tc>
                  <a:txBody>
                    <a:bodyPr/>
                    <a:lstStyle/>
                    <a:p>
                      <a:pPr algn="l" fontAlgn="b"/>
                      <a:r>
                        <a:rPr lang="en-US" sz="1600" b="0" i="0" u="none" strike="noStrike">
                          <a:solidFill>
                            <a:srgbClr val="000000"/>
                          </a:solidFill>
                          <a:effectLst/>
                          <a:latin typeface="Open Sans"/>
                        </a:rPr>
                        <a:t>Yellow Cab Company</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8/30/19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24918</a:t>
                      </a:r>
                    </a:p>
                  </a:txBody>
                  <a:tcPr marL="6350" marR="6350" marT="6350" marB="0" anchor="b"/>
                </a:tc>
                <a:tc>
                  <a:txBody>
                    <a:bodyPr/>
                    <a:lstStyle/>
                    <a:p>
                      <a:pPr algn="r" fontAlgn="b"/>
                      <a:r>
                        <a:rPr lang="en-US" sz="1600" b="0" i="0" u="none" strike="noStrike">
                          <a:solidFill>
                            <a:srgbClr val="000000"/>
                          </a:solidFill>
                          <a:effectLst/>
                          <a:latin typeface="Open Sans"/>
                        </a:rPr>
                        <a:t>9792582</a:t>
                      </a:r>
                    </a:p>
                  </a:txBody>
                  <a:tcPr marL="6350" marR="6350" marT="6350" marB="0" anchor="b"/>
                </a:tc>
                <a:tc>
                  <a:txBody>
                    <a:bodyPr/>
                    <a:lstStyle/>
                    <a:p>
                      <a:pPr algn="l" fontAlgn="b"/>
                      <a:r>
                        <a:rPr lang="en-US" sz="1600" b="0" i="0" u="none" strike="noStrike">
                          <a:solidFill>
                            <a:srgbClr val="000000"/>
                          </a:solidFill>
                          <a:effectLst/>
                          <a:latin typeface="Open Sans"/>
                        </a:rPr>
                        <a:t>Circle K Store No. 4703659</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9/4/19</a:t>
                      </a:r>
                    </a:p>
                  </a:txBody>
                  <a:tcPr marL="6350" marR="6350" marT="6350" marB="0" anchor="b"/>
                </a:tc>
                <a:tc>
                  <a:txBody>
                    <a:bodyPr/>
                    <a:lstStyle/>
                    <a:p>
                      <a:pPr algn="l" fontAlgn="b"/>
                      <a:r>
                        <a:rPr lang="en-US" sz="1600" b="0" i="0" u="none" strike="noStrike">
                          <a:solidFill>
                            <a:srgbClr val="000000"/>
                          </a:solidFill>
                          <a:effectLst/>
                          <a:latin typeface="Open Sans"/>
                        </a:rPr>
                        <a:t>Building Case</a:t>
                      </a:r>
                    </a:p>
                  </a:txBody>
                  <a:tcPr marL="6350" marR="6350" marT="6350" marB="0" anchor="b"/>
                </a:tc>
              </a:tr>
              <a:tr h="699453">
                <a:tc>
                  <a:txBody>
                    <a:bodyPr/>
                    <a:lstStyle/>
                    <a:p>
                      <a:pPr algn="r" fontAlgn="b"/>
                      <a:r>
                        <a:rPr lang="en-US" sz="1600" b="0" i="0" u="none" strike="noStrike">
                          <a:solidFill>
                            <a:srgbClr val="000000"/>
                          </a:solidFill>
                          <a:effectLst/>
                          <a:latin typeface="Open Sans"/>
                        </a:rPr>
                        <a:t>25118</a:t>
                      </a:r>
                    </a:p>
                  </a:txBody>
                  <a:tcPr marL="6350" marR="6350" marT="6350" marB="0" anchor="b"/>
                </a:tc>
                <a:tc>
                  <a:txBody>
                    <a:bodyPr/>
                    <a:lstStyle/>
                    <a:p>
                      <a:pPr algn="r" fontAlgn="b"/>
                      <a:r>
                        <a:rPr lang="en-US" sz="1600" b="0" i="0" u="none" strike="noStrike">
                          <a:solidFill>
                            <a:srgbClr val="000000"/>
                          </a:solidFill>
                          <a:effectLst/>
                          <a:latin typeface="Open Sans"/>
                        </a:rPr>
                        <a:t>9791857</a:t>
                      </a:r>
                    </a:p>
                  </a:txBody>
                  <a:tcPr marL="6350" marR="6350" marT="6350" marB="0" anchor="b"/>
                </a:tc>
                <a:tc>
                  <a:txBody>
                    <a:bodyPr/>
                    <a:lstStyle/>
                    <a:p>
                      <a:pPr algn="l" fontAlgn="b"/>
                      <a:r>
                        <a:rPr lang="en-US" sz="1600" b="0" i="0" u="none" strike="noStrike">
                          <a:solidFill>
                            <a:srgbClr val="000000"/>
                          </a:solidFill>
                          <a:effectLst/>
                          <a:latin typeface="Open Sans"/>
                        </a:rPr>
                        <a:t>Wilson Trucking Corporation</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9/9/19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25140</a:t>
                      </a:r>
                    </a:p>
                  </a:txBody>
                  <a:tcPr marL="6350" marR="6350" marT="6350" marB="0" anchor="b"/>
                </a:tc>
                <a:tc>
                  <a:txBody>
                    <a:bodyPr/>
                    <a:lstStyle/>
                    <a:p>
                      <a:pPr algn="r" fontAlgn="b"/>
                      <a:r>
                        <a:rPr lang="en-US" sz="1600" b="0" i="0" u="none" strike="noStrike">
                          <a:solidFill>
                            <a:srgbClr val="000000"/>
                          </a:solidFill>
                          <a:effectLst/>
                          <a:latin typeface="Open Sans"/>
                        </a:rPr>
                        <a:t>9791085</a:t>
                      </a:r>
                    </a:p>
                  </a:txBody>
                  <a:tcPr marL="6350" marR="6350" marT="6350" marB="0" anchor="b"/>
                </a:tc>
                <a:tc>
                  <a:txBody>
                    <a:bodyPr/>
                    <a:lstStyle/>
                    <a:p>
                      <a:pPr algn="l" fontAlgn="b"/>
                      <a:r>
                        <a:rPr lang="en-US" sz="1600" b="0" i="0" u="none" strike="noStrike">
                          <a:solidFill>
                            <a:srgbClr val="000000"/>
                          </a:solidFill>
                          <a:effectLst/>
                          <a:latin typeface="Open Sans"/>
                        </a:rPr>
                        <a:t>Circle K No. 2703192</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9/11/19</a:t>
                      </a:r>
                    </a:p>
                  </a:txBody>
                  <a:tcPr marL="6350" marR="6350" marT="6350" marB="0" anchor="b"/>
                </a:tc>
                <a:tc>
                  <a:txBody>
                    <a:bodyPr/>
                    <a:lstStyle/>
                    <a:p>
                      <a:pPr algn="l" fontAlgn="b"/>
                      <a:r>
                        <a:rPr lang="en-US" sz="1600" b="0" i="0" u="none" strike="noStrike">
                          <a:solidFill>
                            <a:srgbClr val="000000"/>
                          </a:solidFill>
                          <a:effectLst/>
                          <a:latin typeface="Open Sans"/>
                        </a:rPr>
                        <a:t>Building Case</a:t>
                      </a:r>
                    </a:p>
                  </a:txBody>
                  <a:tcPr marL="6350" marR="6350" marT="6350" marB="0" anchor="b"/>
                </a:tc>
              </a:tr>
              <a:tr h="699453">
                <a:tc>
                  <a:txBody>
                    <a:bodyPr/>
                    <a:lstStyle/>
                    <a:p>
                      <a:pPr algn="r" fontAlgn="b"/>
                      <a:r>
                        <a:rPr lang="en-US" sz="1600" b="0" i="0" u="none" strike="noStrike">
                          <a:solidFill>
                            <a:srgbClr val="000000"/>
                          </a:solidFill>
                          <a:effectLst/>
                          <a:latin typeface="Open Sans"/>
                        </a:rPr>
                        <a:t>25279</a:t>
                      </a:r>
                    </a:p>
                  </a:txBody>
                  <a:tcPr marL="6350" marR="6350" marT="6350" marB="0" anchor="b"/>
                </a:tc>
                <a:tc>
                  <a:txBody>
                    <a:bodyPr/>
                    <a:lstStyle/>
                    <a:p>
                      <a:pPr algn="r" fontAlgn="b"/>
                      <a:r>
                        <a:rPr lang="en-US" sz="1600" b="0" i="0" u="none" strike="noStrike">
                          <a:solidFill>
                            <a:srgbClr val="000000"/>
                          </a:solidFill>
                          <a:effectLst/>
                          <a:latin typeface="Open Sans"/>
                        </a:rPr>
                        <a:t>5190946</a:t>
                      </a:r>
                    </a:p>
                  </a:txBody>
                  <a:tcPr marL="6350" marR="6350" marT="6350" marB="0" anchor="b"/>
                </a:tc>
                <a:tc>
                  <a:txBody>
                    <a:bodyPr/>
                    <a:lstStyle/>
                    <a:p>
                      <a:pPr algn="l" fontAlgn="b"/>
                      <a:r>
                        <a:rPr lang="en-US" sz="1600" b="0" i="0" u="none" strike="noStrike">
                          <a:solidFill>
                            <a:srgbClr val="000000"/>
                          </a:solidFill>
                          <a:effectLst/>
                          <a:latin typeface="Open Sans"/>
                        </a:rPr>
                        <a:t>Mapco Express No. 3200</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9/16/19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25839</a:t>
                      </a:r>
                    </a:p>
                  </a:txBody>
                  <a:tcPr marL="6350" marR="6350" marT="6350" marB="0" anchor="b"/>
                </a:tc>
                <a:tc>
                  <a:txBody>
                    <a:bodyPr/>
                    <a:lstStyle/>
                    <a:p>
                      <a:pPr algn="r" fontAlgn="b"/>
                      <a:r>
                        <a:rPr lang="en-US" sz="1600" b="0" i="0" u="none" strike="noStrike">
                          <a:solidFill>
                            <a:srgbClr val="000000"/>
                          </a:solidFill>
                          <a:effectLst/>
                          <a:latin typeface="Open Sans"/>
                        </a:rPr>
                        <a:t>9790242</a:t>
                      </a:r>
                    </a:p>
                  </a:txBody>
                  <a:tcPr marL="6350" marR="6350" marT="6350" marB="0" anchor="b"/>
                </a:tc>
                <a:tc>
                  <a:txBody>
                    <a:bodyPr/>
                    <a:lstStyle/>
                    <a:p>
                      <a:pPr algn="l" fontAlgn="b"/>
                      <a:r>
                        <a:rPr lang="en-US" sz="1600" b="0" i="0" u="none" strike="noStrike">
                          <a:solidFill>
                            <a:srgbClr val="000000"/>
                          </a:solidFill>
                          <a:effectLst/>
                          <a:latin typeface="Open Sans"/>
                        </a:rPr>
                        <a:t>Summer Mobil</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10/2/19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942655">
                <a:tc>
                  <a:txBody>
                    <a:bodyPr/>
                    <a:lstStyle/>
                    <a:p>
                      <a:pPr algn="r" fontAlgn="b"/>
                      <a:r>
                        <a:rPr lang="en-US" sz="1600" b="0" i="0" u="none" strike="noStrike">
                          <a:solidFill>
                            <a:srgbClr val="000000"/>
                          </a:solidFill>
                          <a:effectLst/>
                          <a:latin typeface="Open Sans"/>
                        </a:rPr>
                        <a:t>26067</a:t>
                      </a:r>
                    </a:p>
                  </a:txBody>
                  <a:tcPr marL="6350" marR="6350" marT="6350" marB="0" anchor="b"/>
                </a:tc>
                <a:tc>
                  <a:txBody>
                    <a:bodyPr/>
                    <a:lstStyle/>
                    <a:p>
                      <a:pPr algn="r" fontAlgn="b"/>
                      <a:r>
                        <a:rPr lang="en-US" sz="1600" b="0" i="0" u="none" strike="noStrike">
                          <a:solidFill>
                            <a:srgbClr val="000000"/>
                          </a:solidFill>
                          <a:effectLst/>
                          <a:latin typeface="Open Sans"/>
                        </a:rPr>
                        <a:t>9790549</a:t>
                      </a:r>
                    </a:p>
                  </a:txBody>
                  <a:tcPr marL="6350" marR="6350" marT="6350" marB="0" anchor="b"/>
                </a:tc>
                <a:tc>
                  <a:txBody>
                    <a:bodyPr/>
                    <a:lstStyle/>
                    <a:p>
                      <a:pPr algn="l" fontAlgn="b"/>
                      <a:r>
                        <a:rPr lang="en-US" sz="1600" b="0" i="0" u="none" strike="noStrike">
                          <a:solidFill>
                            <a:srgbClr val="000000"/>
                          </a:solidFill>
                          <a:effectLst/>
                          <a:latin typeface="Open Sans"/>
                        </a:rPr>
                        <a:t>Circle K Store No. 4703668</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10/14/19</a:t>
                      </a:r>
                    </a:p>
                  </a:txBody>
                  <a:tcPr marL="6350" marR="6350" marT="6350" marB="0" anchor="b"/>
                </a:tc>
                <a:tc>
                  <a:txBody>
                    <a:bodyPr/>
                    <a:lstStyle/>
                    <a:p>
                      <a:pPr algn="l" fontAlgn="b"/>
                      <a:r>
                        <a:rPr lang="en-US" sz="1600" b="0" i="0" u="none" strike="noStrike" dirty="0">
                          <a:solidFill>
                            <a:srgbClr val="000000"/>
                          </a:solidFill>
                          <a:effectLst/>
                          <a:latin typeface="Open Sans"/>
                        </a:rPr>
                        <a:t>Open-NOV(CO)</a:t>
                      </a:r>
                    </a:p>
                  </a:txBody>
                  <a:tcPr marL="6350" marR="6350" marT="6350" marB="0" anchor="b"/>
                </a:tc>
              </a:tr>
            </a:tbl>
          </a:graphicData>
        </a:graphic>
      </p:graphicFrame>
    </p:spTree>
    <p:extLst>
      <p:ext uri="{BB962C8B-B14F-4D97-AF65-F5344CB8AC3E}">
        <p14:creationId xmlns:p14="http://schemas.microsoft.com/office/powerpoint/2010/main" val="3676868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EAR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125788468"/>
              </p:ext>
            </p:extLst>
          </p:nvPr>
        </p:nvGraphicFramePr>
        <p:xfrm>
          <a:off x="152400" y="921862"/>
          <a:ext cx="8839201" cy="5809928"/>
        </p:xfrm>
        <a:graphic>
          <a:graphicData uri="http://schemas.openxmlformats.org/drawingml/2006/table">
            <a:tbl>
              <a:tblPr firstRow="1" bandRow="1">
                <a:tableStyleId>{5C22544A-7EE6-4342-B048-85BDC9FD1C3A}</a:tableStyleId>
              </a:tblPr>
              <a:tblGrid>
                <a:gridCol w="683030"/>
                <a:gridCol w="992976"/>
                <a:gridCol w="3886594"/>
                <a:gridCol w="865909"/>
                <a:gridCol w="962891"/>
                <a:gridCol w="1447801"/>
              </a:tblGrid>
              <a:tr h="490220">
                <a:tc>
                  <a:txBody>
                    <a:bodyPr/>
                    <a:lstStyle/>
                    <a:p>
                      <a:pPr algn="l" fontAlgn="b"/>
                      <a:r>
                        <a:rPr lang="en-US" sz="1600" b="0" i="0" u="none" strike="noStrike" dirty="0" smtClean="0">
                          <a:solidFill>
                            <a:srgbClr val="000000"/>
                          </a:solidFill>
                          <a:effectLst/>
                          <a:latin typeface="Open Sans"/>
                        </a:rPr>
                        <a:t>EAR ID</a:t>
                      </a:r>
                      <a:endParaRPr lang="en-US" sz="1600" b="0" i="0" u="none" strike="noStrike" dirty="0">
                        <a:solidFill>
                          <a:srgbClr val="000000"/>
                        </a:solidFill>
                        <a:effectLst/>
                        <a:latin typeface="Open Sans"/>
                      </a:endParaRPr>
                    </a:p>
                  </a:txBody>
                  <a:tcPr marL="6350" marR="6350" marT="6350" marB="0" anchor="b"/>
                </a:tc>
                <a:tc>
                  <a:txBody>
                    <a:bodyPr/>
                    <a:lstStyle/>
                    <a:p>
                      <a:pPr algn="l" fontAlgn="b"/>
                      <a:r>
                        <a:rPr lang="en-US" sz="1600" b="0" i="0" u="none" strike="noStrike" dirty="0">
                          <a:solidFill>
                            <a:srgbClr val="000000"/>
                          </a:solidFill>
                          <a:effectLst/>
                          <a:latin typeface="Open Sans"/>
                        </a:rPr>
                        <a:t>Facility </a:t>
                      </a:r>
                      <a:r>
                        <a:rPr lang="en-US" sz="1600" b="0" i="0" u="none" strike="noStrike" dirty="0" smtClean="0">
                          <a:solidFill>
                            <a:srgbClr val="000000"/>
                          </a:solidFill>
                          <a:effectLst/>
                          <a:latin typeface="Open Sans"/>
                        </a:rPr>
                        <a:t>ID</a:t>
                      </a:r>
                      <a:endParaRPr lang="en-US" sz="1600" b="0" i="0" u="none" strike="noStrike" dirty="0">
                        <a:solidFill>
                          <a:srgbClr val="000000"/>
                        </a:solidFill>
                        <a:effectLst/>
                        <a:latin typeface="Open Sans"/>
                      </a:endParaRPr>
                    </a:p>
                  </a:txBody>
                  <a:tcPr marL="6350" marR="6350" marT="6350" marB="0" anchor="b"/>
                </a:tc>
                <a:tc>
                  <a:txBody>
                    <a:bodyPr/>
                    <a:lstStyle/>
                    <a:p>
                      <a:pPr algn="l" fontAlgn="b"/>
                      <a:r>
                        <a:rPr lang="en-US" sz="1600" b="0" i="0" u="none" strike="noStrike">
                          <a:solidFill>
                            <a:srgbClr val="000000"/>
                          </a:solidFill>
                          <a:effectLst/>
                          <a:latin typeface="Open Sans"/>
                        </a:rPr>
                        <a:t>Site</a:t>
                      </a:r>
                    </a:p>
                  </a:txBody>
                  <a:tcPr marL="6350" marR="6350" marT="6350" marB="0" anchor="b"/>
                </a:tc>
                <a:tc>
                  <a:txBody>
                    <a:bodyPr/>
                    <a:lstStyle/>
                    <a:p>
                      <a:pPr algn="l" fontAlgn="b"/>
                      <a:r>
                        <a:rPr lang="en-US" sz="1600" b="0" i="0" u="none" strike="noStrike" dirty="0">
                          <a:solidFill>
                            <a:srgbClr val="000000"/>
                          </a:solidFill>
                          <a:effectLst/>
                          <a:latin typeface="Open Sans"/>
                        </a:rPr>
                        <a:t>EAR Type</a:t>
                      </a:r>
                    </a:p>
                  </a:txBody>
                  <a:tcPr marL="6350" marR="6350" marT="6350" marB="0" anchor="b"/>
                </a:tc>
                <a:tc>
                  <a:txBody>
                    <a:bodyPr/>
                    <a:lstStyle/>
                    <a:p>
                      <a:pPr algn="l" fontAlgn="b"/>
                      <a:r>
                        <a:rPr lang="en-US" sz="1600" b="0" i="0" u="none" strike="noStrike">
                          <a:solidFill>
                            <a:srgbClr val="000000"/>
                          </a:solidFill>
                          <a:effectLst/>
                          <a:latin typeface="Open Sans"/>
                        </a:rPr>
                        <a:t>Request Date</a:t>
                      </a:r>
                    </a:p>
                  </a:txBody>
                  <a:tcPr marL="6350" marR="6350" marT="6350" marB="0" anchor="b"/>
                </a:tc>
                <a:tc>
                  <a:txBody>
                    <a:bodyPr/>
                    <a:lstStyle/>
                    <a:p>
                      <a:pPr algn="l" fontAlgn="b"/>
                      <a:r>
                        <a:rPr lang="en-US" sz="1600" b="0" i="0" u="none" strike="noStrike" dirty="0" smtClean="0">
                          <a:solidFill>
                            <a:srgbClr val="000000"/>
                          </a:solidFill>
                          <a:effectLst/>
                          <a:latin typeface="Open Sans"/>
                        </a:rPr>
                        <a:t>EAR </a:t>
                      </a:r>
                      <a:r>
                        <a:rPr lang="en-US" sz="1600" b="0" i="0" u="none" strike="noStrike" dirty="0">
                          <a:solidFill>
                            <a:srgbClr val="000000"/>
                          </a:solidFill>
                          <a:effectLst/>
                          <a:latin typeface="Open Sans"/>
                        </a:rPr>
                        <a:t>Status</a:t>
                      </a:r>
                    </a:p>
                  </a:txBody>
                  <a:tcPr marL="6350" marR="6350" marT="6350" marB="0" anchor="b"/>
                </a:tc>
              </a:tr>
              <a:tr h="699453">
                <a:tc>
                  <a:txBody>
                    <a:bodyPr/>
                    <a:lstStyle/>
                    <a:p>
                      <a:pPr algn="r" fontAlgn="b"/>
                      <a:r>
                        <a:rPr lang="en-US" sz="1600" b="0" i="0" u="none" strike="noStrike">
                          <a:solidFill>
                            <a:srgbClr val="000000"/>
                          </a:solidFill>
                          <a:effectLst/>
                          <a:latin typeface="Open Sans"/>
                        </a:rPr>
                        <a:t>26068</a:t>
                      </a:r>
                    </a:p>
                  </a:txBody>
                  <a:tcPr marL="6350" marR="6350" marT="6350" marB="0" anchor="b"/>
                </a:tc>
                <a:tc>
                  <a:txBody>
                    <a:bodyPr/>
                    <a:lstStyle/>
                    <a:p>
                      <a:pPr algn="r" fontAlgn="b"/>
                      <a:r>
                        <a:rPr lang="en-US" sz="1600" b="0" i="0" u="none" strike="noStrike">
                          <a:solidFill>
                            <a:srgbClr val="000000"/>
                          </a:solidFill>
                          <a:effectLst/>
                          <a:latin typeface="Open Sans"/>
                        </a:rPr>
                        <a:t>9792127</a:t>
                      </a:r>
                    </a:p>
                  </a:txBody>
                  <a:tcPr marL="6350" marR="6350" marT="6350" marB="0" anchor="b"/>
                </a:tc>
                <a:tc>
                  <a:txBody>
                    <a:bodyPr/>
                    <a:lstStyle/>
                    <a:p>
                      <a:pPr algn="l" fontAlgn="b"/>
                      <a:r>
                        <a:rPr lang="en-US" sz="1600" b="0" i="0" u="none" strike="noStrike">
                          <a:solidFill>
                            <a:srgbClr val="000000"/>
                          </a:solidFill>
                          <a:effectLst/>
                          <a:latin typeface="Open Sans"/>
                        </a:rPr>
                        <a:t>Chelsea Food Mart</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10/14/19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26118</a:t>
                      </a:r>
                    </a:p>
                  </a:txBody>
                  <a:tcPr marL="6350" marR="6350" marT="6350" marB="0" anchor="b"/>
                </a:tc>
                <a:tc>
                  <a:txBody>
                    <a:bodyPr/>
                    <a:lstStyle/>
                    <a:p>
                      <a:pPr algn="r" fontAlgn="b"/>
                      <a:r>
                        <a:rPr lang="en-US" sz="1600" b="0" i="0" u="none" strike="noStrike">
                          <a:solidFill>
                            <a:srgbClr val="000000"/>
                          </a:solidFill>
                          <a:effectLst/>
                          <a:latin typeface="Open Sans"/>
                        </a:rPr>
                        <a:t>2730042</a:t>
                      </a:r>
                    </a:p>
                  </a:txBody>
                  <a:tcPr marL="6350" marR="6350" marT="6350" marB="0" anchor="b"/>
                </a:tc>
                <a:tc>
                  <a:txBody>
                    <a:bodyPr/>
                    <a:lstStyle/>
                    <a:p>
                      <a:pPr algn="l" fontAlgn="b"/>
                      <a:r>
                        <a:rPr lang="en-US" sz="1600" b="0" i="0" u="none" strike="noStrike">
                          <a:solidFill>
                            <a:srgbClr val="000000"/>
                          </a:solidFill>
                          <a:effectLst/>
                          <a:latin typeface="Open Sans"/>
                        </a:rPr>
                        <a:t>Big E Quickmart Harriman</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10/22/19</a:t>
                      </a:r>
                    </a:p>
                  </a:txBody>
                  <a:tcPr marL="6350" marR="6350" marT="6350" marB="0" anchor="b"/>
                </a:tc>
                <a:tc>
                  <a:txBody>
                    <a:bodyPr/>
                    <a:lstStyle/>
                    <a:p>
                      <a:pPr algn="l" fontAlgn="b"/>
                      <a:r>
                        <a:rPr lang="en-US" sz="1600" b="0" i="0" u="none" strike="noStrike">
                          <a:solidFill>
                            <a:srgbClr val="000000"/>
                          </a:solidFill>
                          <a:effectLst/>
                          <a:latin typeface="Open Sans"/>
                        </a:rPr>
                        <a:t>Assigned</a:t>
                      </a:r>
                    </a:p>
                  </a:txBody>
                  <a:tcPr marL="6350" marR="6350" marT="6350" marB="0" anchor="b"/>
                </a:tc>
              </a:tr>
              <a:tr h="699453">
                <a:tc>
                  <a:txBody>
                    <a:bodyPr/>
                    <a:lstStyle/>
                    <a:p>
                      <a:pPr algn="r" fontAlgn="b"/>
                      <a:r>
                        <a:rPr lang="en-US" sz="1600" b="0" i="0" u="none" strike="noStrike">
                          <a:solidFill>
                            <a:srgbClr val="000000"/>
                          </a:solidFill>
                          <a:effectLst/>
                          <a:latin typeface="Open Sans"/>
                        </a:rPr>
                        <a:t>26418</a:t>
                      </a:r>
                    </a:p>
                  </a:txBody>
                  <a:tcPr marL="6350" marR="6350" marT="6350" marB="0" anchor="b"/>
                </a:tc>
                <a:tc>
                  <a:txBody>
                    <a:bodyPr/>
                    <a:lstStyle/>
                    <a:p>
                      <a:pPr algn="r" fontAlgn="b"/>
                      <a:r>
                        <a:rPr lang="en-US" sz="1600" b="0" i="0" u="none" strike="noStrike">
                          <a:solidFill>
                            <a:srgbClr val="000000"/>
                          </a:solidFill>
                          <a:effectLst/>
                          <a:latin typeface="Open Sans"/>
                        </a:rPr>
                        <a:t>3700054</a:t>
                      </a:r>
                    </a:p>
                  </a:txBody>
                  <a:tcPr marL="6350" marR="6350" marT="6350" marB="0" anchor="b"/>
                </a:tc>
                <a:tc>
                  <a:txBody>
                    <a:bodyPr/>
                    <a:lstStyle/>
                    <a:p>
                      <a:pPr algn="l" fontAlgn="b"/>
                      <a:r>
                        <a:rPr lang="en-US" sz="1600" b="0" i="0" u="none" strike="noStrike">
                          <a:solidFill>
                            <a:srgbClr val="000000"/>
                          </a:solidFill>
                          <a:effectLst/>
                          <a:latin typeface="Open Sans"/>
                        </a:rPr>
                        <a:t>Nicholson Gas</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10/24/19</a:t>
                      </a:r>
                    </a:p>
                  </a:txBody>
                  <a:tcPr marL="6350" marR="6350" marT="6350" marB="0" anchor="b"/>
                </a:tc>
                <a:tc>
                  <a:txBody>
                    <a:bodyPr/>
                    <a:lstStyle/>
                    <a:p>
                      <a:pPr algn="l" fontAlgn="b"/>
                      <a:r>
                        <a:rPr lang="en-US" sz="1600" b="0" i="0" u="none" strike="noStrike">
                          <a:solidFill>
                            <a:srgbClr val="000000"/>
                          </a:solidFill>
                          <a:effectLst/>
                          <a:latin typeface="Open Sans"/>
                        </a:rPr>
                        <a:t>Assigned</a:t>
                      </a:r>
                    </a:p>
                  </a:txBody>
                  <a:tcPr marL="6350" marR="6350" marT="6350" marB="0" anchor="b"/>
                </a:tc>
              </a:tr>
              <a:tr h="699453">
                <a:tc>
                  <a:txBody>
                    <a:bodyPr/>
                    <a:lstStyle/>
                    <a:p>
                      <a:pPr algn="r" fontAlgn="b"/>
                      <a:r>
                        <a:rPr lang="en-US" sz="1600" b="0" i="0" u="none" strike="noStrike">
                          <a:solidFill>
                            <a:srgbClr val="000000"/>
                          </a:solidFill>
                          <a:effectLst/>
                          <a:latin typeface="Open Sans"/>
                        </a:rPr>
                        <a:t>26419</a:t>
                      </a:r>
                    </a:p>
                  </a:txBody>
                  <a:tcPr marL="6350" marR="6350" marT="6350" marB="0" anchor="b"/>
                </a:tc>
                <a:tc>
                  <a:txBody>
                    <a:bodyPr/>
                    <a:lstStyle/>
                    <a:p>
                      <a:pPr algn="r" fontAlgn="b"/>
                      <a:r>
                        <a:rPr lang="en-US" sz="1600" b="0" i="0" u="none" strike="noStrike">
                          <a:solidFill>
                            <a:srgbClr val="000000"/>
                          </a:solidFill>
                          <a:effectLst/>
                          <a:latin typeface="Open Sans"/>
                        </a:rPr>
                        <a:t>3331184</a:t>
                      </a:r>
                    </a:p>
                  </a:txBody>
                  <a:tcPr marL="6350" marR="6350" marT="6350" marB="0" anchor="b"/>
                </a:tc>
                <a:tc>
                  <a:txBody>
                    <a:bodyPr/>
                    <a:lstStyle/>
                    <a:p>
                      <a:pPr algn="l" fontAlgn="b"/>
                      <a:r>
                        <a:rPr lang="en-US" sz="1600" b="0" i="0" u="none" strike="noStrike">
                          <a:solidFill>
                            <a:srgbClr val="000000"/>
                          </a:solidFill>
                          <a:effectLst/>
                          <a:latin typeface="Open Sans"/>
                        </a:rPr>
                        <a:t>Mapco No. 3683</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10/28/19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26438</a:t>
                      </a:r>
                    </a:p>
                  </a:txBody>
                  <a:tcPr marL="6350" marR="6350" marT="6350" marB="0" anchor="b"/>
                </a:tc>
                <a:tc>
                  <a:txBody>
                    <a:bodyPr/>
                    <a:lstStyle/>
                    <a:p>
                      <a:pPr algn="r" fontAlgn="b"/>
                      <a:r>
                        <a:rPr lang="en-US" sz="1600" b="0" i="0" u="none" strike="noStrike">
                          <a:solidFill>
                            <a:srgbClr val="000000"/>
                          </a:solidFill>
                          <a:effectLst/>
                          <a:latin typeface="Open Sans"/>
                        </a:rPr>
                        <a:t>2530122</a:t>
                      </a:r>
                    </a:p>
                  </a:txBody>
                  <a:tcPr marL="6350" marR="6350" marT="6350" marB="0" anchor="b"/>
                </a:tc>
                <a:tc>
                  <a:txBody>
                    <a:bodyPr/>
                    <a:lstStyle/>
                    <a:p>
                      <a:pPr algn="l" fontAlgn="b"/>
                      <a:r>
                        <a:rPr lang="en-US" sz="1600" b="0" i="0" u="none" strike="noStrike">
                          <a:solidFill>
                            <a:srgbClr val="000000"/>
                          </a:solidFill>
                          <a:effectLst/>
                          <a:latin typeface="Open Sans"/>
                        </a:rPr>
                        <a:t>72 Market</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10/28/19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49443">
                <a:tc>
                  <a:txBody>
                    <a:bodyPr/>
                    <a:lstStyle/>
                    <a:p>
                      <a:pPr algn="r" fontAlgn="b"/>
                      <a:r>
                        <a:rPr lang="en-US" sz="1600" b="0" i="0" u="none" strike="noStrike">
                          <a:solidFill>
                            <a:srgbClr val="000000"/>
                          </a:solidFill>
                          <a:effectLst/>
                          <a:latin typeface="Open Sans"/>
                        </a:rPr>
                        <a:t>26558</a:t>
                      </a:r>
                    </a:p>
                  </a:txBody>
                  <a:tcPr marL="6350" marR="6350" marT="6350" marB="0" anchor="b"/>
                </a:tc>
                <a:tc>
                  <a:txBody>
                    <a:bodyPr/>
                    <a:lstStyle/>
                    <a:p>
                      <a:pPr algn="r" fontAlgn="b"/>
                      <a:r>
                        <a:rPr lang="en-US" sz="1600" b="0" i="0" u="none" strike="noStrike">
                          <a:solidFill>
                            <a:srgbClr val="000000"/>
                          </a:solidFill>
                          <a:effectLst/>
                          <a:latin typeface="Open Sans"/>
                        </a:rPr>
                        <a:t>9792337</a:t>
                      </a:r>
                    </a:p>
                  </a:txBody>
                  <a:tcPr marL="6350" marR="6350" marT="6350" marB="0" anchor="b"/>
                </a:tc>
                <a:tc>
                  <a:txBody>
                    <a:bodyPr/>
                    <a:lstStyle/>
                    <a:p>
                      <a:pPr algn="l" fontAlgn="b"/>
                      <a:r>
                        <a:rPr lang="en-US" sz="1600" b="0" i="0" u="none" strike="noStrike">
                          <a:solidFill>
                            <a:srgbClr val="000000"/>
                          </a:solidFill>
                          <a:effectLst/>
                          <a:latin typeface="Open Sans"/>
                        </a:rPr>
                        <a:t>Roland's Tire &amp; Automotive Serv</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10/31/19</a:t>
                      </a:r>
                    </a:p>
                  </a:txBody>
                  <a:tcPr marL="6350" marR="6350" marT="6350" marB="0" anchor="b"/>
                </a:tc>
                <a:tc>
                  <a:txBody>
                    <a:bodyPr/>
                    <a:lstStyle/>
                    <a:p>
                      <a:pPr algn="l" fontAlgn="b"/>
                      <a:r>
                        <a:rPr lang="en-US" sz="1600" b="0" i="0" u="none" strike="noStrike">
                          <a:solidFill>
                            <a:srgbClr val="000000"/>
                          </a:solidFill>
                          <a:effectLst/>
                          <a:latin typeface="Open Sans"/>
                        </a:rPr>
                        <a:t>Building Case</a:t>
                      </a:r>
                    </a:p>
                  </a:txBody>
                  <a:tcPr marL="6350" marR="6350" marT="6350" marB="0" anchor="b"/>
                </a:tc>
              </a:tr>
              <a:tr h="676272">
                <a:tc>
                  <a:txBody>
                    <a:bodyPr/>
                    <a:lstStyle/>
                    <a:p>
                      <a:pPr algn="r" fontAlgn="b"/>
                      <a:r>
                        <a:rPr lang="en-US" sz="1600" b="0" i="0" u="none" strike="noStrike">
                          <a:solidFill>
                            <a:srgbClr val="000000"/>
                          </a:solidFill>
                          <a:effectLst/>
                          <a:latin typeface="Open Sans"/>
                        </a:rPr>
                        <a:t>27099</a:t>
                      </a:r>
                    </a:p>
                  </a:txBody>
                  <a:tcPr marL="6350" marR="6350" marT="6350" marB="0" anchor="b"/>
                </a:tc>
                <a:tc>
                  <a:txBody>
                    <a:bodyPr/>
                    <a:lstStyle/>
                    <a:p>
                      <a:pPr algn="r" fontAlgn="b"/>
                      <a:r>
                        <a:rPr lang="en-US" sz="1600" b="0" i="0" u="none" strike="noStrike">
                          <a:solidFill>
                            <a:srgbClr val="000000"/>
                          </a:solidFill>
                          <a:effectLst/>
                          <a:latin typeface="Open Sans"/>
                        </a:rPr>
                        <a:t>9790822</a:t>
                      </a:r>
                    </a:p>
                  </a:txBody>
                  <a:tcPr marL="6350" marR="6350" marT="6350" marB="0" anchor="b"/>
                </a:tc>
                <a:tc>
                  <a:txBody>
                    <a:bodyPr/>
                    <a:lstStyle/>
                    <a:p>
                      <a:pPr algn="l" fontAlgn="b"/>
                      <a:r>
                        <a:rPr lang="en-US" sz="1600" b="0" i="0" u="none" strike="noStrike">
                          <a:solidFill>
                            <a:srgbClr val="000000"/>
                          </a:solidFill>
                          <a:effectLst/>
                          <a:latin typeface="Open Sans"/>
                        </a:rPr>
                        <a:t>The Market #133</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11/11/19</a:t>
                      </a:r>
                    </a:p>
                  </a:txBody>
                  <a:tcPr marL="6350" marR="6350" marT="6350" marB="0" anchor="b"/>
                </a:tc>
                <a:tc>
                  <a:txBody>
                    <a:bodyPr/>
                    <a:lstStyle/>
                    <a:p>
                      <a:pPr algn="l" fontAlgn="b"/>
                      <a:r>
                        <a:rPr lang="en-US" sz="1600" b="0" i="0" u="none" strike="noStrike">
                          <a:solidFill>
                            <a:srgbClr val="000000"/>
                          </a:solidFill>
                          <a:effectLst/>
                          <a:latin typeface="Open Sans"/>
                        </a:rPr>
                        <a:t>Assigned</a:t>
                      </a:r>
                    </a:p>
                  </a:txBody>
                  <a:tcPr marL="6350" marR="6350" marT="6350" marB="0" anchor="b"/>
                </a:tc>
              </a:tr>
              <a:tr h="492918">
                <a:tc>
                  <a:txBody>
                    <a:bodyPr/>
                    <a:lstStyle/>
                    <a:p>
                      <a:pPr algn="r" fontAlgn="b"/>
                      <a:r>
                        <a:rPr lang="en-US" sz="1600" b="0" i="0" u="none" strike="noStrike">
                          <a:solidFill>
                            <a:srgbClr val="000000"/>
                          </a:solidFill>
                          <a:effectLst/>
                          <a:latin typeface="Open Sans"/>
                        </a:rPr>
                        <a:t>27100</a:t>
                      </a:r>
                    </a:p>
                  </a:txBody>
                  <a:tcPr marL="6350" marR="6350" marT="6350" marB="0" anchor="b"/>
                </a:tc>
                <a:tc>
                  <a:txBody>
                    <a:bodyPr/>
                    <a:lstStyle/>
                    <a:p>
                      <a:pPr algn="r" fontAlgn="b"/>
                      <a:r>
                        <a:rPr lang="en-US" sz="1600" b="0" i="0" u="none" strike="noStrike">
                          <a:solidFill>
                            <a:srgbClr val="000000"/>
                          </a:solidFill>
                          <a:effectLst/>
                          <a:latin typeface="Open Sans"/>
                        </a:rPr>
                        <a:t>9790821</a:t>
                      </a:r>
                    </a:p>
                  </a:txBody>
                  <a:tcPr marL="6350" marR="6350" marT="6350" marB="0" anchor="b"/>
                </a:tc>
                <a:tc>
                  <a:txBody>
                    <a:bodyPr/>
                    <a:lstStyle/>
                    <a:p>
                      <a:pPr algn="l" fontAlgn="b"/>
                      <a:r>
                        <a:rPr lang="en-US" sz="1600" b="0" i="0" u="none" strike="noStrike">
                          <a:solidFill>
                            <a:srgbClr val="000000"/>
                          </a:solidFill>
                          <a:effectLst/>
                          <a:latin typeface="Open Sans"/>
                        </a:rPr>
                        <a:t>The Market No. 135</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11/18/19</a:t>
                      </a:r>
                    </a:p>
                  </a:txBody>
                  <a:tcPr marL="6350" marR="6350" marT="6350" marB="0" anchor="b"/>
                </a:tc>
                <a:tc>
                  <a:txBody>
                    <a:bodyPr/>
                    <a:lstStyle/>
                    <a:p>
                      <a:pPr algn="l" fontAlgn="b"/>
                      <a:r>
                        <a:rPr lang="en-US" sz="1600" b="0" i="0" u="none" strike="noStrike" dirty="0">
                          <a:solidFill>
                            <a:srgbClr val="000000"/>
                          </a:solidFill>
                          <a:effectLst/>
                          <a:latin typeface="Open Sans"/>
                        </a:rPr>
                        <a:t>Assigned</a:t>
                      </a:r>
                    </a:p>
                  </a:txBody>
                  <a:tcPr marL="6350" marR="6350" marT="6350" marB="0" anchor="b"/>
                </a:tc>
              </a:tr>
            </a:tbl>
          </a:graphicData>
        </a:graphic>
      </p:graphicFrame>
    </p:spTree>
    <p:extLst>
      <p:ext uri="{BB962C8B-B14F-4D97-AF65-F5344CB8AC3E}">
        <p14:creationId xmlns:p14="http://schemas.microsoft.com/office/powerpoint/2010/main" val="1334200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408" y="1066800"/>
            <a:ext cx="4800600" cy="4524315"/>
          </a:xfrm>
          <a:prstGeom prst="rect">
            <a:avLst/>
          </a:prstGeom>
          <a:noFill/>
        </p:spPr>
        <p:txBody>
          <a:bodyPr wrap="square" rtlCol="0" anchor="ctr">
            <a:spAutoFit/>
          </a:bodyPr>
          <a:lstStyle/>
          <a:p>
            <a:pPr algn="ctr"/>
            <a:r>
              <a:rPr lang="en-US" sz="7200" dirty="0" smtClean="0">
                <a:latin typeface="Open Sans" panose="020B0606030504020204" pitchFamily="34" charset="0"/>
                <a:ea typeface="Open Sans" panose="020B0606030504020204" pitchFamily="34" charset="0"/>
                <a:cs typeface="Open Sans" panose="020B0606030504020204" pitchFamily="34" charset="0"/>
              </a:rPr>
              <a:t>Current Order Backlog List</a:t>
            </a:r>
            <a:endParaRPr lang="en-US" sz="7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7443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Order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1315318413"/>
              </p:ext>
            </p:extLst>
          </p:nvPr>
        </p:nvGraphicFramePr>
        <p:xfrm>
          <a:off x="152400" y="1109980"/>
          <a:ext cx="8839201" cy="5671820"/>
        </p:xfrm>
        <a:graphic>
          <a:graphicData uri="http://schemas.openxmlformats.org/drawingml/2006/table">
            <a:tbl>
              <a:tblPr firstRow="1" bandRow="1">
                <a:tableStyleId>{5C22544A-7EE6-4342-B048-85BDC9FD1C3A}</a:tableStyleId>
              </a:tblPr>
              <a:tblGrid>
                <a:gridCol w="1066800"/>
                <a:gridCol w="762000"/>
                <a:gridCol w="3581400"/>
                <a:gridCol w="685800"/>
                <a:gridCol w="1295400"/>
                <a:gridCol w="838200"/>
                <a:gridCol w="609601"/>
              </a:tblGrid>
              <a:tr h="566420">
                <a:tc>
                  <a:txBody>
                    <a:bodyPr/>
                    <a:lstStyle/>
                    <a:p>
                      <a:pPr algn="l" fontAlgn="b"/>
                      <a:r>
                        <a:rPr lang="en-US" sz="1400" b="0" i="0" u="none" strike="noStrike" dirty="0">
                          <a:solidFill>
                            <a:srgbClr val="000000"/>
                          </a:solidFill>
                          <a:effectLst/>
                          <a:latin typeface="Open Sans"/>
                        </a:rPr>
                        <a:t>Order #</a:t>
                      </a:r>
                    </a:p>
                  </a:txBody>
                  <a:tcPr marL="6350" marR="6350" marT="6350" marB="0" anchor="b"/>
                </a:tc>
                <a:tc>
                  <a:txBody>
                    <a:bodyPr/>
                    <a:lstStyle/>
                    <a:p>
                      <a:pPr algn="l" fontAlgn="b"/>
                      <a:r>
                        <a:rPr lang="en-US" sz="1400" b="0" i="0" u="none" strike="noStrike" dirty="0">
                          <a:solidFill>
                            <a:srgbClr val="000000"/>
                          </a:solidFill>
                          <a:effectLst/>
                          <a:latin typeface="Open Sans"/>
                        </a:rPr>
                        <a:t>Facility </a:t>
                      </a:r>
                      <a:r>
                        <a:rPr lang="en-US" sz="1400" b="0" i="0" u="none" strike="noStrike" dirty="0" smtClean="0">
                          <a:solidFill>
                            <a:srgbClr val="000000"/>
                          </a:solidFill>
                          <a:effectLst/>
                          <a:latin typeface="Open Sans"/>
                        </a:rPr>
                        <a:t>ID</a:t>
                      </a:r>
                      <a:endParaRPr lang="en-US" sz="1400" b="0" i="0" u="none" strike="noStrike" dirty="0">
                        <a:solidFill>
                          <a:srgbClr val="000000"/>
                        </a:solidFill>
                        <a:effectLst/>
                        <a:latin typeface="Open Sans"/>
                      </a:endParaRPr>
                    </a:p>
                  </a:txBody>
                  <a:tcPr marL="6350" marR="6350" marT="6350" marB="0" anchor="b"/>
                </a:tc>
                <a:tc>
                  <a:txBody>
                    <a:bodyPr/>
                    <a:lstStyle/>
                    <a:p>
                      <a:pPr algn="l" fontAlgn="b"/>
                      <a:r>
                        <a:rPr lang="en-US" sz="1400" b="0" i="0" u="none" strike="noStrike">
                          <a:solidFill>
                            <a:srgbClr val="000000"/>
                          </a:solidFill>
                          <a:effectLst/>
                          <a:latin typeface="Open Sans"/>
                        </a:rPr>
                        <a:t>Site</a:t>
                      </a:r>
                    </a:p>
                  </a:txBody>
                  <a:tcPr marL="6350" marR="6350" marT="6350" marB="0" anchor="b"/>
                </a:tc>
                <a:tc>
                  <a:txBody>
                    <a:bodyPr/>
                    <a:lstStyle/>
                    <a:p>
                      <a:pPr algn="l" fontAlgn="b"/>
                      <a:r>
                        <a:rPr lang="en-US" sz="1400" b="0" i="0" u="none" strike="noStrike">
                          <a:solidFill>
                            <a:srgbClr val="000000"/>
                          </a:solidFill>
                          <a:effectLst/>
                          <a:latin typeface="Open Sans"/>
                        </a:rPr>
                        <a:t>Order Type</a:t>
                      </a:r>
                    </a:p>
                  </a:txBody>
                  <a:tcPr marL="6350" marR="6350" marT="6350" marB="0" anchor="b"/>
                </a:tc>
                <a:tc>
                  <a:txBody>
                    <a:bodyPr/>
                    <a:lstStyle/>
                    <a:p>
                      <a:pPr algn="l" fontAlgn="b"/>
                      <a:r>
                        <a:rPr lang="en-US" sz="1400" b="0" i="0" u="none" strike="noStrike">
                          <a:solidFill>
                            <a:srgbClr val="000000"/>
                          </a:solidFill>
                          <a:effectLst/>
                          <a:latin typeface="Open Sans"/>
                        </a:rPr>
                        <a:t>Order Status</a:t>
                      </a:r>
                    </a:p>
                  </a:txBody>
                  <a:tcPr marL="6350" marR="6350" marT="6350" marB="0" anchor="b"/>
                </a:tc>
                <a:tc>
                  <a:txBody>
                    <a:bodyPr/>
                    <a:lstStyle/>
                    <a:p>
                      <a:pPr algn="l" fontAlgn="b"/>
                      <a:r>
                        <a:rPr lang="en-US" sz="1400" b="0" i="0" u="none" strike="noStrike">
                          <a:solidFill>
                            <a:srgbClr val="000000"/>
                          </a:solidFill>
                          <a:effectLst/>
                          <a:latin typeface="Open Sans"/>
                        </a:rPr>
                        <a:t>EAR Request Date</a:t>
                      </a:r>
                    </a:p>
                  </a:txBody>
                  <a:tcPr marL="6350" marR="6350" marT="6350" marB="0" anchor="b"/>
                </a:tc>
                <a:tc>
                  <a:txBody>
                    <a:bodyPr/>
                    <a:lstStyle/>
                    <a:p>
                      <a:pPr algn="l" fontAlgn="b"/>
                      <a:r>
                        <a:rPr lang="en-US" sz="1400" b="0" i="0" u="none" strike="noStrike">
                          <a:solidFill>
                            <a:srgbClr val="000000"/>
                          </a:solidFill>
                          <a:effectLst/>
                          <a:latin typeface="Open Sans"/>
                        </a:rPr>
                        <a:t>DIC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UST19-0097</a:t>
                      </a:r>
                    </a:p>
                  </a:txBody>
                  <a:tcPr marL="6350" marR="6350" marT="6350" marB="0" anchor="b"/>
                </a:tc>
                <a:tc>
                  <a:txBody>
                    <a:bodyPr/>
                    <a:lstStyle/>
                    <a:p>
                      <a:pPr algn="r" fontAlgn="b"/>
                      <a:r>
                        <a:rPr lang="en-US" sz="1400" b="0" i="0" u="none" strike="noStrike">
                          <a:solidFill>
                            <a:srgbClr val="000000"/>
                          </a:solidFill>
                          <a:effectLst/>
                          <a:latin typeface="Open Sans"/>
                        </a:rPr>
                        <a:t>8490124</a:t>
                      </a:r>
                    </a:p>
                  </a:txBody>
                  <a:tcPr marL="6350" marR="6350" marT="6350" marB="0" anchor="b"/>
                </a:tc>
                <a:tc>
                  <a:txBody>
                    <a:bodyPr/>
                    <a:lstStyle/>
                    <a:p>
                      <a:pPr algn="l" fontAlgn="b"/>
                      <a:r>
                        <a:rPr lang="en-US" sz="1400" b="0" i="0" u="none" strike="noStrike">
                          <a:solidFill>
                            <a:srgbClr val="000000"/>
                          </a:solidFill>
                          <a:effectLst/>
                          <a:latin typeface="Open Sans"/>
                        </a:rPr>
                        <a:t>Ripley Express Food and Fuel</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1/10/19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UST19-0102</a:t>
                      </a:r>
                    </a:p>
                  </a:txBody>
                  <a:tcPr marL="6350" marR="6350" marT="6350" marB="0" anchor="b"/>
                </a:tc>
                <a:tc>
                  <a:txBody>
                    <a:bodyPr/>
                    <a:lstStyle/>
                    <a:p>
                      <a:pPr algn="r" fontAlgn="b"/>
                      <a:r>
                        <a:rPr lang="en-US" sz="1400" b="0" i="0" u="none" strike="noStrike">
                          <a:solidFill>
                            <a:srgbClr val="000000"/>
                          </a:solidFill>
                          <a:effectLst/>
                          <a:latin typeface="Open Sans"/>
                        </a:rPr>
                        <a:t>3330905</a:t>
                      </a:r>
                    </a:p>
                  </a:txBody>
                  <a:tcPr marL="6350" marR="6350" marT="6350" marB="0" anchor="b"/>
                </a:tc>
                <a:tc>
                  <a:txBody>
                    <a:bodyPr/>
                    <a:lstStyle/>
                    <a:p>
                      <a:pPr algn="l" fontAlgn="b"/>
                      <a:r>
                        <a:rPr lang="en-US" sz="1400" b="0" i="0" u="none" strike="noStrike">
                          <a:solidFill>
                            <a:srgbClr val="000000"/>
                          </a:solidFill>
                          <a:effectLst/>
                          <a:latin typeface="Open Sans"/>
                        </a:rPr>
                        <a:t>Harikrupa I, GP</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1/14/19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UST19-0126</a:t>
                      </a:r>
                    </a:p>
                  </a:txBody>
                  <a:tcPr marL="6350" marR="6350" marT="6350" marB="0" anchor="b"/>
                </a:tc>
                <a:tc>
                  <a:txBody>
                    <a:bodyPr/>
                    <a:lstStyle/>
                    <a:p>
                      <a:pPr algn="r" fontAlgn="b"/>
                      <a:r>
                        <a:rPr lang="en-US" sz="1400" b="0" i="0" u="none" strike="noStrike">
                          <a:solidFill>
                            <a:srgbClr val="000000"/>
                          </a:solidFill>
                          <a:effectLst/>
                          <a:latin typeface="Open Sans"/>
                        </a:rPr>
                        <a:t>7170056</a:t>
                      </a:r>
                    </a:p>
                  </a:txBody>
                  <a:tcPr marL="6350" marR="6350" marT="6350" marB="0" anchor="b"/>
                </a:tc>
                <a:tc>
                  <a:txBody>
                    <a:bodyPr/>
                    <a:lstStyle/>
                    <a:p>
                      <a:pPr algn="l" fontAlgn="b"/>
                      <a:r>
                        <a:rPr lang="en-US" sz="1400" b="0" i="0" u="none" strike="noStrike" dirty="0">
                          <a:solidFill>
                            <a:srgbClr val="000000"/>
                          </a:solidFill>
                          <a:effectLst/>
                          <a:latin typeface="Open Sans"/>
                        </a:rPr>
                        <a:t>Friendship </a:t>
                      </a:r>
                      <a:r>
                        <a:rPr lang="en-US" sz="1400" b="0" i="0" u="none" strike="noStrike" dirty="0" err="1">
                          <a:solidFill>
                            <a:srgbClr val="000000"/>
                          </a:solidFill>
                          <a:effectLst/>
                          <a:latin typeface="Open Sans"/>
                        </a:rPr>
                        <a:t>Quickstop</a:t>
                      </a:r>
                      <a:endParaRPr lang="en-US" sz="1400" b="0" i="0" u="none" strike="noStrike" dirty="0">
                        <a:solidFill>
                          <a:srgbClr val="000000"/>
                        </a:solidFill>
                        <a:effectLst/>
                        <a:latin typeface="Open Sans"/>
                      </a:endParaRP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1/3/19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UST19-0129</a:t>
                      </a:r>
                    </a:p>
                  </a:txBody>
                  <a:tcPr marL="6350" marR="6350" marT="6350" marB="0" anchor="b"/>
                </a:tc>
                <a:tc>
                  <a:txBody>
                    <a:bodyPr/>
                    <a:lstStyle/>
                    <a:p>
                      <a:pPr algn="r" fontAlgn="b"/>
                      <a:r>
                        <a:rPr lang="en-US" sz="1400" b="0" i="0" u="none" strike="noStrike">
                          <a:solidFill>
                            <a:srgbClr val="000000"/>
                          </a:solidFill>
                          <a:effectLst/>
                          <a:latin typeface="Open Sans"/>
                        </a:rPr>
                        <a:t>3330517</a:t>
                      </a:r>
                    </a:p>
                  </a:txBody>
                  <a:tcPr marL="6350" marR="6350" marT="6350" marB="0" anchor="b"/>
                </a:tc>
                <a:tc>
                  <a:txBody>
                    <a:bodyPr/>
                    <a:lstStyle/>
                    <a:p>
                      <a:pPr algn="l" fontAlgn="b"/>
                      <a:r>
                        <a:rPr lang="en-US" sz="1400" b="0" i="0" u="none" strike="noStrike">
                          <a:solidFill>
                            <a:srgbClr val="000000"/>
                          </a:solidFill>
                          <a:effectLst/>
                          <a:latin typeface="Open Sans"/>
                        </a:rPr>
                        <a:t>Kanku's Express No. 3</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1/23/19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UST19-0119</a:t>
                      </a:r>
                    </a:p>
                  </a:txBody>
                  <a:tcPr marL="6350" marR="6350" marT="6350" marB="0" anchor="b"/>
                </a:tc>
                <a:tc>
                  <a:txBody>
                    <a:bodyPr/>
                    <a:lstStyle/>
                    <a:p>
                      <a:pPr algn="r" fontAlgn="b"/>
                      <a:r>
                        <a:rPr lang="en-US" sz="1400" b="0" i="0" u="none" strike="noStrike">
                          <a:solidFill>
                            <a:srgbClr val="000000"/>
                          </a:solidFill>
                          <a:effectLst/>
                          <a:latin typeface="Open Sans"/>
                        </a:rPr>
                        <a:t>5191004</a:t>
                      </a:r>
                    </a:p>
                  </a:txBody>
                  <a:tcPr marL="6350" marR="6350" marT="6350" marB="0" anchor="b"/>
                </a:tc>
                <a:tc>
                  <a:txBody>
                    <a:bodyPr/>
                    <a:lstStyle/>
                    <a:p>
                      <a:pPr algn="l" fontAlgn="b"/>
                      <a:r>
                        <a:rPr lang="en-US" sz="1400" b="0" i="0" u="none" strike="noStrike">
                          <a:solidFill>
                            <a:srgbClr val="000000"/>
                          </a:solidFill>
                          <a:effectLst/>
                          <a:latin typeface="Open Sans"/>
                        </a:rPr>
                        <a:t>Thompson Lane 3ket</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2/6/19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UST19-0064</a:t>
                      </a:r>
                    </a:p>
                  </a:txBody>
                  <a:tcPr marL="6350" marR="6350" marT="6350" marB="0" anchor="b"/>
                </a:tc>
                <a:tc>
                  <a:txBody>
                    <a:bodyPr/>
                    <a:lstStyle/>
                    <a:p>
                      <a:pPr algn="r" fontAlgn="b"/>
                      <a:r>
                        <a:rPr lang="en-US" sz="1400" b="0" i="0" u="none" strike="noStrike">
                          <a:solidFill>
                            <a:srgbClr val="000000"/>
                          </a:solidFill>
                          <a:effectLst/>
                          <a:latin typeface="Open Sans"/>
                        </a:rPr>
                        <a:t>2470530</a:t>
                      </a:r>
                    </a:p>
                  </a:txBody>
                  <a:tcPr marL="6350" marR="6350" marT="6350" marB="0" anchor="b"/>
                </a:tc>
                <a:tc>
                  <a:txBody>
                    <a:bodyPr/>
                    <a:lstStyle/>
                    <a:p>
                      <a:pPr algn="l" fontAlgn="b"/>
                      <a:r>
                        <a:rPr lang="en-US" sz="1400" b="0" i="0" u="none" strike="noStrike">
                          <a:solidFill>
                            <a:srgbClr val="000000"/>
                          </a:solidFill>
                          <a:effectLst/>
                          <a:latin typeface="Open Sans"/>
                        </a:rPr>
                        <a:t>Nikinsaa LLC</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2/14/19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828672">
                <a:tc>
                  <a:txBody>
                    <a:bodyPr/>
                    <a:lstStyle/>
                    <a:p>
                      <a:pPr algn="l" fontAlgn="b"/>
                      <a:r>
                        <a:rPr lang="en-US" sz="1400" b="0" i="0" u="none" strike="noStrike">
                          <a:solidFill>
                            <a:srgbClr val="000000"/>
                          </a:solidFill>
                          <a:effectLst/>
                          <a:latin typeface="Open Sans"/>
                        </a:rPr>
                        <a:t>UST19-0136</a:t>
                      </a:r>
                    </a:p>
                  </a:txBody>
                  <a:tcPr marL="6350" marR="6350" marT="6350" marB="0" anchor="b"/>
                </a:tc>
                <a:tc>
                  <a:txBody>
                    <a:bodyPr/>
                    <a:lstStyle/>
                    <a:p>
                      <a:pPr algn="r" fontAlgn="b"/>
                      <a:r>
                        <a:rPr lang="en-US" sz="1400" b="0" i="0" u="none" strike="noStrike">
                          <a:solidFill>
                            <a:srgbClr val="000000"/>
                          </a:solidFill>
                          <a:effectLst/>
                          <a:latin typeface="Open Sans"/>
                        </a:rPr>
                        <a:t>8490162</a:t>
                      </a:r>
                    </a:p>
                  </a:txBody>
                  <a:tcPr marL="6350" marR="6350" marT="6350" marB="0" anchor="b"/>
                </a:tc>
                <a:tc>
                  <a:txBody>
                    <a:bodyPr/>
                    <a:lstStyle/>
                    <a:p>
                      <a:pPr algn="l" fontAlgn="b"/>
                      <a:r>
                        <a:rPr lang="en-US" sz="1400" b="0" i="0" u="none" strike="noStrike">
                          <a:solidFill>
                            <a:srgbClr val="000000"/>
                          </a:solidFill>
                          <a:effectLst/>
                          <a:latin typeface="Open Sans"/>
                        </a:rPr>
                        <a:t>Halls Car Care</a:t>
                      </a:r>
                    </a:p>
                  </a:txBody>
                  <a:tcPr marL="6350" marR="6350" marT="6350" marB="0" anchor="b"/>
                </a:tc>
                <a:tc>
                  <a:txBody>
                    <a:bodyPr/>
                    <a:lstStyle/>
                    <a:p>
                      <a:pPr algn="l" fontAlgn="b"/>
                      <a:r>
                        <a:rPr lang="en-US" sz="1400" b="0" i="0" u="none" strike="noStrike" dirty="0">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3/29/19</a:t>
                      </a:r>
                    </a:p>
                  </a:txBody>
                  <a:tcPr marL="6350" marR="6350" marT="6350" marB="0" anchor="b"/>
                </a:tc>
                <a:tc>
                  <a:txBody>
                    <a:bodyPr/>
                    <a:lstStyle/>
                    <a:p>
                      <a:pPr algn="l" fontAlgn="b"/>
                      <a:r>
                        <a:rPr lang="en-US" sz="1400" b="0" i="0" u="none" strike="noStrike" dirty="0">
                          <a:solidFill>
                            <a:srgbClr val="000000"/>
                          </a:solidFill>
                          <a:effectLst/>
                          <a:latin typeface="Open Sans"/>
                        </a:rPr>
                        <a:t>UST</a:t>
                      </a:r>
                    </a:p>
                  </a:txBody>
                  <a:tcPr marL="6350" marR="6350" marT="6350" marB="0" anchor="b"/>
                </a:tc>
              </a:tr>
            </a:tbl>
          </a:graphicData>
        </a:graphic>
      </p:graphicFrame>
    </p:spTree>
    <p:extLst>
      <p:ext uri="{BB962C8B-B14F-4D97-AF65-F5344CB8AC3E}">
        <p14:creationId xmlns:p14="http://schemas.microsoft.com/office/powerpoint/2010/main" val="461418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Order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202803884"/>
              </p:ext>
            </p:extLst>
          </p:nvPr>
        </p:nvGraphicFramePr>
        <p:xfrm>
          <a:off x="152400" y="1109980"/>
          <a:ext cx="8839201" cy="5671820"/>
        </p:xfrm>
        <a:graphic>
          <a:graphicData uri="http://schemas.openxmlformats.org/drawingml/2006/table">
            <a:tbl>
              <a:tblPr firstRow="1" bandRow="1">
                <a:tableStyleId>{5C22544A-7EE6-4342-B048-85BDC9FD1C3A}</a:tableStyleId>
              </a:tblPr>
              <a:tblGrid>
                <a:gridCol w="1066800"/>
                <a:gridCol w="762000"/>
                <a:gridCol w="3581400"/>
                <a:gridCol w="685800"/>
                <a:gridCol w="1295400"/>
                <a:gridCol w="838200"/>
                <a:gridCol w="609601"/>
              </a:tblGrid>
              <a:tr h="566420">
                <a:tc>
                  <a:txBody>
                    <a:bodyPr/>
                    <a:lstStyle/>
                    <a:p>
                      <a:pPr algn="l" fontAlgn="b"/>
                      <a:r>
                        <a:rPr lang="en-US" sz="1400" b="0" i="0" u="none" strike="noStrike" dirty="0">
                          <a:solidFill>
                            <a:srgbClr val="000000"/>
                          </a:solidFill>
                          <a:effectLst/>
                          <a:latin typeface="Open Sans"/>
                        </a:rPr>
                        <a:t>Order #</a:t>
                      </a:r>
                    </a:p>
                  </a:txBody>
                  <a:tcPr marL="6350" marR="6350" marT="6350" marB="0" anchor="b"/>
                </a:tc>
                <a:tc>
                  <a:txBody>
                    <a:bodyPr/>
                    <a:lstStyle/>
                    <a:p>
                      <a:pPr algn="l" fontAlgn="b"/>
                      <a:r>
                        <a:rPr lang="en-US" sz="1400" b="0" i="0" u="none" strike="noStrike" dirty="0">
                          <a:solidFill>
                            <a:srgbClr val="000000"/>
                          </a:solidFill>
                          <a:effectLst/>
                          <a:latin typeface="Open Sans"/>
                        </a:rPr>
                        <a:t>Facility </a:t>
                      </a:r>
                      <a:r>
                        <a:rPr lang="en-US" sz="1400" b="0" i="0" u="none" strike="noStrike" dirty="0" smtClean="0">
                          <a:solidFill>
                            <a:srgbClr val="000000"/>
                          </a:solidFill>
                          <a:effectLst/>
                          <a:latin typeface="Open Sans"/>
                        </a:rPr>
                        <a:t>ID</a:t>
                      </a:r>
                      <a:endParaRPr lang="en-US" sz="1400" b="0" i="0" u="none" strike="noStrike" dirty="0">
                        <a:solidFill>
                          <a:srgbClr val="000000"/>
                        </a:solidFill>
                        <a:effectLst/>
                        <a:latin typeface="Open Sans"/>
                      </a:endParaRPr>
                    </a:p>
                  </a:txBody>
                  <a:tcPr marL="6350" marR="6350" marT="6350" marB="0" anchor="b"/>
                </a:tc>
                <a:tc>
                  <a:txBody>
                    <a:bodyPr/>
                    <a:lstStyle/>
                    <a:p>
                      <a:pPr algn="l" fontAlgn="b"/>
                      <a:r>
                        <a:rPr lang="en-US" sz="1400" b="0" i="0" u="none" strike="noStrike">
                          <a:solidFill>
                            <a:srgbClr val="000000"/>
                          </a:solidFill>
                          <a:effectLst/>
                          <a:latin typeface="Open Sans"/>
                        </a:rPr>
                        <a:t>Site</a:t>
                      </a:r>
                    </a:p>
                  </a:txBody>
                  <a:tcPr marL="6350" marR="6350" marT="6350" marB="0" anchor="b"/>
                </a:tc>
                <a:tc>
                  <a:txBody>
                    <a:bodyPr/>
                    <a:lstStyle/>
                    <a:p>
                      <a:pPr algn="l" fontAlgn="b"/>
                      <a:r>
                        <a:rPr lang="en-US" sz="1400" b="0" i="0" u="none" strike="noStrike">
                          <a:solidFill>
                            <a:srgbClr val="000000"/>
                          </a:solidFill>
                          <a:effectLst/>
                          <a:latin typeface="Open Sans"/>
                        </a:rPr>
                        <a:t>Order Type</a:t>
                      </a:r>
                    </a:p>
                  </a:txBody>
                  <a:tcPr marL="6350" marR="6350" marT="6350" marB="0" anchor="b"/>
                </a:tc>
                <a:tc>
                  <a:txBody>
                    <a:bodyPr/>
                    <a:lstStyle/>
                    <a:p>
                      <a:pPr algn="l" fontAlgn="b"/>
                      <a:r>
                        <a:rPr lang="en-US" sz="1400" b="0" i="0" u="none" strike="noStrike">
                          <a:solidFill>
                            <a:srgbClr val="000000"/>
                          </a:solidFill>
                          <a:effectLst/>
                          <a:latin typeface="Open Sans"/>
                        </a:rPr>
                        <a:t>Order Status</a:t>
                      </a:r>
                    </a:p>
                  </a:txBody>
                  <a:tcPr marL="6350" marR="6350" marT="6350" marB="0" anchor="b"/>
                </a:tc>
                <a:tc>
                  <a:txBody>
                    <a:bodyPr/>
                    <a:lstStyle/>
                    <a:p>
                      <a:pPr algn="l" fontAlgn="b"/>
                      <a:r>
                        <a:rPr lang="en-US" sz="1400" b="0" i="0" u="none" strike="noStrike">
                          <a:solidFill>
                            <a:srgbClr val="000000"/>
                          </a:solidFill>
                          <a:effectLst/>
                          <a:latin typeface="Open Sans"/>
                        </a:rPr>
                        <a:t>EAR Request Date</a:t>
                      </a:r>
                    </a:p>
                  </a:txBody>
                  <a:tcPr marL="6350" marR="6350" marT="6350" marB="0" anchor="b"/>
                </a:tc>
                <a:tc>
                  <a:txBody>
                    <a:bodyPr/>
                    <a:lstStyle/>
                    <a:p>
                      <a:pPr algn="l" fontAlgn="b"/>
                      <a:r>
                        <a:rPr lang="en-US" sz="1400" b="0" i="0" u="none" strike="noStrike">
                          <a:solidFill>
                            <a:srgbClr val="000000"/>
                          </a:solidFill>
                          <a:effectLst/>
                          <a:latin typeface="Open Sans"/>
                        </a:rPr>
                        <a:t>DIC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UST19-0104</a:t>
                      </a:r>
                    </a:p>
                  </a:txBody>
                  <a:tcPr marL="6350" marR="6350" marT="6350" marB="0" anchor="b"/>
                </a:tc>
                <a:tc>
                  <a:txBody>
                    <a:bodyPr/>
                    <a:lstStyle/>
                    <a:p>
                      <a:pPr algn="r" fontAlgn="b"/>
                      <a:r>
                        <a:rPr lang="en-US" sz="1400" b="0" i="0" u="none" strike="noStrike">
                          <a:solidFill>
                            <a:srgbClr val="000000"/>
                          </a:solidFill>
                          <a:effectLst/>
                          <a:latin typeface="Open Sans"/>
                        </a:rPr>
                        <a:t>8240094</a:t>
                      </a:r>
                    </a:p>
                  </a:txBody>
                  <a:tcPr marL="6350" marR="6350" marT="6350" marB="0" anchor="b"/>
                </a:tc>
                <a:tc>
                  <a:txBody>
                    <a:bodyPr/>
                    <a:lstStyle/>
                    <a:p>
                      <a:pPr algn="l" fontAlgn="b"/>
                      <a:r>
                        <a:rPr lang="en-US" sz="1400" b="0" i="0" u="none" strike="noStrike">
                          <a:solidFill>
                            <a:srgbClr val="000000"/>
                          </a:solidFill>
                          <a:effectLst/>
                          <a:latin typeface="Open Sans"/>
                        </a:rPr>
                        <a:t>Reliance Fuel</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4/30/19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UST19-0117</a:t>
                      </a:r>
                    </a:p>
                  </a:txBody>
                  <a:tcPr marL="6350" marR="6350" marT="6350" marB="0" anchor="b"/>
                </a:tc>
                <a:tc>
                  <a:txBody>
                    <a:bodyPr/>
                    <a:lstStyle/>
                    <a:p>
                      <a:pPr algn="r" fontAlgn="b"/>
                      <a:r>
                        <a:rPr lang="en-US" sz="1400" b="0" i="0" u="none" strike="noStrike">
                          <a:solidFill>
                            <a:srgbClr val="000000"/>
                          </a:solidFill>
                          <a:effectLst/>
                          <a:latin typeface="Open Sans"/>
                        </a:rPr>
                        <a:t>9792650</a:t>
                      </a:r>
                    </a:p>
                  </a:txBody>
                  <a:tcPr marL="6350" marR="6350" marT="6350" marB="0" anchor="b"/>
                </a:tc>
                <a:tc>
                  <a:txBody>
                    <a:bodyPr/>
                    <a:lstStyle/>
                    <a:p>
                      <a:pPr algn="l" fontAlgn="b"/>
                      <a:r>
                        <a:rPr lang="en-US" sz="1400" b="0" i="0" u="none" strike="noStrike">
                          <a:solidFill>
                            <a:srgbClr val="000000"/>
                          </a:solidFill>
                          <a:effectLst/>
                          <a:latin typeface="Open Sans"/>
                        </a:rPr>
                        <a:t>Circle K Store No. 4703676</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4/30/19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UST19-0118</a:t>
                      </a:r>
                    </a:p>
                  </a:txBody>
                  <a:tcPr marL="6350" marR="6350" marT="6350" marB="0" anchor="b"/>
                </a:tc>
                <a:tc>
                  <a:txBody>
                    <a:bodyPr/>
                    <a:lstStyle/>
                    <a:p>
                      <a:pPr algn="r" fontAlgn="b"/>
                      <a:r>
                        <a:rPr lang="en-US" sz="1400" b="0" i="0" u="none" strike="noStrike">
                          <a:solidFill>
                            <a:srgbClr val="000000"/>
                          </a:solidFill>
                          <a:effectLst/>
                          <a:latin typeface="Open Sans"/>
                        </a:rPr>
                        <a:t>9792574</a:t>
                      </a:r>
                    </a:p>
                  </a:txBody>
                  <a:tcPr marL="6350" marR="6350" marT="6350" marB="0" anchor="b"/>
                </a:tc>
                <a:tc>
                  <a:txBody>
                    <a:bodyPr/>
                    <a:lstStyle/>
                    <a:p>
                      <a:pPr algn="l" fontAlgn="b"/>
                      <a:r>
                        <a:rPr lang="en-US" sz="1400" b="0" i="0" u="none" strike="noStrike">
                          <a:solidFill>
                            <a:srgbClr val="000000"/>
                          </a:solidFill>
                          <a:effectLst/>
                          <a:latin typeface="Open Sans"/>
                        </a:rPr>
                        <a:t>Circle K Store No. 4703683</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5/8/19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UST19-0062</a:t>
                      </a:r>
                    </a:p>
                  </a:txBody>
                  <a:tcPr marL="6350" marR="6350" marT="6350" marB="0" anchor="b"/>
                </a:tc>
                <a:tc>
                  <a:txBody>
                    <a:bodyPr/>
                    <a:lstStyle/>
                    <a:p>
                      <a:pPr algn="r" fontAlgn="b"/>
                      <a:r>
                        <a:rPr lang="en-US" sz="1400" b="0" i="0" u="none" strike="noStrike">
                          <a:solidFill>
                            <a:srgbClr val="000000"/>
                          </a:solidFill>
                          <a:effectLst/>
                          <a:latin typeface="Open Sans"/>
                        </a:rPr>
                        <a:t>2010077</a:t>
                      </a:r>
                    </a:p>
                  </a:txBody>
                  <a:tcPr marL="6350" marR="6350" marT="6350" marB="0" anchor="b"/>
                </a:tc>
                <a:tc>
                  <a:txBody>
                    <a:bodyPr/>
                    <a:lstStyle/>
                    <a:p>
                      <a:pPr algn="l" fontAlgn="b"/>
                      <a:r>
                        <a:rPr lang="en-US" sz="1400" b="0" i="0" u="none" strike="noStrike">
                          <a:solidFill>
                            <a:srgbClr val="000000"/>
                          </a:solidFill>
                          <a:effectLst/>
                          <a:latin typeface="Open Sans"/>
                        </a:rPr>
                        <a:t>Hoskins Oil Company, LLC</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5/24/19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UST19-0065</a:t>
                      </a:r>
                    </a:p>
                  </a:txBody>
                  <a:tcPr marL="6350" marR="6350" marT="6350" marB="0" anchor="b"/>
                </a:tc>
                <a:tc>
                  <a:txBody>
                    <a:bodyPr/>
                    <a:lstStyle/>
                    <a:p>
                      <a:pPr algn="r" fontAlgn="b"/>
                      <a:r>
                        <a:rPr lang="en-US" sz="1400" b="0" i="0" u="none" strike="noStrike">
                          <a:solidFill>
                            <a:srgbClr val="000000"/>
                          </a:solidFill>
                          <a:effectLst/>
                          <a:latin typeface="Open Sans"/>
                        </a:rPr>
                        <a:t>9792623</a:t>
                      </a:r>
                    </a:p>
                  </a:txBody>
                  <a:tcPr marL="6350" marR="6350" marT="6350" marB="0" anchor="b"/>
                </a:tc>
                <a:tc>
                  <a:txBody>
                    <a:bodyPr/>
                    <a:lstStyle/>
                    <a:p>
                      <a:pPr algn="l" fontAlgn="b"/>
                      <a:r>
                        <a:rPr lang="en-US" sz="1400" b="0" i="0" u="none" strike="noStrike">
                          <a:solidFill>
                            <a:srgbClr val="000000"/>
                          </a:solidFill>
                          <a:effectLst/>
                          <a:latin typeface="Open Sans"/>
                        </a:rPr>
                        <a:t>Pilot Travel Center No. 363</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5/24/19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UST19-0068</a:t>
                      </a:r>
                    </a:p>
                  </a:txBody>
                  <a:tcPr marL="6350" marR="6350" marT="6350" marB="0" anchor="b"/>
                </a:tc>
                <a:tc>
                  <a:txBody>
                    <a:bodyPr/>
                    <a:lstStyle/>
                    <a:p>
                      <a:pPr algn="r" fontAlgn="b"/>
                      <a:r>
                        <a:rPr lang="en-US" sz="1400" b="0" i="0" u="none" strike="noStrike">
                          <a:solidFill>
                            <a:srgbClr val="000000"/>
                          </a:solidFill>
                          <a:effectLst/>
                          <a:latin typeface="Open Sans"/>
                        </a:rPr>
                        <a:t>8840071</a:t>
                      </a:r>
                    </a:p>
                  </a:txBody>
                  <a:tcPr marL="6350" marR="6350" marT="6350" marB="0" anchor="b"/>
                </a:tc>
                <a:tc>
                  <a:txBody>
                    <a:bodyPr/>
                    <a:lstStyle/>
                    <a:p>
                      <a:pPr algn="l" fontAlgn="b"/>
                      <a:r>
                        <a:rPr lang="en-US" sz="1400" b="0" i="0" u="none" strike="noStrike">
                          <a:solidFill>
                            <a:srgbClr val="000000"/>
                          </a:solidFill>
                          <a:effectLst/>
                          <a:latin typeface="Open Sans"/>
                        </a:rPr>
                        <a:t>Chhem, Inc. </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6/12/19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828672">
                <a:tc>
                  <a:txBody>
                    <a:bodyPr/>
                    <a:lstStyle/>
                    <a:p>
                      <a:pPr algn="l" fontAlgn="b"/>
                      <a:r>
                        <a:rPr lang="en-US" sz="1400" b="0" i="0" u="none" strike="noStrike">
                          <a:solidFill>
                            <a:srgbClr val="000000"/>
                          </a:solidFill>
                          <a:effectLst/>
                          <a:latin typeface="Open Sans"/>
                        </a:rPr>
                        <a:t>UST19-0120</a:t>
                      </a:r>
                    </a:p>
                  </a:txBody>
                  <a:tcPr marL="6350" marR="6350" marT="6350" marB="0" anchor="b"/>
                </a:tc>
                <a:tc>
                  <a:txBody>
                    <a:bodyPr/>
                    <a:lstStyle/>
                    <a:p>
                      <a:pPr algn="r" fontAlgn="b"/>
                      <a:r>
                        <a:rPr lang="en-US" sz="1400" b="0" i="0" u="none" strike="noStrike">
                          <a:solidFill>
                            <a:srgbClr val="000000"/>
                          </a:solidFill>
                          <a:effectLst/>
                          <a:latin typeface="Open Sans"/>
                        </a:rPr>
                        <a:t>9791907</a:t>
                      </a:r>
                    </a:p>
                  </a:txBody>
                  <a:tcPr marL="6350" marR="6350" marT="6350" marB="0" anchor="b"/>
                </a:tc>
                <a:tc>
                  <a:txBody>
                    <a:bodyPr/>
                    <a:lstStyle/>
                    <a:p>
                      <a:pPr algn="l" fontAlgn="b"/>
                      <a:r>
                        <a:rPr lang="en-US" sz="1400" b="0" i="0" u="none" strike="noStrike">
                          <a:solidFill>
                            <a:srgbClr val="000000"/>
                          </a:solidFill>
                          <a:effectLst/>
                          <a:latin typeface="Open Sans"/>
                        </a:rPr>
                        <a:t>Victory Fuels</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6/19/19</a:t>
                      </a:r>
                    </a:p>
                  </a:txBody>
                  <a:tcPr marL="6350" marR="6350" marT="6350" marB="0" anchor="b"/>
                </a:tc>
                <a:tc>
                  <a:txBody>
                    <a:bodyPr/>
                    <a:lstStyle/>
                    <a:p>
                      <a:pPr algn="l" fontAlgn="b"/>
                      <a:r>
                        <a:rPr lang="en-US" sz="1400" b="0" i="0" u="none" strike="noStrike" dirty="0">
                          <a:solidFill>
                            <a:srgbClr val="000000"/>
                          </a:solidFill>
                          <a:effectLst/>
                          <a:latin typeface="Open Sans"/>
                        </a:rPr>
                        <a:t>OGC</a:t>
                      </a:r>
                    </a:p>
                  </a:txBody>
                  <a:tcPr marL="6350" marR="6350" marT="6350" marB="0" anchor="b"/>
                </a:tc>
              </a:tr>
            </a:tbl>
          </a:graphicData>
        </a:graphic>
      </p:graphicFrame>
    </p:spTree>
    <p:extLst>
      <p:ext uri="{BB962C8B-B14F-4D97-AF65-F5344CB8AC3E}">
        <p14:creationId xmlns:p14="http://schemas.microsoft.com/office/powerpoint/2010/main" val="3590968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Order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2291303322"/>
              </p:ext>
            </p:extLst>
          </p:nvPr>
        </p:nvGraphicFramePr>
        <p:xfrm>
          <a:off x="152400" y="1109980"/>
          <a:ext cx="8839201" cy="5671820"/>
        </p:xfrm>
        <a:graphic>
          <a:graphicData uri="http://schemas.openxmlformats.org/drawingml/2006/table">
            <a:tbl>
              <a:tblPr firstRow="1" bandRow="1">
                <a:tableStyleId>{5C22544A-7EE6-4342-B048-85BDC9FD1C3A}</a:tableStyleId>
              </a:tblPr>
              <a:tblGrid>
                <a:gridCol w="1066800"/>
                <a:gridCol w="762000"/>
                <a:gridCol w="3581400"/>
                <a:gridCol w="685800"/>
                <a:gridCol w="1295400"/>
                <a:gridCol w="838200"/>
                <a:gridCol w="609601"/>
              </a:tblGrid>
              <a:tr h="566420">
                <a:tc>
                  <a:txBody>
                    <a:bodyPr/>
                    <a:lstStyle/>
                    <a:p>
                      <a:pPr algn="l" fontAlgn="b"/>
                      <a:r>
                        <a:rPr lang="en-US" sz="1400" b="0" i="0" u="none" strike="noStrike" dirty="0">
                          <a:solidFill>
                            <a:srgbClr val="000000"/>
                          </a:solidFill>
                          <a:effectLst/>
                          <a:latin typeface="Open Sans"/>
                        </a:rPr>
                        <a:t>Order #</a:t>
                      </a:r>
                    </a:p>
                  </a:txBody>
                  <a:tcPr marL="6350" marR="6350" marT="6350" marB="0" anchor="b"/>
                </a:tc>
                <a:tc>
                  <a:txBody>
                    <a:bodyPr/>
                    <a:lstStyle/>
                    <a:p>
                      <a:pPr algn="l" fontAlgn="b"/>
                      <a:r>
                        <a:rPr lang="en-US" sz="1400" b="0" i="0" u="none" strike="noStrike" dirty="0">
                          <a:solidFill>
                            <a:srgbClr val="000000"/>
                          </a:solidFill>
                          <a:effectLst/>
                          <a:latin typeface="Open Sans"/>
                        </a:rPr>
                        <a:t>Facility </a:t>
                      </a:r>
                      <a:r>
                        <a:rPr lang="en-US" sz="1400" b="0" i="0" u="none" strike="noStrike" dirty="0" smtClean="0">
                          <a:solidFill>
                            <a:srgbClr val="000000"/>
                          </a:solidFill>
                          <a:effectLst/>
                          <a:latin typeface="Open Sans"/>
                        </a:rPr>
                        <a:t>ID</a:t>
                      </a:r>
                      <a:endParaRPr lang="en-US" sz="1400" b="0" i="0" u="none" strike="noStrike" dirty="0">
                        <a:solidFill>
                          <a:srgbClr val="000000"/>
                        </a:solidFill>
                        <a:effectLst/>
                        <a:latin typeface="Open Sans"/>
                      </a:endParaRPr>
                    </a:p>
                  </a:txBody>
                  <a:tcPr marL="6350" marR="6350" marT="6350" marB="0" anchor="b"/>
                </a:tc>
                <a:tc>
                  <a:txBody>
                    <a:bodyPr/>
                    <a:lstStyle/>
                    <a:p>
                      <a:pPr algn="l" fontAlgn="b"/>
                      <a:r>
                        <a:rPr lang="en-US" sz="1400" b="0" i="0" u="none" strike="noStrike">
                          <a:solidFill>
                            <a:srgbClr val="000000"/>
                          </a:solidFill>
                          <a:effectLst/>
                          <a:latin typeface="Open Sans"/>
                        </a:rPr>
                        <a:t>Site</a:t>
                      </a:r>
                    </a:p>
                  </a:txBody>
                  <a:tcPr marL="6350" marR="6350" marT="6350" marB="0" anchor="b"/>
                </a:tc>
                <a:tc>
                  <a:txBody>
                    <a:bodyPr/>
                    <a:lstStyle/>
                    <a:p>
                      <a:pPr algn="l" fontAlgn="b"/>
                      <a:r>
                        <a:rPr lang="en-US" sz="1400" b="0" i="0" u="none" strike="noStrike">
                          <a:solidFill>
                            <a:srgbClr val="000000"/>
                          </a:solidFill>
                          <a:effectLst/>
                          <a:latin typeface="Open Sans"/>
                        </a:rPr>
                        <a:t>Order Type</a:t>
                      </a:r>
                    </a:p>
                  </a:txBody>
                  <a:tcPr marL="6350" marR="6350" marT="6350" marB="0" anchor="b"/>
                </a:tc>
                <a:tc>
                  <a:txBody>
                    <a:bodyPr/>
                    <a:lstStyle/>
                    <a:p>
                      <a:pPr algn="l" fontAlgn="b"/>
                      <a:r>
                        <a:rPr lang="en-US" sz="1400" b="0" i="0" u="none" strike="noStrike">
                          <a:solidFill>
                            <a:srgbClr val="000000"/>
                          </a:solidFill>
                          <a:effectLst/>
                          <a:latin typeface="Open Sans"/>
                        </a:rPr>
                        <a:t>Order Status</a:t>
                      </a:r>
                    </a:p>
                  </a:txBody>
                  <a:tcPr marL="6350" marR="6350" marT="6350" marB="0" anchor="b"/>
                </a:tc>
                <a:tc>
                  <a:txBody>
                    <a:bodyPr/>
                    <a:lstStyle/>
                    <a:p>
                      <a:pPr algn="l" fontAlgn="b"/>
                      <a:r>
                        <a:rPr lang="en-US" sz="1400" b="0" i="0" u="none" strike="noStrike">
                          <a:solidFill>
                            <a:srgbClr val="000000"/>
                          </a:solidFill>
                          <a:effectLst/>
                          <a:latin typeface="Open Sans"/>
                        </a:rPr>
                        <a:t>EAR Request Date</a:t>
                      </a:r>
                    </a:p>
                  </a:txBody>
                  <a:tcPr marL="6350" marR="6350" marT="6350" marB="0" anchor="b"/>
                </a:tc>
                <a:tc>
                  <a:txBody>
                    <a:bodyPr/>
                    <a:lstStyle/>
                    <a:p>
                      <a:pPr algn="l" fontAlgn="b"/>
                      <a:r>
                        <a:rPr lang="en-US" sz="1400" b="0" i="0" u="none" strike="noStrike">
                          <a:solidFill>
                            <a:srgbClr val="000000"/>
                          </a:solidFill>
                          <a:effectLst/>
                          <a:latin typeface="Open Sans"/>
                        </a:rPr>
                        <a:t>DIC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UST19-0111</a:t>
                      </a:r>
                    </a:p>
                  </a:txBody>
                  <a:tcPr marL="6350" marR="6350" marT="6350" marB="0" anchor="b"/>
                </a:tc>
                <a:tc>
                  <a:txBody>
                    <a:bodyPr/>
                    <a:lstStyle/>
                    <a:p>
                      <a:pPr algn="r" fontAlgn="b"/>
                      <a:r>
                        <a:rPr lang="en-US" sz="1400" b="0" i="0" u="none" strike="noStrike">
                          <a:solidFill>
                            <a:srgbClr val="000000"/>
                          </a:solidFill>
                          <a:effectLst/>
                          <a:latin typeface="Open Sans"/>
                        </a:rPr>
                        <a:t>7230085</a:t>
                      </a:r>
                    </a:p>
                  </a:txBody>
                  <a:tcPr marL="6350" marR="6350" marT="6350" marB="0" anchor="b"/>
                </a:tc>
                <a:tc>
                  <a:txBody>
                    <a:bodyPr/>
                    <a:lstStyle/>
                    <a:p>
                      <a:pPr algn="l" fontAlgn="b"/>
                      <a:r>
                        <a:rPr lang="en-US" sz="1400" b="0" i="0" u="none" strike="noStrike">
                          <a:solidFill>
                            <a:srgbClr val="000000"/>
                          </a:solidFill>
                          <a:effectLst/>
                          <a:latin typeface="Open Sans"/>
                        </a:rPr>
                        <a:t>Jr. 3t</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6/27/19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UST19-0075</a:t>
                      </a:r>
                    </a:p>
                  </a:txBody>
                  <a:tcPr marL="6350" marR="6350" marT="6350" marB="0" anchor="b"/>
                </a:tc>
                <a:tc>
                  <a:txBody>
                    <a:bodyPr/>
                    <a:lstStyle/>
                    <a:p>
                      <a:pPr algn="r" fontAlgn="b"/>
                      <a:r>
                        <a:rPr lang="en-US" sz="1400" b="0" i="0" u="none" strike="noStrike">
                          <a:solidFill>
                            <a:srgbClr val="000000"/>
                          </a:solidFill>
                          <a:effectLst/>
                          <a:latin typeface="Open Sans"/>
                        </a:rPr>
                        <a:t>7230143</a:t>
                      </a:r>
                    </a:p>
                  </a:txBody>
                  <a:tcPr marL="6350" marR="6350" marT="6350" marB="0" anchor="b"/>
                </a:tc>
                <a:tc>
                  <a:txBody>
                    <a:bodyPr/>
                    <a:lstStyle/>
                    <a:p>
                      <a:pPr algn="l" fontAlgn="b"/>
                      <a:r>
                        <a:rPr lang="en-US" sz="1400" b="0" i="0" u="none" strike="noStrike">
                          <a:solidFill>
                            <a:srgbClr val="000000"/>
                          </a:solidFill>
                          <a:effectLst/>
                          <a:latin typeface="Open Sans"/>
                        </a:rPr>
                        <a:t>Midway Property</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7/8/19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UST19-0077</a:t>
                      </a:r>
                    </a:p>
                  </a:txBody>
                  <a:tcPr marL="6350" marR="6350" marT="6350" marB="0" anchor="b"/>
                </a:tc>
                <a:tc>
                  <a:txBody>
                    <a:bodyPr/>
                    <a:lstStyle/>
                    <a:p>
                      <a:pPr algn="r" fontAlgn="b"/>
                      <a:r>
                        <a:rPr lang="en-US" sz="1400" b="0" i="0" u="none" strike="noStrike">
                          <a:solidFill>
                            <a:srgbClr val="000000"/>
                          </a:solidFill>
                          <a:effectLst/>
                          <a:latin typeface="Open Sans"/>
                        </a:rPr>
                        <a:t>4250071</a:t>
                      </a:r>
                    </a:p>
                  </a:txBody>
                  <a:tcPr marL="6350" marR="6350" marT="6350" marB="0" anchor="b"/>
                </a:tc>
                <a:tc>
                  <a:txBody>
                    <a:bodyPr/>
                    <a:lstStyle/>
                    <a:p>
                      <a:pPr algn="l" fontAlgn="b"/>
                      <a:r>
                        <a:rPr lang="en-US" sz="1400" b="0" i="0" u="none" strike="noStrike">
                          <a:solidFill>
                            <a:srgbClr val="000000"/>
                          </a:solidFill>
                          <a:effectLst/>
                          <a:latin typeface="Open Sans"/>
                        </a:rPr>
                        <a:t>Holladay Express</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7/10/19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UST19-0082</a:t>
                      </a:r>
                    </a:p>
                  </a:txBody>
                  <a:tcPr marL="6350" marR="6350" marT="6350" marB="0" anchor="b"/>
                </a:tc>
                <a:tc>
                  <a:txBody>
                    <a:bodyPr/>
                    <a:lstStyle/>
                    <a:p>
                      <a:pPr algn="r" fontAlgn="b"/>
                      <a:r>
                        <a:rPr lang="en-US" sz="1400" b="0" i="0" u="none" strike="noStrike">
                          <a:solidFill>
                            <a:srgbClr val="000000"/>
                          </a:solidFill>
                          <a:effectLst/>
                          <a:latin typeface="Open Sans"/>
                        </a:rPr>
                        <a:t>2150039</a:t>
                      </a:r>
                    </a:p>
                  </a:txBody>
                  <a:tcPr marL="6350" marR="6350" marT="6350" marB="0" anchor="b"/>
                </a:tc>
                <a:tc>
                  <a:txBody>
                    <a:bodyPr/>
                    <a:lstStyle/>
                    <a:p>
                      <a:pPr algn="l" fontAlgn="b"/>
                      <a:r>
                        <a:rPr lang="en-US" sz="1400" b="0" i="0" u="none" strike="noStrike">
                          <a:solidFill>
                            <a:srgbClr val="000000"/>
                          </a:solidFill>
                          <a:effectLst/>
                          <a:latin typeface="Open Sans"/>
                        </a:rPr>
                        <a:t>Zoomerz 78</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7/12/19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UST19-0110</a:t>
                      </a:r>
                    </a:p>
                  </a:txBody>
                  <a:tcPr marL="6350" marR="6350" marT="6350" marB="0" anchor="b"/>
                </a:tc>
                <a:tc>
                  <a:txBody>
                    <a:bodyPr/>
                    <a:lstStyle/>
                    <a:p>
                      <a:pPr algn="r" fontAlgn="b"/>
                      <a:r>
                        <a:rPr lang="en-US" sz="1400" b="0" i="0" u="none" strike="noStrike">
                          <a:solidFill>
                            <a:srgbClr val="000000"/>
                          </a:solidFill>
                          <a:effectLst/>
                          <a:latin typeface="Open Sans"/>
                        </a:rPr>
                        <a:t>4890158</a:t>
                      </a:r>
                    </a:p>
                  </a:txBody>
                  <a:tcPr marL="6350" marR="6350" marT="6350" marB="0" anchor="b"/>
                </a:tc>
                <a:tc>
                  <a:txBody>
                    <a:bodyPr/>
                    <a:lstStyle/>
                    <a:p>
                      <a:pPr algn="l" fontAlgn="b"/>
                      <a:r>
                        <a:rPr lang="en-US" sz="1400" b="0" i="0" u="none" strike="noStrike">
                          <a:solidFill>
                            <a:srgbClr val="000000"/>
                          </a:solidFill>
                          <a:effectLst/>
                          <a:latin typeface="Open Sans"/>
                        </a:rPr>
                        <a:t>TNT Country Store</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7/18/19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UST19-0086</a:t>
                      </a:r>
                    </a:p>
                  </a:txBody>
                  <a:tcPr marL="6350" marR="6350" marT="6350" marB="0" anchor="b"/>
                </a:tc>
                <a:tc>
                  <a:txBody>
                    <a:bodyPr/>
                    <a:lstStyle/>
                    <a:p>
                      <a:pPr algn="r" fontAlgn="b"/>
                      <a:r>
                        <a:rPr lang="en-US" sz="1400" b="0" i="0" u="none" strike="noStrike">
                          <a:solidFill>
                            <a:srgbClr val="000000"/>
                          </a:solidFill>
                          <a:effectLst/>
                          <a:latin typeface="Open Sans"/>
                        </a:rPr>
                        <a:t>3330942</a:t>
                      </a:r>
                    </a:p>
                  </a:txBody>
                  <a:tcPr marL="6350" marR="6350" marT="6350" marB="0" anchor="b"/>
                </a:tc>
                <a:tc>
                  <a:txBody>
                    <a:bodyPr/>
                    <a:lstStyle/>
                    <a:p>
                      <a:pPr algn="l" fontAlgn="b"/>
                      <a:r>
                        <a:rPr lang="en-US" sz="1400" b="0" i="0" u="none" strike="noStrike">
                          <a:solidFill>
                            <a:srgbClr val="000000"/>
                          </a:solidFill>
                          <a:effectLst/>
                          <a:latin typeface="Open Sans"/>
                        </a:rPr>
                        <a:t>Holder's Grocery</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7/22/19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828672">
                <a:tc>
                  <a:txBody>
                    <a:bodyPr/>
                    <a:lstStyle/>
                    <a:p>
                      <a:pPr algn="l" fontAlgn="b"/>
                      <a:r>
                        <a:rPr lang="en-US" sz="1400" b="0" i="0" u="none" strike="noStrike">
                          <a:solidFill>
                            <a:srgbClr val="000000"/>
                          </a:solidFill>
                          <a:effectLst/>
                          <a:latin typeface="Open Sans"/>
                        </a:rPr>
                        <a:t>UST19-0090</a:t>
                      </a:r>
                    </a:p>
                  </a:txBody>
                  <a:tcPr marL="6350" marR="6350" marT="6350" marB="0" anchor="b"/>
                </a:tc>
                <a:tc>
                  <a:txBody>
                    <a:bodyPr/>
                    <a:lstStyle/>
                    <a:p>
                      <a:pPr algn="r" fontAlgn="b"/>
                      <a:r>
                        <a:rPr lang="en-US" sz="1400" b="0" i="0" u="none" strike="noStrike">
                          <a:solidFill>
                            <a:srgbClr val="000000"/>
                          </a:solidFill>
                          <a:effectLst/>
                          <a:latin typeface="Open Sans"/>
                        </a:rPr>
                        <a:t>2730038</a:t>
                      </a:r>
                    </a:p>
                  </a:txBody>
                  <a:tcPr marL="6350" marR="6350" marT="6350" marB="0" anchor="b"/>
                </a:tc>
                <a:tc>
                  <a:txBody>
                    <a:bodyPr/>
                    <a:lstStyle/>
                    <a:p>
                      <a:pPr algn="l" fontAlgn="b"/>
                      <a:r>
                        <a:rPr lang="en-US" sz="1400" b="0" i="0" u="none" strike="noStrike">
                          <a:solidFill>
                            <a:srgbClr val="000000"/>
                          </a:solidFill>
                          <a:effectLst/>
                          <a:latin typeface="Open Sans"/>
                        </a:rPr>
                        <a:t>Lehigh Gas Wholesale Services, Inc. dba TN0038</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7/26/19</a:t>
                      </a:r>
                    </a:p>
                  </a:txBody>
                  <a:tcPr marL="6350" marR="6350" marT="6350" marB="0" anchor="b"/>
                </a:tc>
                <a:tc>
                  <a:txBody>
                    <a:bodyPr/>
                    <a:lstStyle/>
                    <a:p>
                      <a:pPr algn="l" fontAlgn="b"/>
                      <a:r>
                        <a:rPr lang="en-US" sz="1400" b="0" i="0" u="none" strike="noStrike" dirty="0">
                          <a:solidFill>
                            <a:srgbClr val="000000"/>
                          </a:solidFill>
                          <a:effectLst/>
                          <a:latin typeface="Open Sans"/>
                        </a:rPr>
                        <a:t>UST</a:t>
                      </a:r>
                    </a:p>
                  </a:txBody>
                  <a:tcPr marL="6350" marR="6350" marT="6350" marB="0" anchor="b"/>
                </a:tc>
              </a:tr>
            </a:tbl>
          </a:graphicData>
        </a:graphic>
      </p:graphicFrame>
    </p:spTree>
    <p:extLst>
      <p:ext uri="{BB962C8B-B14F-4D97-AF65-F5344CB8AC3E}">
        <p14:creationId xmlns:p14="http://schemas.microsoft.com/office/powerpoint/2010/main" val="385066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Order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3947709424"/>
              </p:ext>
            </p:extLst>
          </p:nvPr>
        </p:nvGraphicFramePr>
        <p:xfrm>
          <a:off x="152400" y="1109980"/>
          <a:ext cx="8839201" cy="5671820"/>
        </p:xfrm>
        <a:graphic>
          <a:graphicData uri="http://schemas.openxmlformats.org/drawingml/2006/table">
            <a:tbl>
              <a:tblPr firstRow="1" bandRow="1">
                <a:tableStyleId>{5C22544A-7EE6-4342-B048-85BDC9FD1C3A}</a:tableStyleId>
              </a:tblPr>
              <a:tblGrid>
                <a:gridCol w="1066800"/>
                <a:gridCol w="762000"/>
                <a:gridCol w="3581400"/>
                <a:gridCol w="685800"/>
                <a:gridCol w="1295400"/>
                <a:gridCol w="838200"/>
                <a:gridCol w="609601"/>
              </a:tblGrid>
              <a:tr h="566420">
                <a:tc>
                  <a:txBody>
                    <a:bodyPr/>
                    <a:lstStyle/>
                    <a:p>
                      <a:pPr algn="l" fontAlgn="b"/>
                      <a:r>
                        <a:rPr lang="en-US" sz="1400" b="0" i="0" u="none" strike="noStrike" dirty="0">
                          <a:solidFill>
                            <a:srgbClr val="000000"/>
                          </a:solidFill>
                          <a:effectLst/>
                          <a:latin typeface="Open Sans"/>
                        </a:rPr>
                        <a:t>Order #</a:t>
                      </a:r>
                    </a:p>
                  </a:txBody>
                  <a:tcPr marL="6350" marR="6350" marT="6350" marB="0" anchor="b"/>
                </a:tc>
                <a:tc>
                  <a:txBody>
                    <a:bodyPr/>
                    <a:lstStyle/>
                    <a:p>
                      <a:pPr algn="l" fontAlgn="b"/>
                      <a:r>
                        <a:rPr lang="en-US" sz="1400" b="0" i="0" u="none" strike="noStrike">
                          <a:solidFill>
                            <a:srgbClr val="000000"/>
                          </a:solidFill>
                          <a:effectLst/>
                          <a:latin typeface="Open Sans"/>
                        </a:rPr>
                        <a:t>Facility Id</a:t>
                      </a:r>
                    </a:p>
                  </a:txBody>
                  <a:tcPr marL="6350" marR="6350" marT="6350" marB="0" anchor="b"/>
                </a:tc>
                <a:tc>
                  <a:txBody>
                    <a:bodyPr/>
                    <a:lstStyle/>
                    <a:p>
                      <a:pPr algn="l" fontAlgn="b"/>
                      <a:r>
                        <a:rPr lang="en-US" sz="1400" b="0" i="0" u="none" strike="noStrike">
                          <a:solidFill>
                            <a:srgbClr val="000000"/>
                          </a:solidFill>
                          <a:effectLst/>
                          <a:latin typeface="Open Sans"/>
                        </a:rPr>
                        <a:t>Site</a:t>
                      </a:r>
                    </a:p>
                  </a:txBody>
                  <a:tcPr marL="6350" marR="6350" marT="6350" marB="0" anchor="b"/>
                </a:tc>
                <a:tc>
                  <a:txBody>
                    <a:bodyPr/>
                    <a:lstStyle/>
                    <a:p>
                      <a:pPr algn="l" fontAlgn="b"/>
                      <a:r>
                        <a:rPr lang="en-US" sz="1400" b="0" i="0" u="none" strike="noStrike">
                          <a:solidFill>
                            <a:srgbClr val="000000"/>
                          </a:solidFill>
                          <a:effectLst/>
                          <a:latin typeface="Open Sans"/>
                        </a:rPr>
                        <a:t>Order Type</a:t>
                      </a:r>
                    </a:p>
                  </a:txBody>
                  <a:tcPr marL="6350" marR="6350" marT="6350" marB="0" anchor="b"/>
                </a:tc>
                <a:tc>
                  <a:txBody>
                    <a:bodyPr/>
                    <a:lstStyle/>
                    <a:p>
                      <a:pPr algn="l" fontAlgn="b"/>
                      <a:r>
                        <a:rPr lang="en-US" sz="1400" b="0" i="0" u="none" strike="noStrike">
                          <a:solidFill>
                            <a:srgbClr val="000000"/>
                          </a:solidFill>
                          <a:effectLst/>
                          <a:latin typeface="Open Sans"/>
                        </a:rPr>
                        <a:t>Order Status</a:t>
                      </a:r>
                    </a:p>
                  </a:txBody>
                  <a:tcPr marL="6350" marR="6350" marT="6350" marB="0" anchor="b"/>
                </a:tc>
                <a:tc>
                  <a:txBody>
                    <a:bodyPr/>
                    <a:lstStyle/>
                    <a:p>
                      <a:pPr algn="l" fontAlgn="b"/>
                      <a:r>
                        <a:rPr lang="en-US" sz="1400" b="0" i="0" u="none" strike="noStrike">
                          <a:solidFill>
                            <a:srgbClr val="000000"/>
                          </a:solidFill>
                          <a:effectLst/>
                          <a:latin typeface="Open Sans"/>
                        </a:rPr>
                        <a:t>EAR Request Date</a:t>
                      </a:r>
                    </a:p>
                  </a:txBody>
                  <a:tcPr marL="6350" marR="6350" marT="6350" marB="0" anchor="b"/>
                </a:tc>
                <a:tc>
                  <a:txBody>
                    <a:bodyPr/>
                    <a:lstStyle/>
                    <a:p>
                      <a:pPr algn="l" fontAlgn="b"/>
                      <a:r>
                        <a:rPr lang="en-US" sz="1400" b="0" i="0" u="none" strike="noStrike">
                          <a:solidFill>
                            <a:srgbClr val="000000"/>
                          </a:solidFill>
                          <a:effectLst/>
                          <a:latin typeface="Open Sans"/>
                        </a:rPr>
                        <a:t>DIC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UST19-0137</a:t>
                      </a:r>
                    </a:p>
                  </a:txBody>
                  <a:tcPr marL="6350" marR="6350" marT="6350" marB="0" anchor="b"/>
                </a:tc>
                <a:tc>
                  <a:txBody>
                    <a:bodyPr/>
                    <a:lstStyle/>
                    <a:p>
                      <a:pPr algn="r" fontAlgn="b"/>
                      <a:r>
                        <a:rPr lang="en-US" sz="1400" b="0" i="0" u="none" strike="noStrike">
                          <a:solidFill>
                            <a:srgbClr val="000000"/>
                          </a:solidFill>
                          <a:effectLst/>
                          <a:latin typeface="Open Sans"/>
                        </a:rPr>
                        <a:t>4710202</a:t>
                      </a:r>
                    </a:p>
                  </a:txBody>
                  <a:tcPr marL="6350" marR="6350" marT="6350" marB="0" anchor="b"/>
                </a:tc>
                <a:tc>
                  <a:txBody>
                    <a:bodyPr/>
                    <a:lstStyle/>
                    <a:p>
                      <a:pPr algn="l" fontAlgn="b"/>
                      <a:r>
                        <a:rPr lang="en-US" sz="1400" b="0" i="0" u="none" strike="noStrike">
                          <a:solidFill>
                            <a:srgbClr val="000000"/>
                          </a:solidFill>
                          <a:effectLst/>
                          <a:latin typeface="Open Sans"/>
                        </a:rPr>
                        <a:t>Wildwood 3ket</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7/26/19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UST19-0128</a:t>
                      </a:r>
                    </a:p>
                  </a:txBody>
                  <a:tcPr marL="6350" marR="6350" marT="6350" marB="0" anchor="b"/>
                </a:tc>
                <a:tc>
                  <a:txBody>
                    <a:bodyPr/>
                    <a:lstStyle/>
                    <a:p>
                      <a:pPr algn="r" fontAlgn="b"/>
                      <a:r>
                        <a:rPr lang="en-US" sz="1400" b="0" i="0" u="none" strike="noStrike">
                          <a:solidFill>
                            <a:srgbClr val="000000"/>
                          </a:solidFill>
                          <a:effectLst/>
                          <a:latin typeface="Open Sans"/>
                        </a:rPr>
                        <a:t>3540078</a:t>
                      </a:r>
                    </a:p>
                  </a:txBody>
                  <a:tcPr marL="6350" marR="6350" marT="6350" marB="0" anchor="b"/>
                </a:tc>
                <a:tc>
                  <a:txBody>
                    <a:bodyPr/>
                    <a:lstStyle/>
                    <a:p>
                      <a:pPr algn="l" fontAlgn="b"/>
                      <a:r>
                        <a:rPr lang="en-US" sz="1400" b="0" i="0" u="none" strike="noStrike">
                          <a:solidFill>
                            <a:srgbClr val="000000"/>
                          </a:solidFill>
                          <a:effectLst/>
                          <a:latin typeface="Open Sans"/>
                        </a:rPr>
                        <a:t>Valley 3t #20</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8/2/19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UST19-0130</a:t>
                      </a:r>
                    </a:p>
                  </a:txBody>
                  <a:tcPr marL="6350" marR="6350" marT="6350" marB="0" anchor="b"/>
                </a:tc>
                <a:tc>
                  <a:txBody>
                    <a:bodyPr/>
                    <a:lstStyle/>
                    <a:p>
                      <a:pPr algn="r" fontAlgn="b"/>
                      <a:r>
                        <a:rPr lang="en-US" sz="1400" b="0" i="0" u="none" strike="noStrike">
                          <a:solidFill>
                            <a:srgbClr val="000000"/>
                          </a:solidFill>
                          <a:effectLst/>
                          <a:latin typeface="Open Sans"/>
                        </a:rPr>
                        <a:t>3060110</a:t>
                      </a:r>
                    </a:p>
                  </a:txBody>
                  <a:tcPr marL="6350" marR="6350" marT="6350" marB="0" anchor="b"/>
                </a:tc>
                <a:tc>
                  <a:txBody>
                    <a:bodyPr/>
                    <a:lstStyle/>
                    <a:p>
                      <a:pPr algn="l" fontAlgn="b"/>
                      <a:r>
                        <a:rPr lang="en-US" sz="1400" b="0" i="0" u="none" strike="noStrike">
                          <a:solidFill>
                            <a:srgbClr val="000000"/>
                          </a:solidFill>
                          <a:effectLst/>
                          <a:latin typeface="Open Sans"/>
                        </a:rPr>
                        <a:t>Midnite Oil</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8/2/19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UST19-0141</a:t>
                      </a:r>
                    </a:p>
                  </a:txBody>
                  <a:tcPr marL="6350" marR="6350" marT="6350" marB="0" anchor="b"/>
                </a:tc>
                <a:tc>
                  <a:txBody>
                    <a:bodyPr/>
                    <a:lstStyle/>
                    <a:p>
                      <a:pPr algn="r" fontAlgn="b"/>
                      <a:r>
                        <a:rPr lang="en-US" sz="1400" b="0" i="0" u="none" strike="noStrike">
                          <a:solidFill>
                            <a:srgbClr val="000000"/>
                          </a:solidFill>
                          <a:effectLst/>
                          <a:latin typeface="Open Sans"/>
                        </a:rPr>
                        <a:t>8390092</a:t>
                      </a:r>
                    </a:p>
                  </a:txBody>
                  <a:tcPr marL="6350" marR="6350" marT="6350" marB="0" anchor="b"/>
                </a:tc>
                <a:tc>
                  <a:txBody>
                    <a:bodyPr/>
                    <a:lstStyle/>
                    <a:p>
                      <a:pPr algn="l" fontAlgn="b"/>
                      <a:r>
                        <a:rPr lang="en-US" sz="1400" b="0" i="0" u="none" strike="noStrike">
                          <a:solidFill>
                            <a:srgbClr val="000000"/>
                          </a:solidFill>
                          <a:effectLst/>
                          <a:latin typeface="Open Sans"/>
                        </a:rPr>
                        <a:t>Wildersville Citgo</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Pending</a:t>
                      </a:r>
                    </a:p>
                  </a:txBody>
                  <a:tcPr marL="6350" marR="6350" marT="6350" marB="0" anchor="b"/>
                </a:tc>
                <a:tc>
                  <a:txBody>
                    <a:bodyPr/>
                    <a:lstStyle/>
                    <a:p>
                      <a:pPr algn="r" fontAlgn="b"/>
                      <a:r>
                        <a:rPr lang="en-US" sz="1400" b="0" i="0" u="none" strike="noStrike">
                          <a:solidFill>
                            <a:srgbClr val="000000"/>
                          </a:solidFill>
                          <a:effectLst/>
                          <a:latin typeface="Open Sans"/>
                        </a:rPr>
                        <a:t>8/2/19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UST19-0096</a:t>
                      </a:r>
                    </a:p>
                  </a:txBody>
                  <a:tcPr marL="6350" marR="6350" marT="6350" marB="0" anchor="b"/>
                </a:tc>
                <a:tc>
                  <a:txBody>
                    <a:bodyPr/>
                    <a:lstStyle/>
                    <a:p>
                      <a:pPr algn="r" fontAlgn="b"/>
                      <a:r>
                        <a:rPr lang="en-US" sz="1400" b="0" i="0" u="none" strike="noStrike">
                          <a:solidFill>
                            <a:srgbClr val="000000"/>
                          </a:solidFill>
                          <a:effectLst/>
                          <a:latin typeface="Open Sans"/>
                        </a:rPr>
                        <a:t>2010081</a:t>
                      </a:r>
                    </a:p>
                  </a:txBody>
                  <a:tcPr marL="6350" marR="6350" marT="6350" marB="0" anchor="b"/>
                </a:tc>
                <a:tc>
                  <a:txBody>
                    <a:bodyPr/>
                    <a:lstStyle/>
                    <a:p>
                      <a:pPr algn="l" fontAlgn="b"/>
                      <a:r>
                        <a:rPr lang="en-US" sz="1400" b="0" i="0" u="none" strike="noStrike">
                          <a:solidFill>
                            <a:srgbClr val="000000"/>
                          </a:solidFill>
                          <a:effectLst/>
                          <a:latin typeface="Open Sans"/>
                        </a:rPr>
                        <a:t>Lehigh Gas Wholesale Services, Inc. dba TN0003</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8/7/19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UST19-0116</a:t>
                      </a:r>
                    </a:p>
                  </a:txBody>
                  <a:tcPr marL="6350" marR="6350" marT="6350" marB="0" anchor="b"/>
                </a:tc>
                <a:tc>
                  <a:txBody>
                    <a:bodyPr/>
                    <a:lstStyle/>
                    <a:p>
                      <a:pPr algn="r" fontAlgn="b"/>
                      <a:r>
                        <a:rPr lang="en-US" sz="1400" b="0" i="0" u="none" strike="noStrike">
                          <a:solidFill>
                            <a:srgbClr val="000000"/>
                          </a:solidFill>
                          <a:effectLst/>
                          <a:latin typeface="Open Sans"/>
                        </a:rPr>
                        <a:t>3330251</a:t>
                      </a:r>
                    </a:p>
                  </a:txBody>
                  <a:tcPr marL="6350" marR="6350" marT="6350" marB="0" anchor="b"/>
                </a:tc>
                <a:tc>
                  <a:txBody>
                    <a:bodyPr/>
                    <a:lstStyle/>
                    <a:p>
                      <a:pPr algn="l" fontAlgn="b"/>
                      <a:r>
                        <a:rPr lang="en-US" sz="1400" b="0" i="0" u="none" strike="noStrike">
                          <a:solidFill>
                            <a:srgbClr val="000000"/>
                          </a:solidFill>
                          <a:effectLst/>
                          <a:latin typeface="Open Sans"/>
                        </a:rPr>
                        <a:t>Kanku's Express no. 4</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8/7/19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828672">
                <a:tc>
                  <a:txBody>
                    <a:bodyPr/>
                    <a:lstStyle/>
                    <a:p>
                      <a:pPr algn="l" fontAlgn="b"/>
                      <a:r>
                        <a:rPr lang="en-US" sz="1400" b="0" i="0" u="none" strike="noStrike">
                          <a:solidFill>
                            <a:srgbClr val="000000"/>
                          </a:solidFill>
                          <a:effectLst/>
                          <a:latin typeface="Open Sans"/>
                        </a:rPr>
                        <a:t>UST19-0122</a:t>
                      </a:r>
                    </a:p>
                  </a:txBody>
                  <a:tcPr marL="6350" marR="6350" marT="6350" marB="0" anchor="b"/>
                </a:tc>
                <a:tc>
                  <a:txBody>
                    <a:bodyPr/>
                    <a:lstStyle/>
                    <a:p>
                      <a:pPr algn="r" fontAlgn="b"/>
                      <a:r>
                        <a:rPr lang="en-US" sz="1400" b="0" i="0" u="none" strike="noStrike">
                          <a:solidFill>
                            <a:srgbClr val="000000"/>
                          </a:solidFill>
                          <a:effectLst/>
                          <a:latin typeface="Open Sans"/>
                        </a:rPr>
                        <a:t>3720137</a:t>
                      </a:r>
                    </a:p>
                  </a:txBody>
                  <a:tcPr marL="6350" marR="6350" marT="6350" marB="0" anchor="b"/>
                </a:tc>
                <a:tc>
                  <a:txBody>
                    <a:bodyPr/>
                    <a:lstStyle/>
                    <a:p>
                      <a:pPr algn="l" fontAlgn="b"/>
                      <a:r>
                        <a:rPr lang="en-US" sz="1400" b="0" i="0" u="none" strike="noStrike">
                          <a:solidFill>
                            <a:srgbClr val="000000"/>
                          </a:solidFill>
                          <a:effectLst/>
                          <a:latin typeface="Open Sans"/>
                        </a:rPr>
                        <a:t>Mac's Convenience Stores LLC dba Circle K #4703622</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8/9/19</a:t>
                      </a:r>
                    </a:p>
                  </a:txBody>
                  <a:tcPr marL="6350" marR="6350" marT="6350" marB="0" anchor="b"/>
                </a:tc>
                <a:tc>
                  <a:txBody>
                    <a:bodyPr/>
                    <a:lstStyle/>
                    <a:p>
                      <a:pPr algn="l" fontAlgn="b"/>
                      <a:r>
                        <a:rPr lang="en-US" sz="1400" b="0" i="0" u="none" strike="noStrike" dirty="0">
                          <a:solidFill>
                            <a:srgbClr val="000000"/>
                          </a:solidFill>
                          <a:effectLst/>
                          <a:latin typeface="Open Sans"/>
                        </a:rPr>
                        <a:t>OGC</a:t>
                      </a:r>
                    </a:p>
                  </a:txBody>
                  <a:tcPr marL="6350" marR="6350" marT="6350" marB="0" anchor="b"/>
                </a:tc>
              </a:tr>
            </a:tbl>
          </a:graphicData>
        </a:graphic>
      </p:graphicFrame>
    </p:spTree>
    <p:extLst>
      <p:ext uri="{BB962C8B-B14F-4D97-AF65-F5344CB8AC3E}">
        <p14:creationId xmlns:p14="http://schemas.microsoft.com/office/powerpoint/2010/main" val="740867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Order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206075979"/>
              </p:ext>
            </p:extLst>
          </p:nvPr>
        </p:nvGraphicFramePr>
        <p:xfrm>
          <a:off x="152400" y="1109980"/>
          <a:ext cx="8839201" cy="5671820"/>
        </p:xfrm>
        <a:graphic>
          <a:graphicData uri="http://schemas.openxmlformats.org/drawingml/2006/table">
            <a:tbl>
              <a:tblPr firstRow="1" bandRow="1">
                <a:tableStyleId>{5C22544A-7EE6-4342-B048-85BDC9FD1C3A}</a:tableStyleId>
              </a:tblPr>
              <a:tblGrid>
                <a:gridCol w="1066800"/>
                <a:gridCol w="762000"/>
                <a:gridCol w="3581400"/>
                <a:gridCol w="685800"/>
                <a:gridCol w="1295400"/>
                <a:gridCol w="838200"/>
                <a:gridCol w="609601"/>
              </a:tblGrid>
              <a:tr h="566420">
                <a:tc>
                  <a:txBody>
                    <a:bodyPr/>
                    <a:lstStyle/>
                    <a:p>
                      <a:pPr algn="l" fontAlgn="b"/>
                      <a:r>
                        <a:rPr lang="en-US" sz="1400" b="0" i="0" u="none" strike="noStrike" dirty="0">
                          <a:solidFill>
                            <a:srgbClr val="000000"/>
                          </a:solidFill>
                          <a:effectLst/>
                          <a:latin typeface="Open Sans"/>
                        </a:rPr>
                        <a:t>Order #</a:t>
                      </a:r>
                    </a:p>
                  </a:txBody>
                  <a:tcPr marL="6350" marR="6350" marT="6350" marB="0" anchor="b"/>
                </a:tc>
                <a:tc>
                  <a:txBody>
                    <a:bodyPr/>
                    <a:lstStyle/>
                    <a:p>
                      <a:pPr algn="l" fontAlgn="b"/>
                      <a:r>
                        <a:rPr lang="en-US" sz="1400" b="0" i="0" u="none" strike="noStrike">
                          <a:solidFill>
                            <a:srgbClr val="000000"/>
                          </a:solidFill>
                          <a:effectLst/>
                          <a:latin typeface="Open Sans"/>
                        </a:rPr>
                        <a:t>Facility Id</a:t>
                      </a:r>
                    </a:p>
                  </a:txBody>
                  <a:tcPr marL="6350" marR="6350" marT="6350" marB="0" anchor="b"/>
                </a:tc>
                <a:tc>
                  <a:txBody>
                    <a:bodyPr/>
                    <a:lstStyle/>
                    <a:p>
                      <a:pPr algn="l" fontAlgn="b"/>
                      <a:r>
                        <a:rPr lang="en-US" sz="1400" b="0" i="0" u="none" strike="noStrike">
                          <a:solidFill>
                            <a:srgbClr val="000000"/>
                          </a:solidFill>
                          <a:effectLst/>
                          <a:latin typeface="Open Sans"/>
                        </a:rPr>
                        <a:t>Site</a:t>
                      </a:r>
                    </a:p>
                  </a:txBody>
                  <a:tcPr marL="6350" marR="6350" marT="6350" marB="0" anchor="b"/>
                </a:tc>
                <a:tc>
                  <a:txBody>
                    <a:bodyPr/>
                    <a:lstStyle/>
                    <a:p>
                      <a:pPr algn="l" fontAlgn="b"/>
                      <a:r>
                        <a:rPr lang="en-US" sz="1400" b="0" i="0" u="none" strike="noStrike">
                          <a:solidFill>
                            <a:srgbClr val="000000"/>
                          </a:solidFill>
                          <a:effectLst/>
                          <a:latin typeface="Open Sans"/>
                        </a:rPr>
                        <a:t>Order Type</a:t>
                      </a:r>
                    </a:p>
                  </a:txBody>
                  <a:tcPr marL="6350" marR="6350" marT="6350" marB="0" anchor="b"/>
                </a:tc>
                <a:tc>
                  <a:txBody>
                    <a:bodyPr/>
                    <a:lstStyle/>
                    <a:p>
                      <a:pPr algn="l" fontAlgn="b"/>
                      <a:r>
                        <a:rPr lang="en-US" sz="1400" b="0" i="0" u="none" strike="noStrike">
                          <a:solidFill>
                            <a:srgbClr val="000000"/>
                          </a:solidFill>
                          <a:effectLst/>
                          <a:latin typeface="Open Sans"/>
                        </a:rPr>
                        <a:t>Order Status</a:t>
                      </a:r>
                    </a:p>
                  </a:txBody>
                  <a:tcPr marL="6350" marR="6350" marT="6350" marB="0" anchor="b"/>
                </a:tc>
                <a:tc>
                  <a:txBody>
                    <a:bodyPr/>
                    <a:lstStyle/>
                    <a:p>
                      <a:pPr algn="l" fontAlgn="b"/>
                      <a:r>
                        <a:rPr lang="en-US" sz="1400" b="0" i="0" u="none" strike="noStrike">
                          <a:solidFill>
                            <a:srgbClr val="000000"/>
                          </a:solidFill>
                          <a:effectLst/>
                          <a:latin typeface="Open Sans"/>
                        </a:rPr>
                        <a:t>EAR Request Date</a:t>
                      </a:r>
                    </a:p>
                  </a:txBody>
                  <a:tcPr marL="6350" marR="6350" marT="6350" marB="0" anchor="b"/>
                </a:tc>
                <a:tc>
                  <a:txBody>
                    <a:bodyPr/>
                    <a:lstStyle/>
                    <a:p>
                      <a:pPr algn="l" fontAlgn="b"/>
                      <a:r>
                        <a:rPr lang="en-US" sz="1400" b="0" i="0" u="none" strike="noStrike">
                          <a:solidFill>
                            <a:srgbClr val="000000"/>
                          </a:solidFill>
                          <a:effectLst/>
                          <a:latin typeface="Open Sans"/>
                        </a:rPr>
                        <a:t>DIC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UST19-0105</a:t>
                      </a:r>
                    </a:p>
                  </a:txBody>
                  <a:tcPr marL="6350" marR="6350" marT="6350" marB="0" anchor="b"/>
                </a:tc>
                <a:tc>
                  <a:txBody>
                    <a:bodyPr/>
                    <a:lstStyle/>
                    <a:p>
                      <a:pPr algn="r" fontAlgn="b"/>
                      <a:r>
                        <a:rPr lang="en-US" sz="1400" b="0" i="0" u="none" strike="noStrike">
                          <a:solidFill>
                            <a:srgbClr val="000000"/>
                          </a:solidFill>
                          <a:effectLst/>
                          <a:latin typeface="Open Sans"/>
                        </a:rPr>
                        <a:t>4710226</a:t>
                      </a:r>
                    </a:p>
                  </a:txBody>
                  <a:tcPr marL="6350" marR="6350" marT="6350" marB="0" anchor="b"/>
                </a:tc>
                <a:tc>
                  <a:txBody>
                    <a:bodyPr/>
                    <a:lstStyle/>
                    <a:p>
                      <a:pPr algn="l" fontAlgn="b"/>
                      <a:r>
                        <a:rPr lang="en-US" sz="1400" b="0" i="0" u="none" strike="noStrike">
                          <a:solidFill>
                            <a:srgbClr val="000000"/>
                          </a:solidFill>
                          <a:effectLst/>
                          <a:latin typeface="Open Sans"/>
                        </a:rPr>
                        <a:t>Lewis C. Jackson, Jr.</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8/13/19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UST19-0106</a:t>
                      </a:r>
                    </a:p>
                  </a:txBody>
                  <a:tcPr marL="6350" marR="6350" marT="6350" marB="0" anchor="b"/>
                </a:tc>
                <a:tc>
                  <a:txBody>
                    <a:bodyPr/>
                    <a:lstStyle/>
                    <a:p>
                      <a:pPr algn="r" fontAlgn="b"/>
                      <a:r>
                        <a:rPr lang="en-US" sz="1400" b="0" i="0" u="none" strike="noStrike">
                          <a:solidFill>
                            <a:srgbClr val="000000"/>
                          </a:solidFill>
                          <a:effectLst/>
                          <a:latin typeface="Open Sans"/>
                        </a:rPr>
                        <a:t>2470917</a:t>
                      </a:r>
                    </a:p>
                  </a:txBody>
                  <a:tcPr marL="6350" marR="6350" marT="6350" marB="0" anchor="b"/>
                </a:tc>
                <a:tc>
                  <a:txBody>
                    <a:bodyPr/>
                    <a:lstStyle/>
                    <a:p>
                      <a:pPr algn="l" fontAlgn="b"/>
                      <a:r>
                        <a:rPr lang="en-US" sz="1400" b="0" i="0" u="none" strike="noStrike">
                          <a:solidFill>
                            <a:srgbClr val="000000"/>
                          </a:solidFill>
                          <a:effectLst/>
                          <a:latin typeface="Open Sans"/>
                        </a:rPr>
                        <a:t>Ian's 3ket No. 40</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8/19/19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UST19-0133</a:t>
                      </a:r>
                    </a:p>
                  </a:txBody>
                  <a:tcPr marL="6350" marR="6350" marT="6350" marB="0" anchor="b"/>
                </a:tc>
                <a:tc>
                  <a:txBody>
                    <a:bodyPr/>
                    <a:lstStyle/>
                    <a:p>
                      <a:pPr algn="r" fontAlgn="b"/>
                      <a:r>
                        <a:rPr lang="en-US" sz="1400" b="0" i="0" u="none" strike="noStrike">
                          <a:solidFill>
                            <a:srgbClr val="000000"/>
                          </a:solidFill>
                          <a:effectLst/>
                          <a:latin typeface="Open Sans"/>
                        </a:rPr>
                        <a:t>2470531</a:t>
                      </a:r>
                    </a:p>
                  </a:txBody>
                  <a:tcPr marL="6350" marR="6350" marT="6350" marB="0" anchor="b"/>
                </a:tc>
                <a:tc>
                  <a:txBody>
                    <a:bodyPr/>
                    <a:lstStyle/>
                    <a:p>
                      <a:pPr algn="l" fontAlgn="b"/>
                      <a:r>
                        <a:rPr lang="en-US" sz="1400" b="0" i="0" u="none" strike="noStrike">
                          <a:solidFill>
                            <a:srgbClr val="000000"/>
                          </a:solidFill>
                          <a:effectLst/>
                          <a:latin typeface="Open Sans"/>
                        </a:rPr>
                        <a:t>Kwik Shop #20</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8/19/19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UST19-0132</a:t>
                      </a:r>
                    </a:p>
                  </a:txBody>
                  <a:tcPr marL="6350" marR="6350" marT="6350" marB="0" anchor="b"/>
                </a:tc>
                <a:tc>
                  <a:txBody>
                    <a:bodyPr/>
                    <a:lstStyle/>
                    <a:p>
                      <a:pPr algn="r" fontAlgn="b"/>
                      <a:r>
                        <a:rPr lang="en-US" sz="1400" b="0" i="0" u="none" strike="noStrike">
                          <a:solidFill>
                            <a:srgbClr val="000000"/>
                          </a:solidFill>
                          <a:effectLst/>
                          <a:latin typeface="Open Sans"/>
                        </a:rPr>
                        <a:t>2730177</a:t>
                      </a:r>
                    </a:p>
                  </a:txBody>
                  <a:tcPr marL="6350" marR="6350" marT="6350" marB="0" anchor="b"/>
                </a:tc>
                <a:tc>
                  <a:txBody>
                    <a:bodyPr/>
                    <a:lstStyle/>
                    <a:p>
                      <a:pPr algn="l" fontAlgn="b"/>
                      <a:r>
                        <a:rPr lang="en-US" sz="1400" b="0" i="0" u="none" strike="noStrike">
                          <a:solidFill>
                            <a:srgbClr val="000000"/>
                          </a:solidFill>
                          <a:effectLst/>
                          <a:latin typeface="Open Sans"/>
                        </a:rPr>
                        <a:t>BBH Bayside 3ina, LLC</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8/26/19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UST19-0113</a:t>
                      </a:r>
                    </a:p>
                  </a:txBody>
                  <a:tcPr marL="6350" marR="6350" marT="6350" marB="0" anchor="b"/>
                </a:tc>
                <a:tc>
                  <a:txBody>
                    <a:bodyPr/>
                    <a:lstStyle/>
                    <a:p>
                      <a:pPr algn="r" fontAlgn="b"/>
                      <a:r>
                        <a:rPr lang="en-US" sz="1400" b="0" i="0" u="none" strike="noStrike">
                          <a:solidFill>
                            <a:srgbClr val="000000"/>
                          </a:solidFill>
                          <a:effectLst/>
                          <a:latin typeface="Open Sans"/>
                        </a:rPr>
                        <a:t>2150015</a:t>
                      </a:r>
                    </a:p>
                  </a:txBody>
                  <a:tcPr marL="6350" marR="6350" marT="6350" marB="0" anchor="b"/>
                </a:tc>
                <a:tc>
                  <a:txBody>
                    <a:bodyPr/>
                    <a:lstStyle/>
                    <a:p>
                      <a:pPr algn="l" fontAlgn="b"/>
                      <a:r>
                        <a:rPr lang="en-US" sz="1400" b="0" i="0" u="none" strike="noStrike">
                          <a:solidFill>
                            <a:srgbClr val="000000"/>
                          </a:solidFill>
                          <a:effectLst/>
                          <a:latin typeface="Open Sans"/>
                        </a:rPr>
                        <a:t>By-Bee Grocery</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8/27/19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UST19-0134</a:t>
                      </a:r>
                    </a:p>
                  </a:txBody>
                  <a:tcPr marL="6350" marR="6350" marT="6350" marB="0" anchor="b"/>
                </a:tc>
                <a:tc>
                  <a:txBody>
                    <a:bodyPr/>
                    <a:lstStyle/>
                    <a:p>
                      <a:pPr algn="r" fontAlgn="b"/>
                      <a:r>
                        <a:rPr lang="en-US" sz="1400" b="0" i="0" u="none" strike="noStrike">
                          <a:solidFill>
                            <a:srgbClr val="000000"/>
                          </a:solidFill>
                          <a:effectLst/>
                          <a:latin typeface="Open Sans"/>
                        </a:rPr>
                        <a:t>9792647</a:t>
                      </a:r>
                    </a:p>
                  </a:txBody>
                  <a:tcPr marL="6350" marR="6350" marT="6350" marB="0" anchor="b"/>
                </a:tc>
                <a:tc>
                  <a:txBody>
                    <a:bodyPr/>
                    <a:lstStyle/>
                    <a:p>
                      <a:pPr algn="l" fontAlgn="b"/>
                      <a:r>
                        <a:rPr lang="en-US" sz="1400" b="0" i="0" u="none" strike="noStrike">
                          <a:solidFill>
                            <a:srgbClr val="000000"/>
                          </a:solidFill>
                          <a:effectLst/>
                          <a:latin typeface="Open Sans"/>
                        </a:rPr>
                        <a:t>MILLINGTON PARKWAY TEXACO</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8/30/19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828672">
                <a:tc>
                  <a:txBody>
                    <a:bodyPr/>
                    <a:lstStyle/>
                    <a:p>
                      <a:pPr algn="l" fontAlgn="b"/>
                      <a:r>
                        <a:rPr lang="en-US" sz="1400" b="0" i="0" u="none" strike="noStrike">
                          <a:solidFill>
                            <a:srgbClr val="000000"/>
                          </a:solidFill>
                          <a:effectLst/>
                          <a:latin typeface="Open Sans"/>
                        </a:rPr>
                        <a:t>UST19-0142</a:t>
                      </a:r>
                    </a:p>
                  </a:txBody>
                  <a:tcPr marL="6350" marR="6350" marT="6350" marB="0" anchor="b"/>
                </a:tc>
                <a:tc>
                  <a:txBody>
                    <a:bodyPr/>
                    <a:lstStyle/>
                    <a:p>
                      <a:pPr algn="r" fontAlgn="b"/>
                      <a:r>
                        <a:rPr lang="en-US" sz="1400" b="0" i="0" u="none" strike="noStrike">
                          <a:solidFill>
                            <a:srgbClr val="000000"/>
                          </a:solidFill>
                          <a:effectLst/>
                          <a:latin typeface="Open Sans"/>
                        </a:rPr>
                        <a:t>9791396</a:t>
                      </a:r>
                    </a:p>
                  </a:txBody>
                  <a:tcPr marL="6350" marR="6350" marT="6350" marB="0" anchor="b"/>
                </a:tc>
                <a:tc>
                  <a:txBody>
                    <a:bodyPr/>
                    <a:lstStyle/>
                    <a:p>
                      <a:pPr algn="l" fontAlgn="b"/>
                      <a:r>
                        <a:rPr lang="en-US" sz="1400" b="0" i="0" u="none" strike="noStrike">
                          <a:solidFill>
                            <a:srgbClr val="000000"/>
                          </a:solidFill>
                          <a:effectLst/>
                          <a:latin typeface="Open Sans"/>
                        </a:rPr>
                        <a:t>Z and H, Inc.</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8/30/19</a:t>
                      </a:r>
                    </a:p>
                  </a:txBody>
                  <a:tcPr marL="6350" marR="6350" marT="6350" marB="0" anchor="b"/>
                </a:tc>
                <a:tc>
                  <a:txBody>
                    <a:bodyPr/>
                    <a:lstStyle/>
                    <a:p>
                      <a:pPr algn="l" fontAlgn="b"/>
                      <a:r>
                        <a:rPr lang="en-US" sz="1400" b="0" i="0" u="none" strike="noStrike" dirty="0">
                          <a:solidFill>
                            <a:srgbClr val="000000"/>
                          </a:solidFill>
                          <a:effectLst/>
                          <a:latin typeface="Open Sans"/>
                        </a:rPr>
                        <a:t>OGC</a:t>
                      </a:r>
                    </a:p>
                  </a:txBody>
                  <a:tcPr marL="6350" marR="6350" marT="6350" marB="0" anchor="b"/>
                </a:tc>
              </a:tr>
            </a:tbl>
          </a:graphicData>
        </a:graphic>
      </p:graphicFrame>
    </p:spTree>
    <p:extLst>
      <p:ext uri="{BB962C8B-B14F-4D97-AF65-F5344CB8AC3E}">
        <p14:creationId xmlns:p14="http://schemas.microsoft.com/office/powerpoint/2010/main" val="1584215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Order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4161955972"/>
              </p:ext>
            </p:extLst>
          </p:nvPr>
        </p:nvGraphicFramePr>
        <p:xfrm>
          <a:off x="152400" y="1109980"/>
          <a:ext cx="8839201" cy="5671820"/>
        </p:xfrm>
        <a:graphic>
          <a:graphicData uri="http://schemas.openxmlformats.org/drawingml/2006/table">
            <a:tbl>
              <a:tblPr firstRow="1" bandRow="1">
                <a:tableStyleId>{5C22544A-7EE6-4342-B048-85BDC9FD1C3A}</a:tableStyleId>
              </a:tblPr>
              <a:tblGrid>
                <a:gridCol w="1066800"/>
                <a:gridCol w="762000"/>
                <a:gridCol w="3581400"/>
                <a:gridCol w="685800"/>
                <a:gridCol w="1295400"/>
                <a:gridCol w="838200"/>
                <a:gridCol w="609601"/>
              </a:tblGrid>
              <a:tr h="566420">
                <a:tc>
                  <a:txBody>
                    <a:bodyPr/>
                    <a:lstStyle/>
                    <a:p>
                      <a:pPr algn="l" fontAlgn="b"/>
                      <a:r>
                        <a:rPr lang="en-US" sz="1400" b="0" i="0" u="none" strike="noStrike" dirty="0">
                          <a:solidFill>
                            <a:srgbClr val="000000"/>
                          </a:solidFill>
                          <a:effectLst/>
                          <a:latin typeface="Open Sans"/>
                        </a:rPr>
                        <a:t>Order #</a:t>
                      </a:r>
                    </a:p>
                  </a:txBody>
                  <a:tcPr marL="6350" marR="6350" marT="6350" marB="0" anchor="b"/>
                </a:tc>
                <a:tc>
                  <a:txBody>
                    <a:bodyPr/>
                    <a:lstStyle/>
                    <a:p>
                      <a:pPr algn="l" fontAlgn="b"/>
                      <a:r>
                        <a:rPr lang="en-US" sz="1400" b="0" i="0" u="none" strike="noStrike">
                          <a:solidFill>
                            <a:srgbClr val="000000"/>
                          </a:solidFill>
                          <a:effectLst/>
                          <a:latin typeface="Open Sans"/>
                        </a:rPr>
                        <a:t>Facility Id</a:t>
                      </a:r>
                    </a:p>
                  </a:txBody>
                  <a:tcPr marL="6350" marR="6350" marT="6350" marB="0" anchor="b"/>
                </a:tc>
                <a:tc>
                  <a:txBody>
                    <a:bodyPr/>
                    <a:lstStyle/>
                    <a:p>
                      <a:pPr algn="l" fontAlgn="b"/>
                      <a:r>
                        <a:rPr lang="en-US" sz="1400" b="0" i="0" u="none" strike="noStrike">
                          <a:solidFill>
                            <a:srgbClr val="000000"/>
                          </a:solidFill>
                          <a:effectLst/>
                          <a:latin typeface="Open Sans"/>
                        </a:rPr>
                        <a:t>Site</a:t>
                      </a:r>
                    </a:p>
                  </a:txBody>
                  <a:tcPr marL="6350" marR="6350" marT="6350" marB="0" anchor="b"/>
                </a:tc>
                <a:tc>
                  <a:txBody>
                    <a:bodyPr/>
                    <a:lstStyle/>
                    <a:p>
                      <a:pPr algn="l" fontAlgn="b"/>
                      <a:r>
                        <a:rPr lang="en-US" sz="1400" b="0" i="0" u="none" strike="noStrike">
                          <a:solidFill>
                            <a:srgbClr val="000000"/>
                          </a:solidFill>
                          <a:effectLst/>
                          <a:latin typeface="Open Sans"/>
                        </a:rPr>
                        <a:t>Order Type</a:t>
                      </a:r>
                    </a:p>
                  </a:txBody>
                  <a:tcPr marL="6350" marR="6350" marT="6350" marB="0" anchor="b"/>
                </a:tc>
                <a:tc>
                  <a:txBody>
                    <a:bodyPr/>
                    <a:lstStyle/>
                    <a:p>
                      <a:pPr algn="l" fontAlgn="b"/>
                      <a:r>
                        <a:rPr lang="en-US" sz="1400" b="0" i="0" u="none" strike="noStrike">
                          <a:solidFill>
                            <a:srgbClr val="000000"/>
                          </a:solidFill>
                          <a:effectLst/>
                          <a:latin typeface="Open Sans"/>
                        </a:rPr>
                        <a:t>Order Status</a:t>
                      </a:r>
                    </a:p>
                  </a:txBody>
                  <a:tcPr marL="6350" marR="6350" marT="6350" marB="0" anchor="b"/>
                </a:tc>
                <a:tc>
                  <a:txBody>
                    <a:bodyPr/>
                    <a:lstStyle/>
                    <a:p>
                      <a:pPr algn="l" fontAlgn="b"/>
                      <a:r>
                        <a:rPr lang="en-US" sz="1400" b="0" i="0" u="none" strike="noStrike">
                          <a:solidFill>
                            <a:srgbClr val="000000"/>
                          </a:solidFill>
                          <a:effectLst/>
                          <a:latin typeface="Open Sans"/>
                        </a:rPr>
                        <a:t>EAR Request Date</a:t>
                      </a:r>
                    </a:p>
                  </a:txBody>
                  <a:tcPr marL="6350" marR="6350" marT="6350" marB="0" anchor="b"/>
                </a:tc>
                <a:tc>
                  <a:txBody>
                    <a:bodyPr/>
                    <a:lstStyle/>
                    <a:p>
                      <a:pPr algn="l" fontAlgn="b"/>
                      <a:r>
                        <a:rPr lang="en-US" sz="1400" b="0" i="0" u="none" strike="noStrike">
                          <a:solidFill>
                            <a:srgbClr val="000000"/>
                          </a:solidFill>
                          <a:effectLst/>
                          <a:latin typeface="Open Sans"/>
                        </a:rPr>
                        <a:t>DIC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UST19-0143</a:t>
                      </a:r>
                    </a:p>
                  </a:txBody>
                  <a:tcPr marL="6350" marR="6350" marT="6350" marB="0" anchor="b"/>
                </a:tc>
                <a:tc>
                  <a:txBody>
                    <a:bodyPr/>
                    <a:lstStyle/>
                    <a:p>
                      <a:pPr algn="r" fontAlgn="b"/>
                      <a:r>
                        <a:rPr lang="en-US" sz="1400" b="0" i="0" u="none" strike="noStrike">
                          <a:solidFill>
                            <a:srgbClr val="000000"/>
                          </a:solidFill>
                          <a:effectLst/>
                          <a:latin typeface="Open Sans"/>
                        </a:rPr>
                        <a:t>8570244</a:t>
                      </a:r>
                    </a:p>
                  </a:txBody>
                  <a:tcPr marL="6350" marR="6350" marT="6350" marB="0" anchor="b"/>
                </a:tc>
                <a:tc>
                  <a:txBody>
                    <a:bodyPr/>
                    <a:lstStyle/>
                    <a:p>
                      <a:pPr algn="l" fontAlgn="b"/>
                      <a:r>
                        <a:rPr lang="en-US" sz="1400" b="0" i="0" u="none" strike="noStrike">
                          <a:solidFill>
                            <a:srgbClr val="000000"/>
                          </a:solidFill>
                          <a:effectLst/>
                          <a:latin typeface="Open Sans"/>
                        </a:rPr>
                        <a:t>Q'3t Food Store</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9/4/19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UST19-0125</a:t>
                      </a:r>
                    </a:p>
                  </a:txBody>
                  <a:tcPr marL="6350" marR="6350" marT="6350" marB="0" anchor="b"/>
                </a:tc>
                <a:tc>
                  <a:txBody>
                    <a:bodyPr/>
                    <a:lstStyle/>
                    <a:p>
                      <a:pPr algn="r" fontAlgn="b"/>
                      <a:r>
                        <a:rPr lang="en-US" sz="1400" b="0" i="0" u="none" strike="noStrike">
                          <a:solidFill>
                            <a:srgbClr val="000000"/>
                          </a:solidFill>
                          <a:effectLst/>
                          <a:latin typeface="Open Sans"/>
                        </a:rPr>
                        <a:t>9791579</a:t>
                      </a:r>
                    </a:p>
                  </a:txBody>
                  <a:tcPr marL="6350" marR="6350" marT="6350" marB="0" anchor="b"/>
                </a:tc>
                <a:tc>
                  <a:txBody>
                    <a:bodyPr/>
                    <a:lstStyle/>
                    <a:p>
                      <a:pPr algn="l" fontAlgn="b"/>
                      <a:r>
                        <a:rPr lang="en-US" sz="1400" b="0" i="0" u="none" strike="noStrike">
                          <a:solidFill>
                            <a:srgbClr val="000000"/>
                          </a:solidFill>
                          <a:effectLst/>
                          <a:latin typeface="Open Sans"/>
                        </a:rPr>
                        <a:t>Circle K Store No. 4703672</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9/11/19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UST19-0112</a:t>
                      </a:r>
                    </a:p>
                  </a:txBody>
                  <a:tcPr marL="6350" marR="6350" marT="6350" marB="0" anchor="b"/>
                </a:tc>
                <a:tc>
                  <a:txBody>
                    <a:bodyPr/>
                    <a:lstStyle/>
                    <a:p>
                      <a:pPr algn="r" fontAlgn="b"/>
                      <a:r>
                        <a:rPr lang="en-US" sz="1400" b="0" i="0" u="none" strike="noStrike">
                          <a:solidFill>
                            <a:srgbClr val="000000"/>
                          </a:solidFill>
                          <a:effectLst/>
                          <a:latin typeface="Open Sans"/>
                        </a:rPr>
                        <a:t>8390118</a:t>
                      </a:r>
                    </a:p>
                  </a:txBody>
                  <a:tcPr marL="6350" marR="6350" marT="6350" marB="0" anchor="b"/>
                </a:tc>
                <a:tc>
                  <a:txBody>
                    <a:bodyPr/>
                    <a:lstStyle/>
                    <a:p>
                      <a:pPr algn="l" fontAlgn="b"/>
                      <a:r>
                        <a:rPr lang="en-US" sz="1400" b="0" i="0" u="none" strike="noStrike">
                          <a:solidFill>
                            <a:srgbClr val="000000"/>
                          </a:solidFill>
                          <a:effectLst/>
                          <a:latin typeface="Open Sans"/>
                        </a:rPr>
                        <a:t>Bull 3ket D #10</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Open</a:t>
                      </a:r>
                    </a:p>
                  </a:txBody>
                  <a:tcPr marL="6350" marR="6350" marT="6350" marB="0" anchor="b"/>
                </a:tc>
                <a:tc>
                  <a:txBody>
                    <a:bodyPr/>
                    <a:lstStyle/>
                    <a:p>
                      <a:pPr algn="r" fontAlgn="b"/>
                      <a:r>
                        <a:rPr lang="en-US" sz="1400" b="0" i="0" u="none" strike="noStrike">
                          <a:solidFill>
                            <a:srgbClr val="000000"/>
                          </a:solidFill>
                          <a:effectLst/>
                          <a:latin typeface="Open Sans"/>
                        </a:rPr>
                        <a:t>9/19/19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UST19-0115</a:t>
                      </a:r>
                    </a:p>
                  </a:txBody>
                  <a:tcPr marL="6350" marR="6350" marT="6350" marB="0" anchor="b"/>
                </a:tc>
                <a:tc>
                  <a:txBody>
                    <a:bodyPr/>
                    <a:lstStyle/>
                    <a:p>
                      <a:pPr algn="r" fontAlgn="b"/>
                      <a:r>
                        <a:rPr lang="en-US" sz="1400" b="0" i="0" u="none" strike="noStrike">
                          <a:solidFill>
                            <a:srgbClr val="000000"/>
                          </a:solidFill>
                          <a:effectLst/>
                          <a:latin typeface="Open Sans"/>
                        </a:rPr>
                        <a:t>5190274</a:t>
                      </a:r>
                    </a:p>
                  </a:txBody>
                  <a:tcPr marL="6350" marR="6350" marT="6350" marB="0" anchor="b"/>
                </a:tc>
                <a:tc>
                  <a:txBody>
                    <a:bodyPr/>
                    <a:lstStyle/>
                    <a:p>
                      <a:pPr algn="l" fontAlgn="b"/>
                      <a:r>
                        <a:rPr lang="pt-BR" sz="1400" b="0" i="0" u="none" strike="noStrike">
                          <a:solidFill>
                            <a:srgbClr val="000000"/>
                          </a:solidFill>
                          <a:effectLst/>
                          <a:latin typeface="Open Sans"/>
                        </a:rPr>
                        <a:t>Quick N E-Z, Inc., d/b/a Valero</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9/25/19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UST19-0124</a:t>
                      </a:r>
                    </a:p>
                  </a:txBody>
                  <a:tcPr marL="6350" marR="6350" marT="6350" marB="0" anchor="b"/>
                </a:tc>
                <a:tc>
                  <a:txBody>
                    <a:bodyPr/>
                    <a:lstStyle/>
                    <a:p>
                      <a:pPr algn="r" fontAlgn="b"/>
                      <a:r>
                        <a:rPr lang="en-US" sz="1400" b="0" i="0" u="none" strike="noStrike">
                          <a:solidFill>
                            <a:srgbClr val="000000"/>
                          </a:solidFill>
                          <a:effectLst/>
                          <a:latin typeface="Open Sans"/>
                        </a:rPr>
                        <a:t>2470529</a:t>
                      </a:r>
                    </a:p>
                  </a:txBody>
                  <a:tcPr marL="6350" marR="6350" marT="6350" marB="0" anchor="b"/>
                </a:tc>
                <a:tc>
                  <a:txBody>
                    <a:bodyPr/>
                    <a:lstStyle/>
                    <a:p>
                      <a:pPr algn="l" fontAlgn="b"/>
                      <a:r>
                        <a:rPr lang="en-US" sz="1400" b="0" i="0" u="none" strike="noStrike">
                          <a:solidFill>
                            <a:srgbClr val="000000"/>
                          </a:solidFill>
                          <a:effectLst/>
                          <a:latin typeface="Open Sans"/>
                        </a:rPr>
                        <a:t>Fuel Stop No. 3</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10/2/19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UST19-0127</a:t>
                      </a:r>
                    </a:p>
                  </a:txBody>
                  <a:tcPr marL="6350" marR="6350" marT="6350" marB="0" anchor="b"/>
                </a:tc>
                <a:tc>
                  <a:txBody>
                    <a:bodyPr/>
                    <a:lstStyle/>
                    <a:p>
                      <a:pPr algn="r" fontAlgn="b"/>
                      <a:r>
                        <a:rPr lang="en-US" sz="1400" b="0" i="0" u="none" strike="noStrike">
                          <a:solidFill>
                            <a:srgbClr val="000000"/>
                          </a:solidFill>
                          <a:effectLst/>
                          <a:latin typeface="Open Sans"/>
                        </a:rPr>
                        <a:t>2050152</a:t>
                      </a:r>
                    </a:p>
                  </a:txBody>
                  <a:tcPr marL="6350" marR="6350" marT="6350" marB="0" anchor="b"/>
                </a:tc>
                <a:tc>
                  <a:txBody>
                    <a:bodyPr/>
                    <a:lstStyle/>
                    <a:p>
                      <a:pPr algn="l" fontAlgn="b"/>
                      <a:r>
                        <a:rPr lang="en-US" sz="1400" b="0" i="0" u="none" strike="noStrike">
                          <a:solidFill>
                            <a:srgbClr val="000000"/>
                          </a:solidFill>
                          <a:effectLst/>
                          <a:latin typeface="Open Sans"/>
                        </a:rPr>
                        <a:t>Oasis 3ket</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Pending</a:t>
                      </a:r>
                    </a:p>
                  </a:txBody>
                  <a:tcPr marL="6350" marR="6350" marT="6350" marB="0" anchor="b"/>
                </a:tc>
                <a:tc>
                  <a:txBody>
                    <a:bodyPr/>
                    <a:lstStyle/>
                    <a:p>
                      <a:pPr algn="r" fontAlgn="b"/>
                      <a:r>
                        <a:rPr lang="en-US" sz="1400" b="0" i="0" u="none" strike="noStrike">
                          <a:solidFill>
                            <a:srgbClr val="000000"/>
                          </a:solidFill>
                          <a:effectLst/>
                          <a:latin typeface="Open Sans"/>
                        </a:rPr>
                        <a:t>10/22/19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828672">
                <a:tc>
                  <a:txBody>
                    <a:bodyPr/>
                    <a:lstStyle/>
                    <a:p>
                      <a:pPr algn="l" fontAlgn="b"/>
                      <a:r>
                        <a:rPr lang="en-US" sz="1400" b="0" i="0" u="none" strike="noStrike">
                          <a:solidFill>
                            <a:srgbClr val="000000"/>
                          </a:solidFill>
                          <a:effectLst/>
                          <a:latin typeface="Open Sans"/>
                        </a:rPr>
                        <a:t>UST19-0139</a:t>
                      </a:r>
                    </a:p>
                  </a:txBody>
                  <a:tcPr marL="6350" marR="6350" marT="6350" marB="0" anchor="b"/>
                </a:tc>
                <a:tc>
                  <a:txBody>
                    <a:bodyPr/>
                    <a:lstStyle/>
                    <a:p>
                      <a:pPr algn="r" fontAlgn="b"/>
                      <a:r>
                        <a:rPr lang="en-US" sz="1400" b="0" i="0" u="none" strike="noStrike">
                          <a:solidFill>
                            <a:srgbClr val="000000"/>
                          </a:solidFill>
                          <a:effectLst/>
                          <a:latin typeface="Open Sans"/>
                        </a:rPr>
                        <a:t>4670105</a:t>
                      </a:r>
                    </a:p>
                  </a:txBody>
                  <a:tcPr marL="6350" marR="6350" marT="6350" marB="0" anchor="b"/>
                </a:tc>
                <a:tc>
                  <a:txBody>
                    <a:bodyPr/>
                    <a:lstStyle/>
                    <a:p>
                      <a:pPr algn="l" fontAlgn="b"/>
                      <a:r>
                        <a:rPr lang="en-US" sz="1400" b="0" i="0" u="none" strike="noStrike">
                          <a:solidFill>
                            <a:srgbClr val="000000"/>
                          </a:solidFill>
                          <a:effectLst/>
                          <a:latin typeface="Open Sans"/>
                        </a:rPr>
                        <a:t>Rickman 3athon</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10/30/19</a:t>
                      </a:r>
                    </a:p>
                  </a:txBody>
                  <a:tcPr marL="6350" marR="6350" marT="6350" marB="0" anchor="b"/>
                </a:tc>
                <a:tc>
                  <a:txBody>
                    <a:bodyPr/>
                    <a:lstStyle/>
                    <a:p>
                      <a:pPr algn="l" fontAlgn="b"/>
                      <a:r>
                        <a:rPr lang="en-US" sz="1400" b="0" i="0" u="none" strike="noStrike" dirty="0">
                          <a:solidFill>
                            <a:srgbClr val="000000"/>
                          </a:solidFill>
                          <a:effectLst/>
                          <a:latin typeface="Open Sans"/>
                        </a:rPr>
                        <a:t>OGC</a:t>
                      </a:r>
                    </a:p>
                  </a:txBody>
                  <a:tcPr marL="6350" marR="6350" marT="6350" marB="0" anchor="b"/>
                </a:tc>
              </a:tr>
            </a:tbl>
          </a:graphicData>
        </a:graphic>
      </p:graphicFrame>
    </p:spTree>
    <p:extLst>
      <p:ext uri="{BB962C8B-B14F-4D97-AF65-F5344CB8AC3E}">
        <p14:creationId xmlns:p14="http://schemas.microsoft.com/office/powerpoint/2010/main" val="34869351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Order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3228962192"/>
              </p:ext>
            </p:extLst>
          </p:nvPr>
        </p:nvGraphicFramePr>
        <p:xfrm>
          <a:off x="152400" y="1109980"/>
          <a:ext cx="8839201" cy="5671820"/>
        </p:xfrm>
        <a:graphic>
          <a:graphicData uri="http://schemas.openxmlformats.org/drawingml/2006/table">
            <a:tbl>
              <a:tblPr firstRow="1" bandRow="1">
                <a:tableStyleId>{5C22544A-7EE6-4342-B048-85BDC9FD1C3A}</a:tableStyleId>
              </a:tblPr>
              <a:tblGrid>
                <a:gridCol w="1066800"/>
                <a:gridCol w="762000"/>
                <a:gridCol w="3581400"/>
                <a:gridCol w="685800"/>
                <a:gridCol w="1295400"/>
                <a:gridCol w="838200"/>
                <a:gridCol w="609601"/>
              </a:tblGrid>
              <a:tr h="566420">
                <a:tc>
                  <a:txBody>
                    <a:bodyPr/>
                    <a:lstStyle/>
                    <a:p>
                      <a:pPr algn="l" fontAlgn="b"/>
                      <a:r>
                        <a:rPr lang="en-US" sz="1400" b="0" i="0" u="none" strike="noStrike" dirty="0">
                          <a:solidFill>
                            <a:srgbClr val="000000"/>
                          </a:solidFill>
                          <a:effectLst/>
                          <a:latin typeface="Open Sans"/>
                        </a:rPr>
                        <a:t>Order #</a:t>
                      </a:r>
                    </a:p>
                  </a:txBody>
                  <a:tcPr marL="6350" marR="6350" marT="6350" marB="0" anchor="b"/>
                </a:tc>
                <a:tc>
                  <a:txBody>
                    <a:bodyPr/>
                    <a:lstStyle/>
                    <a:p>
                      <a:pPr algn="l" fontAlgn="b"/>
                      <a:r>
                        <a:rPr lang="en-US" sz="1400" b="0" i="0" u="none" strike="noStrike">
                          <a:solidFill>
                            <a:srgbClr val="000000"/>
                          </a:solidFill>
                          <a:effectLst/>
                          <a:latin typeface="Open Sans"/>
                        </a:rPr>
                        <a:t>Facility Id</a:t>
                      </a:r>
                    </a:p>
                  </a:txBody>
                  <a:tcPr marL="6350" marR="6350" marT="6350" marB="0" anchor="b"/>
                </a:tc>
                <a:tc>
                  <a:txBody>
                    <a:bodyPr/>
                    <a:lstStyle/>
                    <a:p>
                      <a:pPr algn="l" fontAlgn="b"/>
                      <a:r>
                        <a:rPr lang="en-US" sz="1400" b="0" i="0" u="none" strike="noStrike">
                          <a:solidFill>
                            <a:srgbClr val="000000"/>
                          </a:solidFill>
                          <a:effectLst/>
                          <a:latin typeface="Open Sans"/>
                        </a:rPr>
                        <a:t>Site</a:t>
                      </a:r>
                    </a:p>
                  </a:txBody>
                  <a:tcPr marL="6350" marR="6350" marT="6350" marB="0" anchor="b"/>
                </a:tc>
                <a:tc>
                  <a:txBody>
                    <a:bodyPr/>
                    <a:lstStyle/>
                    <a:p>
                      <a:pPr algn="l" fontAlgn="b"/>
                      <a:r>
                        <a:rPr lang="en-US" sz="1400" b="0" i="0" u="none" strike="noStrike">
                          <a:solidFill>
                            <a:srgbClr val="000000"/>
                          </a:solidFill>
                          <a:effectLst/>
                          <a:latin typeface="Open Sans"/>
                        </a:rPr>
                        <a:t>Order Type</a:t>
                      </a:r>
                    </a:p>
                  </a:txBody>
                  <a:tcPr marL="6350" marR="6350" marT="6350" marB="0" anchor="b"/>
                </a:tc>
                <a:tc>
                  <a:txBody>
                    <a:bodyPr/>
                    <a:lstStyle/>
                    <a:p>
                      <a:pPr algn="l" fontAlgn="b"/>
                      <a:r>
                        <a:rPr lang="en-US" sz="1400" b="0" i="0" u="none" strike="noStrike">
                          <a:solidFill>
                            <a:srgbClr val="000000"/>
                          </a:solidFill>
                          <a:effectLst/>
                          <a:latin typeface="Open Sans"/>
                        </a:rPr>
                        <a:t>Order Status</a:t>
                      </a:r>
                    </a:p>
                  </a:txBody>
                  <a:tcPr marL="6350" marR="6350" marT="6350" marB="0" anchor="b"/>
                </a:tc>
                <a:tc>
                  <a:txBody>
                    <a:bodyPr/>
                    <a:lstStyle/>
                    <a:p>
                      <a:pPr algn="l" fontAlgn="b"/>
                      <a:r>
                        <a:rPr lang="en-US" sz="1400" b="0" i="0" u="none" strike="noStrike">
                          <a:solidFill>
                            <a:srgbClr val="000000"/>
                          </a:solidFill>
                          <a:effectLst/>
                          <a:latin typeface="Open Sans"/>
                        </a:rPr>
                        <a:t>EAR Request Date</a:t>
                      </a:r>
                    </a:p>
                  </a:txBody>
                  <a:tcPr marL="6350" marR="6350" marT="6350" marB="0" anchor="b"/>
                </a:tc>
                <a:tc>
                  <a:txBody>
                    <a:bodyPr/>
                    <a:lstStyle/>
                    <a:p>
                      <a:pPr algn="l" fontAlgn="b"/>
                      <a:r>
                        <a:rPr lang="en-US" sz="1400" b="0" i="0" u="none" strike="noStrike">
                          <a:solidFill>
                            <a:srgbClr val="000000"/>
                          </a:solidFill>
                          <a:effectLst/>
                          <a:latin typeface="Open Sans"/>
                        </a:rPr>
                        <a:t>DIC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UST19-0140</a:t>
                      </a:r>
                    </a:p>
                  </a:txBody>
                  <a:tcPr marL="6350" marR="6350" marT="6350" marB="0" anchor="b"/>
                </a:tc>
                <a:tc>
                  <a:txBody>
                    <a:bodyPr/>
                    <a:lstStyle/>
                    <a:p>
                      <a:pPr algn="r" fontAlgn="b"/>
                      <a:r>
                        <a:rPr lang="en-US" sz="1400" b="0" i="0" u="none" strike="noStrike">
                          <a:solidFill>
                            <a:srgbClr val="000000"/>
                          </a:solidFill>
                          <a:effectLst/>
                          <a:latin typeface="Open Sans"/>
                        </a:rPr>
                        <a:t>5950048</a:t>
                      </a:r>
                    </a:p>
                  </a:txBody>
                  <a:tcPr marL="6350" marR="6350" marT="6350" marB="0" anchor="b"/>
                </a:tc>
                <a:tc>
                  <a:txBody>
                    <a:bodyPr/>
                    <a:lstStyle/>
                    <a:p>
                      <a:pPr algn="l" fontAlgn="b"/>
                      <a:r>
                        <a:rPr lang="en-US" sz="1400" b="0" i="0" u="none" strike="noStrike">
                          <a:solidFill>
                            <a:srgbClr val="000000"/>
                          </a:solidFill>
                          <a:effectLst/>
                          <a:latin typeface="Open Sans"/>
                        </a:rPr>
                        <a:t>Mapco Express, Inc. dba Mapco Express #3064</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Pending</a:t>
                      </a:r>
                    </a:p>
                  </a:txBody>
                  <a:tcPr marL="6350" marR="6350" marT="6350" marB="0" anchor="b"/>
                </a:tc>
                <a:tc>
                  <a:txBody>
                    <a:bodyPr/>
                    <a:lstStyle/>
                    <a:p>
                      <a:pPr algn="r" fontAlgn="b"/>
                      <a:r>
                        <a:rPr lang="en-US" sz="1400" b="0" i="0" u="none" strike="noStrike">
                          <a:solidFill>
                            <a:srgbClr val="000000"/>
                          </a:solidFill>
                          <a:effectLst/>
                          <a:latin typeface="Open Sans"/>
                        </a:rPr>
                        <a:t>10/30/19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UST19-0138</a:t>
                      </a:r>
                    </a:p>
                  </a:txBody>
                  <a:tcPr marL="6350" marR="6350" marT="6350" marB="0" anchor="b"/>
                </a:tc>
                <a:tc>
                  <a:txBody>
                    <a:bodyPr/>
                    <a:lstStyle/>
                    <a:p>
                      <a:pPr algn="r" fontAlgn="b"/>
                      <a:r>
                        <a:rPr lang="en-US" sz="1400" b="0" i="0" u="none" strike="noStrike">
                          <a:solidFill>
                            <a:srgbClr val="000000"/>
                          </a:solidFill>
                          <a:effectLst/>
                          <a:latin typeface="Open Sans"/>
                        </a:rPr>
                        <a:t>3060250</a:t>
                      </a:r>
                    </a:p>
                  </a:txBody>
                  <a:tcPr marL="6350" marR="6350" marT="6350" marB="0" anchor="b"/>
                </a:tc>
                <a:tc>
                  <a:txBody>
                    <a:bodyPr/>
                    <a:lstStyle/>
                    <a:p>
                      <a:pPr algn="l" fontAlgn="b"/>
                      <a:r>
                        <a:rPr lang="en-US" sz="1400" b="0" i="0" u="none" strike="noStrike">
                          <a:solidFill>
                            <a:srgbClr val="000000"/>
                          </a:solidFill>
                          <a:effectLst/>
                          <a:latin typeface="Open Sans"/>
                        </a:rPr>
                        <a:t>Orbit Express</a:t>
                      </a:r>
                    </a:p>
                  </a:txBody>
                  <a:tcPr marL="6350" marR="6350" marT="6350" marB="0" anchor="b"/>
                </a:tc>
                <a:tc>
                  <a:txBody>
                    <a:bodyPr/>
                    <a:lstStyle/>
                    <a:p>
                      <a:pPr algn="l" fontAlgn="b"/>
                      <a:r>
                        <a:rPr lang="en-US" sz="1400" b="0" i="0" u="none" strike="noStrike">
                          <a:solidFill>
                            <a:srgbClr val="000000"/>
                          </a:solidFill>
                          <a:effectLst/>
                          <a:latin typeface="Open Sans"/>
                        </a:rPr>
                        <a:t>EDO</a:t>
                      </a:r>
                    </a:p>
                  </a:txBody>
                  <a:tcPr marL="6350" marR="6350" marT="6350" marB="0" anchor="b"/>
                </a:tc>
                <a:tc>
                  <a:txBody>
                    <a:bodyPr/>
                    <a:lstStyle/>
                    <a:p>
                      <a:pPr algn="l" fontAlgn="b"/>
                      <a:r>
                        <a:rPr lang="en-US" sz="1400" b="0" i="0" u="none" strike="noStrike">
                          <a:solidFill>
                            <a:srgbClr val="000000"/>
                          </a:solidFill>
                          <a:effectLst/>
                          <a:latin typeface="Open Sans"/>
                        </a:rPr>
                        <a:t>Pending</a:t>
                      </a:r>
                    </a:p>
                  </a:txBody>
                  <a:tcPr marL="6350" marR="6350" marT="6350" marB="0" anchor="b"/>
                </a:tc>
                <a:tc>
                  <a:txBody>
                    <a:bodyPr/>
                    <a:lstStyle/>
                    <a:p>
                      <a:pPr algn="r" fontAlgn="b"/>
                      <a:r>
                        <a:rPr lang="en-US" sz="1400" b="0" i="0" u="none" strike="noStrike">
                          <a:solidFill>
                            <a:srgbClr val="000000"/>
                          </a:solidFill>
                          <a:effectLst/>
                          <a:latin typeface="Open Sans"/>
                        </a:rPr>
                        <a:t>11/5/19</a:t>
                      </a:r>
                    </a:p>
                  </a:txBody>
                  <a:tcPr marL="6350" marR="6350" marT="6350" marB="0" anchor="b"/>
                </a:tc>
                <a:tc>
                  <a:txBody>
                    <a:bodyPr/>
                    <a:lstStyle/>
                    <a:p>
                      <a:pPr algn="l" fontAlgn="b"/>
                      <a:r>
                        <a:rPr lang="en-US" sz="1400" b="0" i="0" u="none" strike="noStrike">
                          <a:solidFill>
                            <a:srgbClr val="000000"/>
                          </a:solidFill>
                          <a:effectLst/>
                          <a:latin typeface="Open Sans"/>
                        </a:rPr>
                        <a:t>UST</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UST19-0131</a:t>
                      </a:r>
                    </a:p>
                  </a:txBody>
                  <a:tcPr marL="6350" marR="6350" marT="6350" marB="0" anchor="b"/>
                </a:tc>
                <a:tc>
                  <a:txBody>
                    <a:bodyPr/>
                    <a:lstStyle/>
                    <a:p>
                      <a:pPr algn="r" fontAlgn="b"/>
                      <a:r>
                        <a:rPr lang="en-US" sz="1400" b="0" i="0" u="none" strike="noStrike">
                          <a:solidFill>
                            <a:srgbClr val="000000"/>
                          </a:solidFill>
                          <a:effectLst/>
                          <a:latin typeface="Open Sans"/>
                        </a:rPr>
                        <a:t>4140039</a:t>
                      </a:r>
                    </a:p>
                  </a:txBody>
                  <a:tcPr marL="6350" marR="6350" marT="6350" marB="0" anchor="b"/>
                </a:tc>
                <a:tc>
                  <a:txBody>
                    <a:bodyPr/>
                    <a:lstStyle/>
                    <a:p>
                      <a:pPr algn="l" fontAlgn="b"/>
                      <a:r>
                        <a:rPr lang="en-US" sz="1400" b="0" i="0" u="none" strike="noStrike">
                          <a:solidFill>
                            <a:srgbClr val="000000"/>
                          </a:solidFill>
                          <a:effectLst/>
                          <a:latin typeface="Open Sans"/>
                        </a:rPr>
                        <a:t>Boles Riverside 3ket</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10/24/19</a:t>
                      </a:r>
                    </a:p>
                  </a:txBody>
                  <a:tcPr marL="6350" marR="6350" marT="6350" marB="0" anchor="b"/>
                </a:tc>
                <a:tc>
                  <a:txBody>
                    <a:bodyPr/>
                    <a:lstStyle/>
                    <a:p>
                      <a:pPr algn="l" fontAlgn="b"/>
                      <a:r>
                        <a:rPr lang="en-US" sz="1400" b="0" i="0" u="none" strike="noStrike">
                          <a:solidFill>
                            <a:srgbClr val="000000"/>
                          </a:solidFill>
                          <a:effectLst/>
                          <a:latin typeface="Open Sans"/>
                        </a:rPr>
                        <a:t>OGC</a:t>
                      </a:r>
                    </a:p>
                  </a:txBody>
                  <a:tcPr marL="6350" marR="6350" marT="6350" marB="0" anchor="b"/>
                </a:tc>
              </a:tr>
              <a:tr h="699453">
                <a:tc>
                  <a:txBody>
                    <a:bodyPr/>
                    <a:lstStyle/>
                    <a:p>
                      <a:pPr algn="l" fontAlgn="b"/>
                      <a:r>
                        <a:rPr lang="en-US" sz="1400" b="0" i="0" u="none" strike="noStrike">
                          <a:solidFill>
                            <a:srgbClr val="000000"/>
                          </a:solidFill>
                          <a:effectLst/>
                          <a:latin typeface="Open Sans"/>
                        </a:rPr>
                        <a:t>UST19-0135</a:t>
                      </a:r>
                    </a:p>
                  </a:txBody>
                  <a:tcPr marL="6350" marR="6350" marT="6350" marB="0" anchor="b"/>
                </a:tc>
                <a:tc>
                  <a:txBody>
                    <a:bodyPr/>
                    <a:lstStyle/>
                    <a:p>
                      <a:pPr algn="r" fontAlgn="b"/>
                      <a:r>
                        <a:rPr lang="en-US" sz="1400" b="0" i="0" u="none" strike="noStrike">
                          <a:solidFill>
                            <a:srgbClr val="000000"/>
                          </a:solidFill>
                          <a:effectLst/>
                          <a:latin typeface="Open Sans"/>
                        </a:rPr>
                        <a:t>5950174</a:t>
                      </a:r>
                    </a:p>
                  </a:txBody>
                  <a:tcPr marL="6350" marR="6350" marT="6350" marB="0" anchor="b"/>
                </a:tc>
                <a:tc>
                  <a:txBody>
                    <a:bodyPr/>
                    <a:lstStyle/>
                    <a:p>
                      <a:pPr algn="l" fontAlgn="b"/>
                      <a:r>
                        <a:rPr lang="en-US" sz="1400" b="0" i="0" u="none" strike="noStrike">
                          <a:solidFill>
                            <a:srgbClr val="000000"/>
                          </a:solidFill>
                          <a:effectLst/>
                          <a:latin typeface="Open Sans"/>
                        </a:rPr>
                        <a:t>Hali, LLC f.k.a Chum'S Convenience Store # 1</a:t>
                      </a:r>
                    </a:p>
                  </a:txBody>
                  <a:tcPr marL="6350" marR="6350" marT="6350" marB="0" anchor="b"/>
                </a:tc>
                <a:tc>
                  <a:txBody>
                    <a:bodyPr/>
                    <a:lstStyle/>
                    <a:p>
                      <a:pPr algn="l" fontAlgn="b"/>
                      <a:r>
                        <a:rPr lang="en-US" sz="1400" b="0" i="0" u="none" strike="noStrike">
                          <a:solidFill>
                            <a:srgbClr val="000000"/>
                          </a:solidFill>
                          <a:effectLst/>
                          <a:latin typeface="Open Sans"/>
                        </a:rPr>
                        <a:t>DO</a:t>
                      </a:r>
                    </a:p>
                  </a:txBody>
                  <a:tcPr marL="6350" marR="6350" marT="6350" marB="0" anchor="b"/>
                </a:tc>
                <a:tc>
                  <a:txBody>
                    <a:bodyPr/>
                    <a:lstStyle/>
                    <a:p>
                      <a:pPr algn="l" fontAlgn="b"/>
                      <a:r>
                        <a:rPr lang="en-US" sz="1400" b="0" i="0" u="none" strike="noStrike">
                          <a:solidFill>
                            <a:srgbClr val="000000"/>
                          </a:solidFill>
                          <a:effectLst/>
                          <a:latin typeface="Open Sans"/>
                        </a:rPr>
                        <a:t>Drafted</a:t>
                      </a:r>
                    </a:p>
                  </a:txBody>
                  <a:tcPr marL="6350" marR="6350" marT="6350" marB="0" anchor="b"/>
                </a:tc>
                <a:tc>
                  <a:txBody>
                    <a:bodyPr/>
                    <a:lstStyle/>
                    <a:p>
                      <a:pPr algn="r" fontAlgn="b"/>
                      <a:r>
                        <a:rPr lang="en-US" sz="1400" b="0" i="0" u="none" strike="noStrike">
                          <a:solidFill>
                            <a:srgbClr val="000000"/>
                          </a:solidFill>
                          <a:effectLst/>
                          <a:latin typeface="Open Sans"/>
                        </a:rPr>
                        <a:t>10/25/19</a:t>
                      </a:r>
                    </a:p>
                  </a:txBody>
                  <a:tcPr marL="6350" marR="6350" marT="6350" marB="0" anchor="b"/>
                </a:tc>
                <a:tc>
                  <a:txBody>
                    <a:bodyPr/>
                    <a:lstStyle/>
                    <a:p>
                      <a:pPr algn="l" fontAlgn="b"/>
                      <a:r>
                        <a:rPr lang="en-US" sz="1400" b="0" i="0" u="none" strike="noStrike" dirty="0">
                          <a:solidFill>
                            <a:srgbClr val="000000"/>
                          </a:solidFill>
                          <a:effectLst/>
                          <a:latin typeface="Open Sans"/>
                        </a:rPr>
                        <a:t>UST</a:t>
                      </a:r>
                    </a:p>
                  </a:txBody>
                  <a:tcPr marL="6350" marR="6350" marT="6350" marB="0" anchor="b"/>
                </a:tc>
              </a:tr>
              <a:tr h="699453">
                <a:tc>
                  <a:txBody>
                    <a:bodyPr/>
                    <a:lstStyle/>
                    <a:p>
                      <a:pPr algn="l" fontAlgn="b"/>
                      <a:endParaRPr lang="en-US" sz="1400" b="0" i="0" u="none" strike="noStrike">
                        <a:solidFill>
                          <a:srgbClr val="000000"/>
                        </a:solidFill>
                        <a:effectLst/>
                        <a:latin typeface="Open Sans"/>
                      </a:endParaRPr>
                    </a:p>
                  </a:txBody>
                  <a:tcPr marL="6350" marR="6350" marT="6350" marB="0" anchor="b"/>
                </a:tc>
                <a:tc>
                  <a:txBody>
                    <a:bodyPr/>
                    <a:lstStyle/>
                    <a:p>
                      <a:pPr algn="r"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dirty="0">
                        <a:solidFill>
                          <a:srgbClr val="000000"/>
                        </a:solidFill>
                        <a:effectLst/>
                        <a:latin typeface="Open Sans"/>
                      </a:endParaRPr>
                    </a:p>
                  </a:txBody>
                  <a:tcPr marL="6350" marR="6350" marT="6350" marB="0" anchor="b"/>
                </a:tc>
                <a:tc>
                  <a:txBody>
                    <a:bodyPr/>
                    <a:lstStyle/>
                    <a:p>
                      <a:pPr algn="l" fontAlgn="b"/>
                      <a:endParaRPr lang="en-US" sz="1400" b="0" i="0" u="none" strike="noStrike" dirty="0">
                        <a:solidFill>
                          <a:srgbClr val="000000"/>
                        </a:solidFill>
                        <a:effectLst/>
                        <a:latin typeface="Open Sans"/>
                      </a:endParaRPr>
                    </a:p>
                  </a:txBody>
                  <a:tcPr marL="6350" marR="6350" marT="6350" marB="0" anchor="b"/>
                </a:tc>
                <a:tc>
                  <a:txBody>
                    <a:bodyPr/>
                    <a:lstStyle/>
                    <a:p>
                      <a:pPr algn="r"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a:solidFill>
                          <a:srgbClr val="000000"/>
                        </a:solidFill>
                        <a:effectLst/>
                        <a:latin typeface="Open Sans"/>
                      </a:endParaRPr>
                    </a:p>
                  </a:txBody>
                  <a:tcPr marL="6350" marR="6350" marT="6350" marB="0" anchor="b"/>
                </a:tc>
              </a:tr>
              <a:tr h="699453">
                <a:tc>
                  <a:txBody>
                    <a:bodyPr/>
                    <a:lstStyle/>
                    <a:p>
                      <a:pPr algn="l" fontAlgn="b"/>
                      <a:endParaRPr lang="en-US" sz="1400" b="0" i="0" u="none" strike="noStrike">
                        <a:solidFill>
                          <a:srgbClr val="000000"/>
                        </a:solidFill>
                        <a:effectLst/>
                        <a:latin typeface="Open Sans"/>
                      </a:endParaRPr>
                    </a:p>
                  </a:txBody>
                  <a:tcPr marL="6350" marR="6350" marT="6350" marB="0" anchor="b"/>
                </a:tc>
                <a:tc>
                  <a:txBody>
                    <a:bodyPr/>
                    <a:lstStyle/>
                    <a:p>
                      <a:pPr algn="r"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dirty="0">
                        <a:solidFill>
                          <a:srgbClr val="000000"/>
                        </a:solidFill>
                        <a:effectLst/>
                        <a:latin typeface="Open Sans"/>
                      </a:endParaRPr>
                    </a:p>
                  </a:txBody>
                  <a:tcPr marL="6350" marR="6350" marT="6350" marB="0" anchor="b"/>
                </a:tc>
                <a:tc>
                  <a:txBody>
                    <a:bodyPr/>
                    <a:lstStyle/>
                    <a:p>
                      <a:pPr algn="l"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dirty="0">
                        <a:solidFill>
                          <a:srgbClr val="000000"/>
                        </a:solidFill>
                        <a:effectLst/>
                        <a:latin typeface="Open Sans"/>
                      </a:endParaRPr>
                    </a:p>
                  </a:txBody>
                  <a:tcPr marL="6350" marR="6350" marT="6350" marB="0" anchor="b"/>
                </a:tc>
                <a:tc>
                  <a:txBody>
                    <a:bodyPr/>
                    <a:lstStyle/>
                    <a:p>
                      <a:pPr algn="r"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a:solidFill>
                          <a:srgbClr val="000000"/>
                        </a:solidFill>
                        <a:effectLst/>
                        <a:latin typeface="Open Sans"/>
                      </a:endParaRPr>
                    </a:p>
                  </a:txBody>
                  <a:tcPr marL="6350" marR="6350" marT="6350" marB="0" anchor="b"/>
                </a:tc>
              </a:tr>
              <a:tr h="828672">
                <a:tc>
                  <a:txBody>
                    <a:bodyPr/>
                    <a:lstStyle/>
                    <a:p>
                      <a:pPr algn="l" fontAlgn="b"/>
                      <a:endParaRPr lang="en-US" sz="1400" b="0" i="0" u="none" strike="noStrike">
                        <a:solidFill>
                          <a:srgbClr val="000000"/>
                        </a:solidFill>
                        <a:effectLst/>
                        <a:latin typeface="Open Sans"/>
                      </a:endParaRPr>
                    </a:p>
                  </a:txBody>
                  <a:tcPr marL="6350" marR="6350" marT="6350" marB="0" anchor="b"/>
                </a:tc>
                <a:tc>
                  <a:txBody>
                    <a:bodyPr/>
                    <a:lstStyle/>
                    <a:p>
                      <a:pPr algn="r"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a:solidFill>
                          <a:srgbClr val="000000"/>
                        </a:solidFill>
                        <a:effectLst/>
                        <a:latin typeface="Open Sans"/>
                      </a:endParaRPr>
                    </a:p>
                  </a:txBody>
                  <a:tcPr marL="6350" marR="6350" marT="6350" marB="0" anchor="b"/>
                </a:tc>
                <a:tc>
                  <a:txBody>
                    <a:bodyPr/>
                    <a:lstStyle/>
                    <a:p>
                      <a:pPr algn="l" fontAlgn="b"/>
                      <a:endParaRPr lang="en-US" sz="1400" b="0" i="0" u="none" strike="noStrike" dirty="0">
                        <a:solidFill>
                          <a:srgbClr val="000000"/>
                        </a:solidFill>
                        <a:effectLst/>
                        <a:latin typeface="Open Sans"/>
                      </a:endParaRPr>
                    </a:p>
                  </a:txBody>
                  <a:tcPr marL="6350" marR="6350" marT="6350" marB="0" anchor="b"/>
                </a:tc>
                <a:tc>
                  <a:txBody>
                    <a:bodyPr/>
                    <a:lstStyle/>
                    <a:p>
                      <a:pPr algn="r" fontAlgn="b"/>
                      <a:endParaRPr lang="en-US" sz="1400" b="0" i="0" u="none" strike="noStrike" dirty="0">
                        <a:solidFill>
                          <a:srgbClr val="000000"/>
                        </a:solidFill>
                        <a:effectLst/>
                        <a:latin typeface="Open Sans"/>
                      </a:endParaRPr>
                    </a:p>
                  </a:txBody>
                  <a:tcPr marL="6350" marR="6350" marT="6350" marB="0" anchor="b"/>
                </a:tc>
                <a:tc>
                  <a:txBody>
                    <a:bodyPr/>
                    <a:lstStyle/>
                    <a:p>
                      <a:pPr algn="l" fontAlgn="b"/>
                      <a:endParaRPr lang="en-US" sz="1400" b="0" i="0" u="none" strike="noStrike" dirty="0">
                        <a:solidFill>
                          <a:srgbClr val="000000"/>
                        </a:solidFill>
                        <a:effectLst/>
                        <a:latin typeface="Open Sans"/>
                      </a:endParaRPr>
                    </a:p>
                  </a:txBody>
                  <a:tcPr marL="6350" marR="6350" marT="6350" marB="0" anchor="b"/>
                </a:tc>
              </a:tr>
            </a:tbl>
          </a:graphicData>
        </a:graphic>
      </p:graphicFrame>
    </p:spTree>
    <p:extLst>
      <p:ext uri="{BB962C8B-B14F-4D97-AF65-F5344CB8AC3E}">
        <p14:creationId xmlns:p14="http://schemas.microsoft.com/office/powerpoint/2010/main" val="251845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ENFORCEMENT BACKLOG REVIEW</a:t>
            </a:r>
            <a:endParaRPr lang="en-US" sz="4000" dirty="0"/>
          </a:p>
        </p:txBody>
      </p:sp>
      <p:sp>
        <p:nvSpPr>
          <p:cNvPr id="5" name="Content Placeholder 4"/>
          <p:cNvSpPr>
            <a:spLocks noGrp="1"/>
          </p:cNvSpPr>
          <p:nvPr>
            <p:ph idx="1"/>
          </p:nvPr>
        </p:nvSpPr>
        <p:spPr/>
        <p:txBody>
          <a:bodyPr>
            <a:normAutofit fontScale="70000" lnSpcReduction="20000"/>
          </a:bodyPr>
          <a:lstStyle/>
          <a:p>
            <a:pPr>
              <a:buFont typeface="Wingdings" panose="05000000000000000000" pitchFamily="2" charset="2"/>
              <a:buChar char="§"/>
            </a:pPr>
            <a:r>
              <a:rPr lang="en-US" sz="3600" dirty="0" smtClean="0"/>
              <a:t>At the time of the May 14, 2019 Board meeting, the Division of Underground Storage Tanks (UST) had 106 cases that had Enforcement Action Requests (EARs) submitted prior to January 1, 2019.</a:t>
            </a:r>
          </a:p>
          <a:p>
            <a:pPr marL="0" indent="0">
              <a:buNone/>
            </a:pPr>
            <a:endParaRPr lang="en-US" sz="3600" dirty="0" smtClean="0"/>
          </a:p>
          <a:p>
            <a:pPr>
              <a:buFont typeface="Wingdings" panose="05000000000000000000" pitchFamily="2" charset="2"/>
              <a:buChar char="§"/>
            </a:pPr>
            <a:r>
              <a:rPr lang="en-US" sz="3600" dirty="0" smtClean="0"/>
              <a:t>Of those cases:</a:t>
            </a:r>
          </a:p>
          <a:p>
            <a:pPr lvl="1">
              <a:buFont typeface="Arial" panose="020B0604020202020204" pitchFamily="34" charset="0"/>
              <a:buChar char="•"/>
            </a:pPr>
            <a:r>
              <a:rPr lang="en-US" sz="3200" dirty="0" smtClean="0"/>
              <a:t>1   –  2013</a:t>
            </a:r>
          </a:p>
          <a:p>
            <a:pPr lvl="1">
              <a:buFont typeface="Arial" panose="020B0604020202020204" pitchFamily="34" charset="0"/>
              <a:buChar char="•"/>
            </a:pPr>
            <a:r>
              <a:rPr lang="en-US" sz="3200" dirty="0" smtClean="0"/>
              <a:t>1   –  2014</a:t>
            </a:r>
          </a:p>
          <a:p>
            <a:pPr lvl="1">
              <a:buFont typeface="Arial" panose="020B0604020202020204" pitchFamily="34" charset="0"/>
              <a:buChar char="•"/>
            </a:pPr>
            <a:r>
              <a:rPr lang="en-US" sz="3200" dirty="0" smtClean="0"/>
              <a:t>5   –  2015</a:t>
            </a:r>
          </a:p>
          <a:p>
            <a:pPr lvl="1">
              <a:buFont typeface="Arial" panose="020B0604020202020204" pitchFamily="34" charset="0"/>
              <a:buChar char="•"/>
            </a:pPr>
            <a:r>
              <a:rPr lang="en-US" sz="3200" dirty="0" smtClean="0"/>
              <a:t>12 –  2016</a:t>
            </a:r>
          </a:p>
          <a:p>
            <a:pPr lvl="1">
              <a:buFont typeface="Arial" panose="020B0604020202020204" pitchFamily="34" charset="0"/>
              <a:buChar char="•"/>
            </a:pPr>
            <a:r>
              <a:rPr lang="en-US" sz="3200" dirty="0" smtClean="0"/>
              <a:t>28 –  2017</a:t>
            </a:r>
          </a:p>
          <a:p>
            <a:pPr lvl="1">
              <a:buFont typeface="Arial" panose="020B0604020202020204" pitchFamily="34" charset="0"/>
              <a:buChar char="•"/>
            </a:pPr>
            <a:r>
              <a:rPr lang="en-US" sz="3200" dirty="0" smtClean="0"/>
              <a:t>59 –  2018</a:t>
            </a:r>
          </a:p>
          <a:p>
            <a:pPr marL="457200" lvl="1" indent="0">
              <a:buNone/>
            </a:pPr>
            <a:r>
              <a:rPr lang="en-US" sz="3200" dirty="0" smtClean="0"/>
              <a:t>  </a:t>
            </a:r>
          </a:p>
          <a:p>
            <a:pPr marL="457200" lvl="1" indent="0">
              <a:buNone/>
            </a:pPr>
            <a:r>
              <a:rPr lang="en-US" sz="3600" dirty="0" smtClean="0"/>
              <a:t>  </a:t>
            </a:r>
          </a:p>
          <a:p>
            <a:pPr lvl="1"/>
            <a:endParaRPr lang="en-US" sz="3200" dirty="0"/>
          </a:p>
        </p:txBody>
      </p:sp>
    </p:spTree>
    <p:extLst>
      <p:ext uri="{BB962C8B-B14F-4D97-AF65-F5344CB8AC3E}">
        <p14:creationId xmlns:p14="http://schemas.microsoft.com/office/powerpoint/2010/main" val="36549709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UST ENFORCEMENT</a:t>
            </a:r>
            <a:endParaRPr lang="en-US" dirty="0"/>
          </a:p>
        </p:txBody>
      </p:sp>
      <p:sp>
        <p:nvSpPr>
          <p:cNvPr id="3" name="Content Placeholder 2"/>
          <p:cNvSpPr>
            <a:spLocks noGrp="1"/>
          </p:cNvSpPr>
          <p:nvPr>
            <p:ph idx="1"/>
          </p:nvPr>
        </p:nvSpPr>
        <p:spPr/>
        <p:txBody>
          <a:bodyPr anchor="ctr"/>
          <a:lstStyle/>
          <a:p>
            <a:pPr marL="0" indent="0" algn="ctr">
              <a:buNone/>
            </a:pPr>
            <a:r>
              <a:rPr lang="en-US" sz="4000" dirty="0" smtClean="0"/>
              <a:t>Following is a review </a:t>
            </a:r>
          </a:p>
          <a:p>
            <a:pPr marL="0" indent="0" algn="ctr">
              <a:buNone/>
            </a:pPr>
            <a:r>
              <a:rPr lang="en-US" sz="4000" dirty="0" smtClean="0"/>
              <a:t>from the last</a:t>
            </a:r>
          </a:p>
          <a:p>
            <a:pPr marL="0" indent="0" algn="ctr">
              <a:buNone/>
            </a:pPr>
            <a:r>
              <a:rPr lang="en-US" sz="4000" dirty="0" smtClean="0"/>
              <a:t>presentation to the Board </a:t>
            </a:r>
          </a:p>
          <a:p>
            <a:pPr marL="0" indent="0" algn="ctr">
              <a:buNone/>
            </a:pPr>
            <a:r>
              <a:rPr lang="en-US" sz="4000" dirty="0" smtClean="0"/>
              <a:t>on UST Enforcement </a:t>
            </a:r>
          </a:p>
          <a:p>
            <a:pPr marL="0" indent="0" algn="ctr">
              <a:buNone/>
            </a:pPr>
            <a:r>
              <a:rPr lang="en-US" sz="4000" dirty="0" smtClean="0"/>
              <a:t>terms and case statuses. </a:t>
            </a:r>
          </a:p>
          <a:p>
            <a:endParaRPr lang="en-US" dirty="0"/>
          </a:p>
        </p:txBody>
      </p:sp>
    </p:spTree>
    <p:extLst>
      <p:ext uri="{BB962C8B-B14F-4D97-AF65-F5344CB8AC3E}">
        <p14:creationId xmlns:p14="http://schemas.microsoft.com/office/powerpoint/2010/main" val="3491069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REVIEW OF UST ENFORCMENT </a:t>
            </a:r>
            <a:endParaRPr lang="en-US" sz="4000" dirty="0"/>
          </a:p>
        </p:txBody>
      </p:sp>
      <p:sp>
        <p:nvSpPr>
          <p:cNvPr id="5" name="Content Placeholder 4"/>
          <p:cNvSpPr>
            <a:spLocks noGrp="1"/>
          </p:cNvSpPr>
          <p:nvPr>
            <p:ph idx="1"/>
          </p:nvPr>
        </p:nvSpPr>
        <p:spPr/>
        <p:txBody>
          <a:bodyPr>
            <a:normAutofit/>
          </a:bodyPr>
          <a:lstStyle/>
          <a:p>
            <a:pPr>
              <a:buFont typeface="Wingdings" panose="05000000000000000000" pitchFamily="2" charset="2"/>
              <a:buChar char="Ø"/>
            </a:pPr>
            <a:r>
              <a:rPr lang="en-US" sz="4000" dirty="0" smtClean="0"/>
              <a:t>UST has two types of enforcement cases:</a:t>
            </a:r>
          </a:p>
          <a:p>
            <a:pPr marL="0" indent="0">
              <a:buNone/>
            </a:pPr>
            <a:endParaRPr lang="en-US" sz="2000" dirty="0" smtClean="0"/>
          </a:p>
          <a:p>
            <a:pPr lvl="1">
              <a:buFont typeface="Arial" panose="020B0604020202020204" pitchFamily="34" charset="0"/>
              <a:buChar char="•"/>
            </a:pPr>
            <a:r>
              <a:rPr lang="en-US" sz="4000" dirty="0" smtClean="0"/>
              <a:t>Enforcement Action Requests (EARs)</a:t>
            </a:r>
          </a:p>
          <a:p>
            <a:pPr lvl="1">
              <a:buFont typeface="Arial" panose="020B0604020202020204" pitchFamily="34" charset="0"/>
              <a:buChar char="•"/>
            </a:pPr>
            <a:r>
              <a:rPr lang="en-US" sz="4000" dirty="0" smtClean="0"/>
              <a:t>Orders</a:t>
            </a:r>
          </a:p>
          <a:p>
            <a:pPr lvl="1"/>
            <a:endParaRPr lang="en-US" sz="3200" dirty="0"/>
          </a:p>
        </p:txBody>
      </p:sp>
    </p:spTree>
    <p:extLst>
      <p:ext uri="{BB962C8B-B14F-4D97-AF65-F5344CB8AC3E}">
        <p14:creationId xmlns:p14="http://schemas.microsoft.com/office/powerpoint/2010/main" val="17091447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TYPES OF ENFORCEMENT CASES</a:t>
            </a:r>
            <a:endParaRPr lang="en-US" sz="4000" dirty="0"/>
          </a:p>
        </p:txBody>
      </p:sp>
      <p:sp>
        <p:nvSpPr>
          <p:cNvPr id="5" name="Content Placeholder 4"/>
          <p:cNvSpPr>
            <a:spLocks noGrp="1"/>
          </p:cNvSpPr>
          <p:nvPr>
            <p:ph idx="1"/>
          </p:nvPr>
        </p:nvSpPr>
        <p:spPr/>
        <p:txBody>
          <a:bodyPr>
            <a:normAutofit/>
          </a:bodyPr>
          <a:lstStyle/>
          <a:p>
            <a:pPr marL="457200" lvl="1" indent="0" algn="ctr">
              <a:buNone/>
            </a:pPr>
            <a:r>
              <a:rPr lang="en-US" sz="4000" dirty="0" smtClean="0"/>
              <a:t>EARs  </a:t>
            </a:r>
          </a:p>
          <a:p>
            <a:pPr marL="457200" lvl="1" indent="0" algn="ctr">
              <a:buNone/>
            </a:pPr>
            <a:endParaRPr lang="en-US" sz="4000" dirty="0"/>
          </a:p>
          <a:p>
            <a:pPr marL="457200" lvl="1" indent="0" algn="ctr">
              <a:buNone/>
            </a:pPr>
            <a:r>
              <a:rPr lang="en-US" sz="4000" dirty="0" smtClean="0"/>
              <a:t>The facility has open compliance violations and the Division will be issuing a Notice of Violation (NOV) letter listing the violations and the potential civil penalties. </a:t>
            </a:r>
          </a:p>
          <a:p>
            <a:pPr marL="457200" lvl="1" indent="0">
              <a:buNone/>
            </a:pPr>
            <a:endParaRPr lang="en-US" sz="3200" dirty="0"/>
          </a:p>
        </p:txBody>
      </p:sp>
    </p:spTree>
    <p:extLst>
      <p:ext uri="{BB962C8B-B14F-4D97-AF65-F5344CB8AC3E}">
        <p14:creationId xmlns:p14="http://schemas.microsoft.com/office/powerpoint/2010/main" val="3144708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TYPES OF ENFORCEMENT CASES</a:t>
            </a:r>
            <a:endParaRPr lang="en-US" sz="4000" dirty="0"/>
          </a:p>
        </p:txBody>
      </p:sp>
      <p:sp>
        <p:nvSpPr>
          <p:cNvPr id="5" name="Content Placeholder 4"/>
          <p:cNvSpPr>
            <a:spLocks noGrp="1"/>
          </p:cNvSpPr>
          <p:nvPr>
            <p:ph idx="1"/>
          </p:nvPr>
        </p:nvSpPr>
        <p:spPr/>
        <p:txBody>
          <a:bodyPr>
            <a:normAutofit/>
          </a:bodyPr>
          <a:lstStyle/>
          <a:p>
            <a:pPr marL="457200" lvl="1" indent="0" algn="ctr">
              <a:buNone/>
            </a:pPr>
            <a:r>
              <a:rPr lang="en-US" sz="4000" dirty="0" smtClean="0"/>
              <a:t>Orders</a:t>
            </a:r>
          </a:p>
          <a:p>
            <a:pPr marL="457200" lvl="1" indent="0" algn="ctr">
              <a:buNone/>
            </a:pPr>
            <a:endParaRPr lang="en-US" sz="4000" dirty="0"/>
          </a:p>
          <a:p>
            <a:pPr marL="457200" lvl="1" indent="0" algn="ctr">
              <a:buNone/>
            </a:pPr>
            <a:r>
              <a:rPr lang="en-US" sz="4000" dirty="0" smtClean="0"/>
              <a:t>The facility has returned to compliance, but had an automatic enforcement referral violation; or they did not return to compliance.   </a:t>
            </a:r>
          </a:p>
          <a:p>
            <a:pPr marL="457200" lvl="1" indent="0">
              <a:buNone/>
            </a:pPr>
            <a:endParaRPr lang="en-US" sz="3200" dirty="0"/>
          </a:p>
        </p:txBody>
      </p:sp>
    </p:spTree>
    <p:extLst>
      <p:ext uri="{BB962C8B-B14F-4D97-AF65-F5344CB8AC3E}">
        <p14:creationId xmlns:p14="http://schemas.microsoft.com/office/powerpoint/2010/main" val="1552265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EAR Status Definitions</a:t>
            </a:r>
            <a:endParaRPr lang="en-US" sz="4000" dirty="0"/>
          </a:p>
        </p:txBody>
      </p:sp>
      <p:sp>
        <p:nvSpPr>
          <p:cNvPr id="5" name="Content Placeholder 4"/>
          <p:cNvSpPr>
            <a:spLocks noGrp="1"/>
          </p:cNvSpPr>
          <p:nvPr>
            <p:ph idx="1"/>
          </p:nvPr>
        </p:nvSpPr>
        <p:spPr/>
        <p:txBody>
          <a:bodyPr>
            <a:normAutofit fontScale="85000" lnSpcReduction="20000"/>
          </a:bodyPr>
          <a:lstStyle/>
          <a:p>
            <a:pPr marL="0" indent="0">
              <a:buNone/>
            </a:pPr>
            <a:r>
              <a:rPr lang="en-US" sz="3000" b="1" dirty="0" smtClean="0"/>
              <a:t>Assigned Status </a:t>
            </a:r>
            <a:r>
              <a:rPr lang="en-US" sz="3000" dirty="0" smtClean="0"/>
              <a:t>– case has been assigned to an 	enforcement case manager, but has not yet been 	worked</a:t>
            </a:r>
          </a:p>
          <a:p>
            <a:pPr marL="0" indent="0">
              <a:buNone/>
            </a:pPr>
            <a:r>
              <a:rPr lang="en-US" sz="3000" b="1" dirty="0" smtClean="0"/>
              <a:t>Building Case Status </a:t>
            </a:r>
            <a:r>
              <a:rPr lang="en-US" sz="3000" dirty="0" smtClean="0"/>
              <a:t>– case needs more information 	before the enforcement case manager can 	proceed and the information has been requested</a:t>
            </a:r>
          </a:p>
          <a:p>
            <a:pPr marL="0" indent="0">
              <a:buNone/>
            </a:pPr>
            <a:r>
              <a:rPr lang="en-US" sz="3000" b="1" dirty="0" smtClean="0"/>
              <a:t>Open</a:t>
            </a:r>
            <a:r>
              <a:rPr lang="en-US" sz="3000" dirty="0" smtClean="0"/>
              <a:t> - </a:t>
            </a:r>
            <a:r>
              <a:rPr lang="en-US" sz="3000" b="1" dirty="0" smtClean="0"/>
              <a:t>NOV(CO) </a:t>
            </a:r>
            <a:r>
              <a:rPr lang="en-US" sz="3000" dirty="0" smtClean="0"/>
              <a:t>– NOV has been issued, but the due 	date has not yet passed</a:t>
            </a:r>
          </a:p>
          <a:p>
            <a:pPr marL="0" indent="0">
              <a:buNone/>
            </a:pPr>
            <a:r>
              <a:rPr lang="en-US" sz="3000" b="1" dirty="0" smtClean="0"/>
              <a:t>Closed (DO) </a:t>
            </a:r>
            <a:r>
              <a:rPr lang="en-US" sz="3000" dirty="0" smtClean="0"/>
              <a:t>– respondent did not return to compliance 	and a standard Director’s </a:t>
            </a:r>
            <a:r>
              <a:rPr lang="en-US" sz="3000" dirty="0"/>
              <a:t>O</a:t>
            </a:r>
            <a:r>
              <a:rPr lang="en-US" sz="3000" dirty="0" smtClean="0"/>
              <a:t>rder is needed</a:t>
            </a:r>
          </a:p>
          <a:p>
            <a:pPr marL="0" indent="0">
              <a:buNone/>
            </a:pPr>
            <a:r>
              <a:rPr lang="en-US" sz="3000" b="1" dirty="0" smtClean="0"/>
              <a:t>Closed (EDO) </a:t>
            </a:r>
            <a:r>
              <a:rPr lang="en-US" sz="3000" dirty="0" smtClean="0"/>
              <a:t>– respondent returned to compliance and 	an Expedited </a:t>
            </a:r>
            <a:r>
              <a:rPr lang="en-US" sz="3000" dirty="0"/>
              <a:t>D</a:t>
            </a:r>
            <a:r>
              <a:rPr lang="en-US" sz="3000" dirty="0" smtClean="0"/>
              <a:t>irector’s </a:t>
            </a:r>
            <a:r>
              <a:rPr lang="en-US" sz="3000" dirty="0"/>
              <a:t>O</a:t>
            </a:r>
            <a:r>
              <a:rPr lang="en-US" sz="3000" dirty="0" smtClean="0"/>
              <a:t>rder is needed</a:t>
            </a:r>
          </a:p>
          <a:p>
            <a:pPr marL="0" indent="0">
              <a:buNone/>
            </a:pPr>
            <a:r>
              <a:rPr lang="en-US" sz="3000" b="1" dirty="0" smtClean="0"/>
              <a:t>Inactive</a:t>
            </a:r>
            <a:r>
              <a:rPr lang="en-US" sz="3000" dirty="0" smtClean="0"/>
              <a:t> – enforcement case manager determined no 	Order was needed and case was closed without 	an Order</a:t>
            </a:r>
          </a:p>
          <a:p>
            <a:pPr marL="0" indent="0">
              <a:buNone/>
            </a:pPr>
            <a:endParaRPr lang="en-US" dirty="0"/>
          </a:p>
          <a:p>
            <a:pPr marL="0" indent="0">
              <a:buNone/>
            </a:pPr>
            <a:endParaRPr lang="en-US" sz="2400" dirty="0"/>
          </a:p>
        </p:txBody>
      </p:sp>
    </p:spTree>
    <p:extLst>
      <p:ext uri="{BB962C8B-B14F-4D97-AF65-F5344CB8AC3E}">
        <p14:creationId xmlns:p14="http://schemas.microsoft.com/office/powerpoint/2010/main" val="3175373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Status Definitions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Pending</a:t>
            </a:r>
            <a:r>
              <a:rPr lang="en-US" dirty="0"/>
              <a:t> </a:t>
            </a:r>
            <a:r>
              <a:rPr lang="en-US" dirty="0" smtClean="0"/>
              <a:t>– Case assigned, but staff have not begun working the case</a:t>
            </a:r>
            <a:r>
              <a:rPr lang="en-US" dirty="0"/>
              <a:t/>
            </a:r>
            <a:br>
              <a:rPr lang="en-US" dirty="0"/>
            </a:br>
            <a:r>
              <a:rPr lang="en-US" b="1" dirty="0" smtClean="0"/>
              <a:t>Open</a:t>
            </a:r>
            <a:r>
              <a:rPr lang="en-US" dirty="0"/>
              <a:t> </a:t>
            </a:r>
            <a:r>
              <a:rPr lang="en-US" dirty="0" smtClean="0"/>
              <a:t>– Staff have begun working on the case</a:t>
            </a:r>
            <a:endParaRPr lang="en-US" b="1" dirty="0" smtClean="0"/>
          </a:p>
          <a:p>
            <a:pPr marL="0" indent="0">
              <a:buNone/>
            </a:pPr>
            <a:r>
              <a:rPr lang="en-US" b="1" dirty="0" smtClean="0"/>
              <a:t>Drafted</a:t>
            </a:r>
            <a:r>
              <a:rPr lang="en-US" b="1" dirty="0"/>
              <a:t> </a:t>
            </a:r>
            <a:r>
              <a:rPr lang="en-US" dirty="0" smtClean="0"/>
              <a:t>–</a:t>
            </a:r>
            <a:r>
              <a:rPr lang="en-US" b="1" dirty="0" smtClean="0"/>
              <a:t> </a:t>
            </a:r>
            <a:r>
              <a:rPr lang="en-US" dirty="0" smtClean="0"/>
              <a:t>Order drafted and going through peer </a:t>
            </a:r>
            <a:r>
              <a:rPr lang="en-US" dirty="0"/>
              <a:t>and inter-office </a:t>
            </a:r>
            <a:r>
              <a:rPr lang="en-US" dirty="0" smtClean="0"/>
              <a:t>review</a:t>
            </a:r>
            <a:r>
              <a:rPr lang="en-US" dirty="0"/>
              <a:t/>
            </a:r>
            <a:br>
              <a:rPr lang="en-US" dirty="0"/>
            </a:br>
            <a:r>
              <a:rPr lang="en-US" b="1" dirty="0" smtClean="0"/>
              <a:t>Signed</a:t>
            </a:r>
            <a:r>
              <a:rPr lang="en-US" dirty="0"/>
              <a:t> </a:t>
            </a:r>
            <a:r>
              <a:rPr lang="en-US" dirty="0" smtClean="0"/>
              <a:t>– Order </a:t>
            </a:r>
            <a:r>
              <a:rPr lang="en-US" dirty="0"/>
              <a:t>has been </a:t>
            </a:r>
            <a:r>
              <a:rPr lang="en-US" dirty="0" smtClean="0"/>
              <a:t>signed by attorney and Director and Order has 	   been served</a:t>
            </a:r>
            <a:r>
              <a:rPr lang="en-US" dirty="0"/>
              <a:t/>
            </a:r>
            <a:br>
              <a:rPr lang="en-US" dirty="0"/>
            </a:br>
            <a:r>
              <a:rPr lang="en-US" b="1" dirty="0" smtClean="0"/>
              <a:t>Signed - Pending SOP </a:t>
            </a:r>
            <a:r>
              <a:rPr lang="en-US" dirty="0" smtClean="0"/>
              <a:t>– Order signed by attorney and Director, but not 	  yet served to respondent</a:t>
            </a:r>
            <a:endParaRPr lang="en-US" b="1" dirty="0" smtClean="0"/>
          </a:p>
          <a:p>
            <a:pPr marL="0" indent="0">
              <a:buNone/>
            </a:pPr>
            <a:r>
              <a:rPr lang="en-US" b="1" dirty="0" smtClean="0"/>
              <a:t>Appealed</a:t>
            </a:r>
            <a:r>
              <a:rPr lang="en-US" dirty="0"/>
              <a:t> </a:t>
            </a:r>
            <a:r>
              <a:rPr lang="en-US" dirty="0" smtClean="0"/>
              <a:t>– Order </a:t>
            </a:r>
            <a:r>
              <a:rPr lang="en-US" dirty="0"/>
              <a:t>has been </a:t>
            </a:r>
            <a:r>
              <a:rPr lang="en-US" dirty="0" smtClean="0"/>
              <a:t>appealed </a:t>
            </a:r>
          </a:p>
          <a:p>
            <a:pPr marL="0" indent="0">
              <a:buNone/>
            </a:pPr>
            <a:r>
              <a:rPr lang="en-US" b="1" dirty="0" smtClean="0"/>
              <a:t>Final</a:t>
            </a:r>
            <a:r>
              <a:rPr lang="en-US" dirty="0"/>
              <a:t> </a:t>
            </a:r>
            <a:r>
              <a:rPr lang="en-US" dirty="0" smtClean="0"/>
              <a:t>– Order has gone final with no appeal and no response</a:t>
            </a:r>
            <a:r>
              <a:rPr lang="en-US" dirty="0"/>
              <a:t/>
            </a:r>
            <a:br>
              <a:rPr lang="en-US" dirty="0"/>
            </a:br>
            <a:r>
              <a:rPr lang="en-US" b="1" dirty="0" smtClean="0"/>
              <a:t>Final – Probation </a:t>
            </a:r>
            <a:r>
              <a:rPr lang="en-US" dirty="0" smtClean="0"/>
              <a:t>–</a:t>
            </a:r>
            <a:r>
              <a:rPr lang="en-US" b="1" dirty="0" smtClean="0"/>
              <a:t> </a:t>
            </a:r>
            <a:r>
              <a:rPr lang="en-US" dirty="0" smtClean="0"/>
              <a:t>Expedited Order where upfront conditions met and 	respondent is on probation</a:t>
            </a:r>
          </a:p>
          <a:p>
            <a:pPr marL="0" indent="0">
              <a:buNone/>
            </a:pPr>
            <a:r>
              <a:rPr lang="en-US" b="1" dirty="0" smtClean="0"/>
              <a:t>Suspended</a:t>
            </a:r>
            <a:r>
              <a:rPr lang="en-US" dirty="0"/>
              <a:t> </a:t>
            </a:r>
            <a:r>
              <a:rPr lang="en-US" dirty="0" smtClean="0"/>
              <a:t>– Cases </a:t>
            </a:r>
            <a:r>
              <a:rPr lang="en-US" dirty="0"/>
              <a:t>are </a:t>
            </a:r>
            <a:r>
              <a:rPr lang="en-US" dirty="0" smtClean="0"/>
              <a:t>suspended </a:t>
            </a:r>
            <a:r>
              <a:rPr lang="en-US" dirty="0"/>
              <a:t>when referred to or </a:t>
            </a:r>
            <a:r>
              <a:rPr lang="en-US" dirty="0" smtClean="0"/>
              <a:t>dependent </a:t>
            </a:r>
            <a:r>
              <a:rPr lang="en-US" dirty="0"/>
              <a:t>on </a:t>
            </a:r>
            <a:r>
              <a:rPr lang="en-US" dirty="0" smtClean="0"/>
              <a:t>	actions </a:t>
            </a:r>
            <a:r>
              <a:rPr lang="en-US" dirty="0"/>
              <a:t>of an another investigative </a:t>
            </a:r>
            <a:r>
              <a:rPr lang="en-US" dirty="0" smtClean="0"/>
              <a:t>agency</a:t>
            </a:r>
          </a:p>
          <a:p>
            <a:pPr marL="0" indent="0">
              <a:buNone/>
            </a:pPr>
            <a:r>
              <a:rPr lang="en-US" b="1" dirty="0" smtClean="0"/>
              <a:t>Closed</a:t>
            </a:r>
            <a:r>
              <a:rPr lang="en-US" dirty="0"/>
              <a:t> </a:t>
            </a:r>
            <a:r>
              <a:rPr lang="en-US" dirty="0" smtClean="0"/>
              <a:t>– Case closed </a:t>
            </a:r>
            <a:r>
              <a:rPr lang="en-US" dirty="0"/>
              <a:t>when all penalties are paid and </a:t>
            </a:r>
            <a:r>
              <a:rPr lang="en-US" dirty="0" smtClean="0"/>
              <a:t>Order </a:t>
            </a:r>
            <a:r>
              <a:rPr lang="en-US" dirty="0"/>
              <a:t>items </a:t>
            </a:r>
            <a:r>
              <a:rPr lang="en-US" dirty="0" smtClean="0"/>
              <a:t>	completed </a:t>
            </a:r>
            <a:r>
              <a:rPr lang="en-US" dirty="0"/>
              <a:t>to TDEC's </a:t>
            </a:r>
            <a:r>
              <a:rPr lang="en-US" dirty="0" smtClean="0"/>
              <a:t>satisfaction</a:t>
            </a:r>
            <a:r>
              <a:rPr lang="en-US" dirty="0"/>
              <a:t/>
            </a:r>
            <a:br>
              <a:rPr lang="en-US" dirty="0"/>
            </a:br>
            <a:r>
              <a:rPr lang="en-US" b="1" dirty="0" smtClean="0"/>
              <a:t>Inactive</a:t>
            </a:r>
            <a:r>
              <a:rPr lang="en-US" dirty="0"/>
              <a:t> </a:t>
            </a:r>
            <a:r>
              <a:rPr lang="en-US" dirty="0" smtClean="0"/>
              <a:t>– Case closed without an Order</a:t>
            </a:r>
            <a:endParaRPr lang="en-US" dirty="0"/>
          </a:p>
        </p:txBody>
      </p:sp>
    </p:spTree>
    <p:extLst>
      <p:ext uri="{BB962C8B-B14F-4D97-AF65-F5344CB8AC3E}">
        <p14:creationId xmlns:p14="http://schemas.microsoft.com/office/powerpoint/2010/main" val="212224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t>Questions? </a:t>
            </a:r>
            <a:endParaRPr lang="en-US" sz="6000" dirty="0"/>
          </a:p>
        </p:txBody>
      </p:sp>
      <p:pic>
        <p:nvPicPr>
          <p:cNvPr id="4" name="Picture 2" descr="C:\Users\bg41017\AppData\Local\Microsoft\Windows\INetCache\IE\CBTPA551\question_mark_serious_thinker_500_clr[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47800"/>
            <a:ext cx="361188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9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HOW CASES WERE RESOLVED</a:t>
            </a:r>
            <a:endParaRPr lang="en-US" sz="4000" dirty="0"/>
          </a:p>
        </p:txBody>
      </p:sp>
      <p:sp>
        <p:nvSpPr>
          <p:cNvPr id="5" name="Content Placeholder 4"/>
          <p:cNvSpPr>
            <a:spLocks noGrp="1"/>
          </p:cNvSpPr>
          <p:nvPr>
            <p:ph idx="1"/>
          </p:nvPr>
        </p:nvSpPr>
        <p:spPr/>
        <p:txBody>
          <a:bodyPr>
            <a:normAutofit fontScale="92500" lnSpcReduction="10000"/>
          </a:bodyPr>
          <a:lstStyle/>
          <a:p>
            <a:pPr marL="914400" lvl="1" indent="-457200"/>
            <a:r>
              <a:rPr lang="en-US" sz="3200" dirty="0" smtClean="0"/>
              <a:t>50 were signed</a:t>
            </a:r>
          </a:p>
          <a:p>
            <a:pPr marL="914400" lvl="1" indent="-457200"/>
            <a:r>
              <a:rPr lang="en-US" sz="3200" dirty="0" smtClean="0"/>
              <a:t>18 were closed without an order after a  new inspection showed no violations. </a:t>
            </a:r>
          </a:p>
          <a:p>
            <a:pPr marL="914400" lvl="1" indent="-457200"/>
            <a:r>
              <a:rPr lang="en-US" sz="3200" dirty="0" smtClean="0"/>
              <a:t>12 were closed due to having new  ownership</a:t>
            </a:r>
          </a:p>
          <a:p>
            <a:pPr marL="914400" lvl="1" indent="-457200"/>
            <a:r>
              <a:rPr lang="en-US" sz="3200" dirty="0" smtClean="0"/>
              <a:t>11 were closed as the Respondent complied and had no automatic enforcement violations</a:t>
            </a:r>
          </a:p>
          <a:p>
            <a:pPr marL="914400" lvl="1" indent="-457200"/>
            <a:r>
              <a:rPr lang="en-US" sz="3200" dirty="0" smtClean="0"/>
              <a:t>13 were closed and are being handled as part of another case against same owner</a:t>
            </a:r>
          </a:p>
          <a:p>
            <a:pPr marL="914400" lvl="1" indent="-457200"/>
            <a:r>
              <a:rPr lang="en-US" sz="3200" dirty="0" smtClean="0"/>
              <a:t>2 were closed due to inability to pay</a:t>
            </a:r>
          </a:p>
          <a:p>
            <a:pPr marL="914400" lvl="1" indent="-457200"/>
            <a:endParaRPr lang="en-US" sz="3200" dirty="0"/>
          </a:p>
        </p:txBody>
      </p:sp>
    </p:spTree>
    <p:extLst>
      <p:ext uri="{BB962C8B-B14F-4D97-AF65-F5344CB8AC3E}">
        <p14:creationId xmlns:p14="http://schemas.microsoft.com/office/powerpoint/2010/main" val="1750744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906000" cy="825500"/>
          </a:xfrm>
        </p:spPr>
        <p:txBody>
          <a:bodyPr/>
          <a:lstStyle/>
          <a:p>
            <a:r>
              <a:rPr lang="en-US" sz="4000" dirty="0" smtClean="0"/>
              <a:t>CASE LOAD AS OF 11-22-2019	</a:t>
            </a:r>
            <a:endParaRPr lang="en-US" sz="4000" dirty="0"/>
          </a:p>
        </p:txBody>
      </p:sp>
      <p:sp>
        <p:nvSpPr>
          <p:cNvPr id="5" name="Content Placeholder 4"/>
          <p:cNvSpPr>
            <a:spLocks noGrp="1"/>
          </p:cNvSpPr>
          <p:nvPr>
            <p:ph idx="1"/>
          </p:nvPr>
        </p:nvSpPr>
        <p:spPr/>
        <p:txBody>
          <a:bodyPr>
            <a:normAutofit/>
          </a:bodyPr>
          <a:lstStyle/>
          <a:p>
            <a:pPr marL="457200" lvl="1" indent="0">
              <a:buNone/>
            </a:pPr>
            <a:r>
              <a:rPr lang="en-US" sz="3200" dirty="0" smtClean="0"/>
              <a:t>UST currently has 75 cases:</a:t>
            </a:r>
          </a:p>
          <a:p>
            <a:pPr marL="457200" lvl="1" indent="0">
              <a:buNone/>
            </a:pPr>
            <a:endParaRPr lang="en-US" sz="3200" dirty="0" smtClean="0"/>
          </a:p>
          <a:p>
            <a:pPr lvl="1"/>
            <a:r>
              <a:rPr lang="en-US" sz="3200" dirty="0" smtClean="0"/>
              <a:t>46 Orders </a:t>
            </a:r>
          </a:p>
          <a:p>
            <a:pPr lvl="1"/>
            <a:r>
              <a:rPr lang="en-US" sz="3200" dirty="0" smtClean="0"/>
              <a:t>29 EARs</a:t>
            </a:r>
          </a:p>
          <a:p>
            <a:pPr marL="457200" lvl="1" indent="0">
              <a:buNone/>
            </a:pPr>
            <a:endParaRPr lang="en-US" sz="3200" dirty="0" smtClean="0"/>
          </a:p>
          <a:p>
            <a:pPr marL="457200" lvl="1" indent="0">
              <a:buNone/>
            </a:pPr>
            <a:r>
              <a:rPr lang="en-US" sz="3200" dirty="0" smtClean="0"/>
              <a:t> All EARs are from 2019. </a:t>
            </a:r>
          </a:p>
          <a:p>
            <a:pPr marL="457200" lvl="1" indent="0">
              <a:buNone/>
            </a:pPr>
            <a:endParaRPr lang="en-US" sz="3200" dirty="0" smtClean="0"/>
          </a:p>
        </p:txBody>
      </p:sp>
    </p:spTree>
    <p:extLst>
      <p:ext uri="{BB962C8B-B14F-4D97-AF65-F5344CB8AC3E}">
        <p14:creationId xmlns:p14="http://schemas.microsoft.com/office/powerpoint/2010/main" val="372901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CASE LOAD AS OF 11-21-2019</a:t>
            </a:r>
            <a:endParaRPr lang="en-US" sz="4000" dirty="0"/>
          </a:p>
        </p:txBody>
      </p:sp>
      <p:sp>
        <p:nvSpPr>
          <p:cNvPr id="5" name="Content Placeholder 4"/>
          <p:cNvSpPr>
            <a:spLocks noGrp="1"/>
          </p:cNvSpPr>
          <p:nvPr>
            <p:ph idx="1"/>
          </p:nvPr>
        </p:nvSpPr>
        <p:spPr/>
        <p:txBody>
          <a:bodyPr>
            <a:normAutofit/>
          </a:bodyPr>
          <a:lstStyle/>
          <a:p>
            <a:pPr marL="457200" lvl="1" indent="-341313">
              <a:buNone/>
            </a:pPr>
            <a:r>
              <a:rPr lang="en-US" sz="3200" dirty="0" smtClean="0"/>
              <a:t>EARs:</a:t>
            </a:r>
          </a:p>
          <a:p>
            <a:pPr marL="457200" lvl="1" indent="0">
              <a:buNone/>
            </a:pPr>
            <a:endParaRPr lang="en-US" sz="3200" dirty="0"/>
          </a:p>
          <a:p>
            <a:pPr lvl="1"/>
            <a:r>
              <a:rPr lang="en-US" sz="3200" dirty="0" smtClean="0"/>
              <a:t>5 in “Assigned” status – EAR requested  within last three months</a:t>
            </a:r>
          </a:p>
          <a:p>
            <a:pPr marL="457200" lvl="1" indent="0">
              <a:buNone/>
            </a:pPr>
            <a:endParaRPr lang="en-US" sz="3200" dirty="0"/>
          </a:p>
          <a:p>
            <a:pPr lvl="1"/>
            <a:r>
              <a:rPr lang="en-US" sz="3200" dirty="0" smtClean="0"/>
              <a:t>7 in “Building Case” status</a:t>
            </a:r>
          </a:p>
          <a:p>
            <a:pPr marL="457200" lvl="1" indent="0">
              <a:buNone/>
            </a:pPr>
            <a:endParaRPr lang="en-US" sz="3200" dirty="0"/>
          </a:p>
          <a:p>
            <a:pPr lvl="1"/>
            <a:r>
              <a:rPr lang="en-US" sz="3200" dirty="0" smtClean="0"/>
              <a:t>17 in “Open – Notice of Violation (NOV) (CO)” status</a:t>
            </a:r>
          </a:p>
          <a:p>
            <a:pPr marL="457200" lvl="1" indent="0">
              <a:buNone/>
            </a:pPr>
            <a:endParaRPr lang="en-US" sz="3200" dirty="0"/>
          </a:p>
          <a:p>
            <a:pPr marL="457200" lvl="1" indent="0">
              <a:buNone/>
            </a:pPr>
            <a:endParaRPr lang="en-US" sz="3200" dirty="0"/>
          </a:p>
        </p:txBody>
      </p:sp>
    </p:spTree>
    <p:extLst>
      <p:ext uri="{BB962C8B-B14F-4D97-AF65-F5344CB8AC3E}">
        <p14:creationId xmlns:p14="http://schemas.microsoft.com/office/powerpoint/2010/main" val="364520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a:t>CASE LOAD AS OF 11-21-2019</a:t>
            </a:r>
          </a:p>
        </p:txBody>
      </p:sp>
      <p:sp>
        <p:nvSpPr>
          <p:cNvPr id="5" name="Content Placeholder 4"/>
          <p:cNvSpPr>
            <a:spLocks noGrp="1"/>
          </p:cNvSpPr>
          <p:nvPr>
            <p:ph idx="1"/>
          </p:nvPr>
        </p:nvSpPr>
        <p:spPr/>
        <p:txBody>
          <a:bodyPr>
            <a:normAutofit/>
          </a:bodyPr>
          <a:lstStyle/>
          <a:p>
            <a:pPr marL="0" indent="0">
              <a:buNone/>
            </a:pPr>
            <a:endParaRPr lang="en-US" sz="2200" dirty="0"/>
          </a:p>
          <a:p>
            <a:pPr marL="0" indent="0">
              <a:buNone/>
            </a:pPr>
            <a:endParaRPr lang="en-US" sz="2200" dirty="0"/>
          </a:p>
          <a:p>
            <a:pPr marL="457200" lvl="1" indent="0">
              <a:buNone/>
            </a:pPr>
            <a:endParaRPr lang="en-US" sz="32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341313">
              <a:buFont typeface="Arial" panose="020B0604020202020204" pitchFamily="34" charset="0"/>
              <a:buNone/>
            </a:pPr>
            <a:r>
              <a:rPr lang="en-US" sz="3200" dirty="0" smtClean="0"/>
              <a:t>Orders:</a:t>
            </a:r>
          </a:p>
          <a:p>
            <a:pPr marL="457200" lvl="1" indent="0">
              <a:buFont typeface="Arial" panose="020B0604020202020204" pitchFamily="34" charset="0"/>
              <a:buNone/>
            </a:pPr>
            <a:endParaRPr lang="en-US" sz="3200" dirty="0" smtClean="0"/>
          </a:p>
          <a:p>
            <a:pPr lvl="1"/>
            <a:r>
              <a:rPr lang="en-US" sz="3200" dirty="0"/>
              <a:t>32 in “Drafted” status </a:t>
            </a:r>
          </a:p>
          <a:p>
            <a:pPr marL="457200" lvl="1" indent="0">
              <a:buNone/>
            </a:pPr>
            <a:endParaRPr lang="en-US" sz="3200" dirty="0"/>
          </a:p>
          <a:p>
            <a:pPr lvl="1"/>
            <a:r>
              <a:rPr lang="en-US" sz="3200" dirty="0"/>
              <a:t>10 in “Open” status</a:t>
            </a:r>
          </a:p>
          <a:p>
            <a:pPr marL="457200" lvl="1" indent="0">
              <a:buNone/>
            </a:pPr>
            <a:endParaRPr lang="en-US" sz="3200" dirty="0"/>
          </a:p>
          <a:p>
            <a:pPr lvl="1"/>
            <a:r>
              <a:rPr lang="en-US" sz="3200" dirty="0"/>
              <a:t>4 in “Pending” status </a:t>
            </a:r>
            <a:r>
              <a:rPr lang="en-US" sz="3200" dirty="0" smtClean="0"/>
              <a:t>– EAR requested in last three months</a:t>
            </a:r>
            <a:endParaRPr lang="en-US" sz="3200" dirty="0"/>
          </a:p>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spTree>
    <p:extLst>
      <p:ext uri="{BB962C8B-B14F-4D97-AF65-F5344CB8AC3E}">
        <p14:creationId xmlns:p14="http://schemas.microsoft.com/office/powerpoint/2010/main" val="1032540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0408" y="1066800"/>
            <a:ext cx="4800600" cy="4524315"/>
          </a:xfrm>
          <a:prstGeom prst="rect">
            <a:avLst/>
          </a:prstGeom>
          <a:noFill/>
        </p:spPr>
        <p:txBody>
          <a:bodyPr wrap="square" rtlCol="0" anchor="ctr">
            <a:spAutoFit/>
          </a:bodyPr>
          <a:lstStyle/>
          <a:p>
            <a:pPr algn="ctr"/>
            <a:r>
              <a:rPr lang="en-US" sz="7200" dirty="0" smtClean="0">
                <a:latin typeface="Open Sans" panose="020B0606030504020204" pitchFamily="34" charset="0"/>
                <a:ea typeface="Open Sans" panose="020B0606030504020204" pitchFamily="34" charset="0"/>
                <a:cs typeface="Open Sans" panose="020B0606030504020204" pitchFamily="34" charset="0"/>
              </a:rPr>
              <a:t>Current EAR Backlog List</a:t>
            </a:r>
            <a:endParaRPr lang="en-US" sz="7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568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EAR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2137728792"/>
              </p:ext>
            </p:extLst>
          </p:nvPr>
        </p:nvGraphicFramePr>
        <p:xfrm>
          <a:off x="152400" y="1109980"/>
          <a:ext cx="8839201" cy="5633403"/>
        </p:xfrm>
        <a:graphic>
          <a:graphicData uri="http://schemas.openxmlformats.org/drawingml/2006/table">
            <a:tbl>
              <a:tblPr firstRow="1" bandRow="1">
                <a:tableStyleId>{5C22544A-7EE6-4342-B048-85BDC9FD1C3A}</a:tableStyleId>
              </a:tblPr>
              <a:tblGrid>
                <a:gridCol w="683030"/>
                <a:gridCol w="992976"/>
                <a:gridCol w="3886594"/>
                <a:gridCol w="865909"/>
                <a:gridCol w="962891"/>
                <a:gridCol w="1447801"/>
              </a:tblGrid>
              <a:tr h="490220">
                <a:tc>
                  <a:txBody>
                    <a:bodyPr/>
                    <a:lstStyle/>
                    <a:p>
                      <a:pPr algn="l" fontAlgn="b"/>
                      <a:r>
                        <a:rPr lang="en-US" sz="1600" b="0" i="0" u="none" strike="noStrike" dirty="0" smtClean="0">
                          <a:solidFill>
                            <a:srgbClr val="000000"/>
                          </a:solidFill>
                          <a:effectLst/>
                          <a:latin typeface="Open Sans"/>
                        </a:rPr>
                        <a:t>EAR ID</a:t>
                      </a:r>
                      <a:endParaRPr lang="en-US" sz="1600" b="0" i="0" u="none" strike="noStrike" dirty="0">
                        <a:solidFill>
                          <a:srgbClr val="000000"/>
                        </a:solidFill>
                        <a:effectLst/>
                        <a:latin typeface="Open Sans"/>
                      </a:endParaRPr>
                    </a:p>
                  </a:txBody>
                  <a:tcPr marL="6350" marR="6350" marT="6350" marB="0" anchor="b"/>
                </a:tc>
                <a:tc>
                  <a:txBody>
                    <a:bodyPr/>
                    <a:lstStyle/>
                    <a:p>
                      <a:pPr algn="l" fontAlgn="b"/>
                      <a:r>
                        <a:rPr lang="en-US" sz="1600" b="0" i="0" u="none" strike="noStrike" dirty="0">
                          <a:solidFill>
                            <a:srgbClr val="000000"/>
                          </a:solidFill>
                          <a:effectLst/>
                          <a:latin typeface="Open Sans"/>
                        </a:rPr>
                        <a:t>Facility </a:t>
                      </a:r>
                      <a:r>
                        <a:rPr lang="en-US" sz="1600" b="0" i="0" u="none" strike="noStrike" dirty="0" smtClean="0">
                          <a:solidFill>
                            <a:srgbClr val="000000"/>
                          </a:solidFill>
                          <a:effectLst/>
                          <a:latin typeface="Open Sans"/>
                        </a:rPr>
                        <a:t>ID</a:t>
                      </a:r>
                      <a:endParaRPr lang="en-US" sz="1600" b="0" i="0" u="none" strike="noStrike" dirty="0">
                        <a:solidFill>
                          <a:srgbClr val="000000"/>
                        </a:solidFill>
                        <a:effectLst/>
                        <a:latin typeface="Open Sans"/>
                      </a:endParaRPr>
                    </a:p>
                  </a:txBody>
                  <a:tcPr marL="6350" marR="6350" marT="6350" marB="0" anchor="b"/>
                </a:tc>
                <a:tc>
                  <a:txBody>
                    <a:bodyPr/>
                    <a:lstStyle/>
                    <a:p>
                      <a:pPr algn="l" fontAlgn="b"/>
                      <a:r>
                        <a:rPr lang="en-US" sz="1600" b="0" i="0" u="none" strike="noStrike">
                          <a:solidFill>
                            <a:srgbClr val="000000"/>
                          </a:solidFill>
                          <a:effectLst/>
                          <a:latin typeface="Open Sans"/>
                        </a:rPr>
                        <a:t>Site</a:t>
                      </a:r>
                    </a:p>
                  </a:txBody>
                  <a:tcPr marL="6350" marR="6350" marT="6350" marB="0" anchor="b"/>
                </a:tc>
                <a:tc>
                  <a:txBody>
                    <a:bodyPr/>
                    <a:lstStyle/>
                    <a:p>
                      <a:pPr algn="l" fontAlgn="b"/>
                      <a:r>
                        <a:rPr lang="en-US" sz="1600" b="0" i="0" u="none" strike="noStrike" dirty="0">
                          <a:solidFill>
                            <a:srgbClr val="000000"/>
                          </a:solidFill>
                          <a:effectLst/>
                          <a:latin typeface="Open Sans"/>
                        </a:rPr>
                        <a:t>EAR Type</a:t>
                      </a:r>
                    </a:p>
                  </a:txBody>
                  <a:tcPr marL="6350" marR="6350" marT="6350" marB="0" anchor="b"/>
                </a:tc>
                <a:tc>
                  <a:txBody>
                    <a:bodyPr/>
                    <a:lstStyle/>
                    <a:p>
                      <a:pPr algn="l" fontAlgn="b"/>
                      <a:r>
                        <a:rPr lang="en-US" sz="1600" b="0" i="0" u="none" strike="noStrike">
                          <a:solidFill>
                            <a:srgbClr val="000000"/>
                          </a:solidFill>
                          <a:effectLst/>
                          <a:latin typeface="Open Sans"/>
                        </a:rPr>
                        <a:t>Request Date</a:t>
                      </a:r>
                    </a:p>
                  </a:txBody>
                  <a:tcPr marL="6350" marR="6350" marT="6350" marB="0" anchor="b"/>
                </a:tc>
                <a:tc>
                  <a:txBody>
                    <a:bodyPr/>
                    <a:lstStyle/>
                    <a:p>
                      <a:pPr algn="l" fontAlgn="b"/>
                      <a:r>
                        <a:rPr lang="en-US" sz="1600" b="0" i="0" u="none" strike="noStrike" dirty="0" smtClean="0">
                          <a:solidFill>
                            <a:srgbClr val="000000"/>
                          </a:solidFill>
                          <a:effectLst/>
                          <a:latin typeface="Open Sans"/>
                        </a:rPr>
                        <a:t>EAR </a:t>
                      </a:r>
                      <a:r>
                        <a:rPr lang="en-US" sz="1600" b="0" i="0" u="none" strike="noStrike" dirty="0">
                          <a:solidFill>
                            <a:srgbClr val="000000"/>
                          </a:solidFill>
                          <a:effectLst/>
                          <a:latin typeface="Open Sans"/>
                        </a:rPr>
                        <a:t>Status</a:t>
                      </a:r>
                    </a:p>
                  </a:txBody>
                  <a:tcPr marL="6350" marR="6350" marT="6350" marB="0" anchor="b"/>
                </a:tc>
              </a:tr>
              <a:tr h="699453">
                <a:tc>
                  <a:txBody>
                    <a:bodyPr/>
                    <a:lstStyle/>
                    <a:p>
                      <a:pPr algn="r" fontAlgn="b"/>
                      <a:r>
                        <a:rPr lang="en-US" sz="1600" b="0" i="0" u="none" strike="noStrike" dirty="0">
                          <a:solidFill>
                            <a:srgbClr val="000000"/>
                          </a:solidFill>
                          <a:effectLst/>
                          <a:latin typeface="Open Sans"/>
                        </a:rPr>
                        <a:t>21016</a:t>
                      </a:r>
                    </a:p>
                  </a:txBody>
                  <a:tcPr marL="6350" marR="6350" marT="6350" marB="0" anchor="b"/>
                </a:tc>
                <a:tc>
                  <a:txBody>
                    <a:bodyPr/>
                    <a:lstStyle/>
                    <a:p>
                      <a:pPr algn="r" fontAlgn="b"/>
                      <a:r>
                        <a:rPr lang="en-US" sz="1600" b="0" i="0" u="none" strike="noStrike">
                          <a:solidFill>
                            <a:srgbClr val="000000"/>
                          </a:solidFill>
                          <a:effectLst/>
                          <a:latin typeface="Open Sans"/>
                        </a:rPr>
                        <a:t>5191222</a:t>
                      </a:r>
                    </a:p>
                  </a:txBody>
                  <a:tcPr marL="6350" marR="6350" marT="6350" marB="0" anchor="b"/>
                </a:tc>
                <a:tc>
                  <a:txBody>
                    <a:bodyPr/>
                    <a:lstStyle/>
                    <a:p>
                      <a:pPr algn="l" fontAlgn="b"/>
                      <a:r>
                        <a:rPr lang="en-US" sz="1600" b="0" i="0" u="none" strike="noStrike">
                          <a:solidFill>
                            <a:srgbClr val="000000"/>
                          </a:solidFill>
                          <a:effectLst/>
                          <a:latin typeface="Open Sans"/>
                        </a:rPr>
                        <a:t>Marathon Gas Station LLC</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1/2/19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21838</a:t>
                      </a:r>
                    </a:p>
                  </a:txBody>
                  <a:tcPr marL="6350" marR="6350" marT="6350" marB="0" anchor="b"/>
                </a:tc>
                <a:tc>
                  <a:txBody>
                    <a:bodyPr/>
                    <a:lstStyle/>
                    <a:p>
                      <a:pPr algn="r" fontAlgn="b"/>
                      <a:r>
                        <a:rPr lang="en-US" sz="1600" b="0" i="0" u="none" strike="noStrike">
                          <a:solidFill>
                            <a:srgbClr val="000000"/>
                          </a:solidFill>
                          <a:effectLst/>
                          <a:latin typeface="Open Sans"/>
                        </a:rPr>
                        <a:t>2620222</a:t>
                      </a:r>
                    </a:p>
                  </a:txBody>
                  <a:tcPr marL="6350" marR="6350" marT="6350" marB="0" anchor="b"/>
                </a:tc>
                <a:tc>
                  <a:txBody>
                    <a:bodyPr/>
                    <a:lstStyle/>
                    <a:p>
                      <a:pPr algn="l" fontAlgn="b"/>
                      <a:r>
                        <a:rPr lang="en-US" sz="1600" b="0" i="0" u="none" strike="noStrike">
                          <a:solidFill>
                            <a:srgbClr val="000000"/>
                          </a:solidFill>
                          <a:effectLst/>
                          <a:latin typeface="Open Sans"/>
                        </a:rPr>
                        <a:t> Cherohala Market</a:t>
                      </a:r>
                    </a:p>
                  </a:txBody>
                  <a:tcPr marL="6350" marR="6350" marT="6350" marB="0" anchor="b"/>
                </a:tc>
                <a:tc>
                  <a:txBody>
                    <a:bodyPr/>
                    <a:lstStyle/>
                    <a:p>
                      <a:pPr algn="l" fontAlgn="b"/>
                      <a:r>
                        <a:rPr lang="en-US" sz="1600" b="0" i="0" u="none" strike="noStrike" dirty="0">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5/21/19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22785</a:t>
                      </a:r>
                    </a:p>
                  </a:txBody>
                  <a:tcPr marL="6350" marR="6350" marT="6350" marB="0" anchor="b"/>
                </a:tc>
                <a:tc>
                  <a:txBody>
                    <a:bodyPr/>
                    <a:lstStyle/>
                    <a:p>
                      <a:pPr algn="r" fontAlgn="b"/>
                      <a:r>
                        <a:rPr lang="en-US" sz="1600" b="0" i="0" u="none" strike="noStrike">
                          <a:solidFill>
                            <a:srgbClr val="000000"/>
                          </a:solidFill>
                          <a:effectLst/>
                          <a:latin typeface="Open Sans"/>
                        </a:rPr>
                        <a:t>7170060</a:t>
                      </a:r>
                    </a:p>
                  </a:txBody>
                  <a:tcPr marL="6350" marR="6350" marT="6350" marB="0" anchor="b"/>
                </a:tc>
                <a:tc>
                  <a:txBody>
                    <a:bodyPr/>
                    <a:lstStyle/>
                    <a:p>
                      <a:pPr algn="l" fontAlgn="b"/>
                      <a:r>
                        <a:rPr lang="en-US" sz="1600" b="0" i="0" u="none" strike="noStrike">
                          <a:solidFill>
                            <a:srgbClr val="000000"/>
                          </a:solidFill>
                          <a:effectLst/>
                          <a:latin typeface="Open Sans"/>
                        </a:rPr>
                        <a:t>Robinson Mini Mart</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6/27/19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22786</a:t>
                      </a:r>
                    </a:p>
                  </a:txBody>
                  <a:tcPr marL="6350" marR="6350" marT="6350" marB="0" anchor="b"/>
                </a:tc>
                <a:tc>
                  <a:txBody>
                    <a:bodyPr/>
                    <a:lstStyle/>
                    <a:p>
                      <a:pPr algn="r" fontAlgn="b"/>
                      <a:r>
                        <a:rPr lang="en-US" sz="1600" b="0" i="0" u="none" strike="noStrike">
                          <a:solidFill>
                            <a:srgbClr val="000000"/>
                          </a:solidFill>
                          <a:effectLst/>
                          <a:latin typeface="Open Sans"/>
                        </a:rPr>
                        <a:t>8570355</a:t>
                      </a:r>
                    </a:p>
                  </a:txBody>
                  <a:tcPr marL="6350" marR="6350" marT="6350" marB="0" anchor="b"/>
                </a:tc>
                <a:tc>
                  <a:txBody>
                    <a:bodyPr/>
                    <a:lstStyle/>
                    <a:p>
                      <a:pPr algn="l" fontAlgn="b"/>
                      <a:r>
                        <a:rPr lang="en-US" sz="1600" b="0" i="0" u="none" strike="noStrike">
                          <a:solidFill>
                            <a:srgbClr val="000000"/>
                          </a:solidFill>
                          <a:effectLst/>
                          <a:latin typeface="Open Sans"/>
                        </a:rPr>
                        <a:t>Ash's BP</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6/27/19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23158</a:t>
                      </a:r>
                    </a:p>
                  </a:txBody>
                  <a:tcPr marL="6350" marR="6350" marT="6350" marB="0" anchor="b"/>
                </a:tc>
                <a:tc>
                  <a:txBody>
                    <a:bodyPr/>
                    <a:lstStyle/>
                    <a:p>
                      <a:pPr algn="r" fontAlgn="b"/>
                      <a:r>
                        <a:rPr lang="en-US" sz="1600" b="0" i="0" u="none" strike="noStrike">
                          <a:solidFill>
                            <a:srgbClr val="000000"/>
                          </a:solidFill>
                          <a:effectLst/>
                          <a:latin typeface="Open Sans"/>
                        </a:rPr>
                        <a:t>1300154</a:t>
                      </a:r>
                    </a:p>
                  </a:txBody>
                  <a:tcPr marL="6350" marR="6350" marT="6350" marB="0" anchor="b"/>
                </a:tc>
                <a:tc>
                  <a:txBody>
                    <a:bodyPr/>
                    <a:lstStyle/>
                    <a:p>
                      <a:pPr algn="l" fontAlgn="b"/>
                      <a:r>
                        <a:rPr lang="en-US" sz="1600" b="0" i="0" u="none" strike="noStrike">
                          <a:solidFill>
                            <a:srgbClr val="000000"/>
                          </a:solidFill>
                          <a:effectLst/>
                          <a:latin typeface="Open Sans"/>
                        </a:rPr>
                        <a:t>Baileyton's Country Store</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7/19/19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23639</a:t>
                      </a:r>
                    </a:p>
                  </a:txBody>
                  <a:tcPr marL="6350" marR="6350" marT="6350" marB="0" anchor="b"/>
                </a:tc>
                <a:tc>
                  <a:txBody>
                    <a:bodyPr/>
                    <a:lstStyle/>
                    <a:p>
                      <a:pPr algn="r" fontAlgn="b"/>
                      <a:r>
                        <a:rPr lang="en-US" sz="1600" b="0" i="0" u="none" strike="noStrike">
                          <a:solidFill>
                            <a:srgbClr val="000000"/>
                          </a:solidFill>
                          <a:effectLst/>
                          <a:latin typeface="Open Sans"/>
                        </a:rPr>
                        <a:t>3060015</a:t>
                      </a:r>
                    </a:p>
                  </a:txBody>
                  <a:tcPr marL="6350" marR="6350" marT="6350" marB="0" anchor="b"/>
                </a:tc>
                <a:tc>
                  <a:txBody>
                    <a:bodyPr/>
                    <a:lstStyle/>
                    <a:p>
                      <a:pPr algn="l" fontAlgn="b"/>
                      <a:r>
                        <a:rPr lang="en-US" sz="1600" b="0" i="0" u="none" strike="noStrike">
                          <a:solidFill>
                            <a:srgbClr val="000000"/>
                          </a:solidFill>
                          <a:effectLst/>
                          <a:latin typeface="Open Sans"/>
                        </a:rPr>
                        <a:t>Circle K No. 2723593 f/k/a Pantry #3593 d/b/a  Golden Gallon</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8/7/19</a:t>
                      </a:r>
                    </a:p>
                  </a:txBody>
                  <a:tcPr marL="6350" marR="6350" marT="6350" marB="0" anchor="b"/>
                </a:tc>
                <a:tc>
                  <a:txBody>
                    <a:bodyPr/>
                    <a:lstStyle/>
                    <a:p>
                      <a:pPr algn="l" fontAlgn="b"/>
                      <a:r>
                        <a:rPr lang="en-US" sz="1600" b="0" i="0" u="none" strike="noStrike">
                          <a:solidFill>
                            <a:srgbClr val="000000"/>
                          </a:solidFill>
                          <a:effectLst/>
                          <a:latin typeface="Open Sans"/>
                        </a:rPr>
                        <a:t>Building Case</a:t>
                      </a:r>
                    </a:p>
                  </a:txBody>
                  <a:tcPr marL="6350" marR="6350" marT="6350" marB="0" anchor="b"/>
                </a:tc>
              </a:tr>
              <a:tr h="942655">
                <a:tc>
                  <a:txBody>
                    <a:bodyPr/>
                    <a:lstStyle/>
                    <a:p>
                      <a:pPr algn="r" fontAlgn="b"/>
                      <a:r>
                        <a:rPr lang="en-US" sz="1600" b="0" i="0" u="none" strike="noStrike">
                          <a:solidFill>
                            <a:srgbClr val="000000"/>
                          </a:solidFill>
                          <a:effectLst/>
                          <a:latin typeface="Open Sans"/>
                        </a:rPr>
                        <a:t>23718</a:t>
                      </a:r>
                    </a:p>
                  </a:txBody>
                  <a:tcPr marL="6350" marR="6350" marT="6350" marB="0" anchor="b"/>
                </a:tc>
                <a:tc>
                  <a:txBody>
                    <a:bodyPr/>
                    <a:lstStyle/>
                    <a:p>
                      <a:pPr algn="r" fontAlgn="b"/>
                      <a:r>
                        <a:rPr lang="en-US" sz="1600" b="0" i="0" u="none" strike="noStrike">
                          <a:solidFill>
                            <a:srgbClr val="000000"/>
                          </a:solidFill>
                          <a:effectLst/>
                          <a:latin typeface="Open Sans"/>
                        </a:rPr>
                        <a:t>4180082</a:t>
                      </a:r>
                    </a:p>
                  </a:txBody>
                  <a:tcPr marL="6350" marR="6350" marT="6350" marB="0" anchor="b"/>
                </a:tc>
                <a:tc>
                  <a:txBody>
                    <a:bodyPr/>
                    <a:lstStyle/>
                    <a:p>
                      <a:pPr algn="l" fontAlgn="b"/>
                      <a:r>
                        <a:rPr lang="en-US" sz="1600" b="0" i="0" u="none" strike="noStrike">
                          <a:solidFill>
                            <a:srgbClr val="000000"/>
                          </a:solidFill>
                          <a:effectLst/>
                          <a:latin typeface="Open Sans"/>
                        </a:rPr>
                        <a:t>Teri's Market</a:t>
                      </a:r>
                    </a:p>
                  </a:txBody>
                  <a:tcPr marL="6350" marR="6350" marT="6350" marB="0" anchor="b"/>
                </a:tc>
                <a:tc>
                  <a:txBody>
                    <a:bodyPr/>
                    <a:lstStyle/>
                    <a:p>
                      <a:pPr algn="l" fontAlgn="b"/>
                      <a:r>
                        <a:rPr lang="en-US" sz="1600" b="0" i="0" u="none" strike="noStrike" dirty="0">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8/6/19</a:t>
                      </a:r>
                    </a:p>
                  </a:txBody>
                  <a:tcPr marL="6350" marR="6350" marT="6350" marB="0" anchor="b"/>
                </a:tc>
                <a:tc>
                  <a:txBody>
                    <a:bodyPr/>
                    <a:lstStyle/>
                    <a:p>
                      <a:pPr algn="l" fontAlgn="b"/>
                      <a:r>
                        <a:rPr lang="en-US" sz="1600" b="0" i="0" u="none" strike="noStrike" dirty="0">
                          <a:solidFill>
                            <a:srgbClr val="000000"/>
                          </a:solidFill>
                          <a:effectLst/>
                          <a:latin typeface="Open Sans"/>
                        </a:rPr>
                        <a:t>Open-NOV(CO)</a:t>
                      </a:r>
                    </a:p>
                  </a:txBody>
                  <a:tcPr marL="6350" marR="6350" marT="6350" marB="0" anchor="b"/>
                </a:tc>
              </a:tr>
            </a:tbl>
          </a:graphicData>
        </a:graphic>
      </p:graphicFrame>
    </p:spTree>
    <p:extLst>
      <p:ext uri="{BB962C8B-B14F-4D97-AF65-F5344CB8AC3E}">
        <p14:creationId xmlns:p14="http://schemas.microsoft.com/office/powerpoint/2010/main" val="1913150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68"/>
            <a:ext cx="8839200" cy="825500"/>
          </a:xfrm>
        </p:spPr>
        <p:txBody>
          <a:bodyPr/>
          <a:lstStyle/>
          <a:p>
            <a:r>
              <a:rPr lang="en-US" sz="4000" dirty="0" smtClean="0"/>
              <a:t>Current EAR Backlog Cases</a:t>
            </a:r>
            <a:endParaRPr lang="en-US" sz="4000" dirty="0"/>
          </a:p>
        </p:txBody>
      </p:sp>
      <p:sp>
        <p:nvSpPr>
          <p:cNvPr id="4" name="Content Placeholder 4"/>
          <p:cNvSpPr txBox="1">
            <a:spLocks/>
          </p:cNvSpPr>
          <p:nvPr/>
        </p:nvSpPr>
        <p:spPr>
          <a:xfrm>
            <a:off x="304800" y="1295400"/>
            <a:ext cx="8839200" cy="556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Font typeface="Arial" panose="020B0604020202020204" pitchFamily="34" charset="0"/>
              <a:buNone/>
            </a:pPr>
            <a:endParaRPr lang="en-US" sz="3200" dirty="0" smtClean="0"/>
          </a:p>
          <a:p>
            <a:pPr marL="457200" lvl="1" indent="0">
              <a:buFont typeface="Arial" panose="020B0604020202020204" pitchFamily="34" charset="0"/>
              <a:buNone/>
            </a:pP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3068098412"/>
              </p:ext>
            </p:extLst>
          </p:nvPr>
        </p:nvGraphicFramePr>
        <p:xfrm>
          <a:off x="152400" y="1109980"/>
          <a:ext cx="8839201" cy="5633403"/>
        </p:xfrm>
        <a:graphic>
          <a:graphicData uri="http://schemas.openxmlformats.org/drawingml/2006/table">
            <a:tbl>
              <a:tblPr firstRow="1" bandRow="1">
                <a:tableStyleId>{5C22544A-7EE6-4342-B048-85BDC9FD1C3A}</a:tableStyleId>
              </a:tblPr>
              <a:tblGrid>
                <a:gridCol w="683030"/>
                <a:gridCol w="992976"/>
                <a:gridCol w="3886594"/>
                <a:gridCol w="865909"/>
                <a:gridCol w="962891"/>
                <a:gridCol w="1447801"/>
              </a:tblGrid>
              <a:tr h="490220">
                <a:tc>
                  <a:txBody>
                    <a:bodyPr/>
                    <a:lstStyle/>
                    <a:p>
                      <a:pPr algn="l" fontAlgn="b"/>
                      <a:r>
                        <a:rPr lang="en-US" sz="1600" b="0" i="0" u="none" strike="noStrike" dirty="0" smtClean="0">
                          <a:solidFill>
                            <a:srgbClr val="000000"/>
                          </a:solidFill>
                          <a:effectLst/>
                          <a:latin typeface="Open Sans"/>
                        </a:rPr>
                        <a:t>EAR ID</a:t>
                      </a:r>
                      <a:endParaRPr lang="en-US" sz="1600" b="0" i="0" u="none" strike="noStrike" dirty="0">
                        <a:solidFill>
                          <a:srgbClr val="000000"/>
                        </a:solidFill>
                        <a:effectLst/>
                        <a:latin typeface="Open Sans"/>
                      </a:endParaRPr>
                    </a:p>
                  </a:txBody>
                  <a:tcPr marL="6350" marR="6350" marT="6350" marB="0" anchor="b"/>
                </a:tc>
                <a:tc>
                  <a:txBody>
                    <a:bodyPr/>
                    <a:lstStyle/>
                    <a:p>
                      <a:pPr algn="l" fontAlgn="b"/>
                      <a:r>
                        <a:rPr lang="en-US" sz="1600" b="0" i="0" u="none" strike="noStrike" dirty="0">
                          <a:solidFill>
                            <a:srgbClr val="000000"/>
                          </a:solidFill>
                          <a:effectLst/>
                          <a:latin typeface="Open Sans"/>
                        </a:rPr>
                        <a:t>Facility </a:t>
                      </a:r>
                      <a:r>
                        <a:rPr lang="en-US" sz="1600" b="0" i="0" u="none" strike="noStrike" dirty="0" smtClean="0">
                          <a:solidFill>
                            <a:srgbClr val="000000"/>
                          </a:solidFill>
                          <a:effectLst/>
                          <a:latin typeface="Open Sans"/>
                        </a:rPr>
                        <a:t>ID</a:t>
                      </a:r>
                      <a:endParaRPr lang="en-US" sz="1600" b="0" i="0" u="none" strike="noStrike" dirty="0">
                        <a:solidFill>
                          <a:srgbClr val="000000"/>
                        </a:solidFill>
                        <a:effectLst/>
                        <a:latin typeface="Open Sans"/>
                      </a:endParaRPr>
                    </a:p>
                  </a:txBody>
                  <a:tcPr marL="6350" marR="6350" marT="6350" marB="0" anchor="b"/>
                </a:tc>
                <a:tc>
                  <a:txBody>
                    <a:bodyPr/>
                    <a:lstStyle/>
                    <a:p>
                      <a:pPr algn="l" fontAlgn="b"/>
                      <a:r>
                        <a:rPr lang="en-US" sz="1600" b="0" i="0" u="none" strike="noStrike">
                          <a:solidFill>
                            <a:srgbClr val="000000"/>
                          </a:solidFill>
                          <a:effectLst/>
                          <a:latin typeface="Open Sans"/>
                        </a:rPr>
                        <a:t>Site</a:t>
                      </a:r>
                    </a:p>
                  </a:txBody>
                  <a:tcPr marL="6350" marR="6350" marT="6350" marB="0" anchor="b"/>
                </a:tc>
                <a:tc>
                  <a:txBody>
                    <a:bodyPr/>
                    <a:lstStyle/>
                    <a:p>
                      <a:pPr algn="l" fontAlgn="b"/>
                      <a:r>
                        <a:rPr lang="en-US" sz="1600" b="0" i="0" u="none" strike="noStrike" dirty="0">
                          <a:solidFill>
                            <a:srgbClr val="000000"/>
                          </a:solidFill>
                          <a:effectLst/>
                          <a:latin typeface="Open Sans"/>
                        </a:rPr>
                        <a:t>EAR Type</a:t>
                      </a:r>
                    </a:p>
                  </a:txBody>
                  <a:tcPr marL="6350" marR="6350" marT="6350" marB="0" anchor="b"/>
                </a:tc>
                <a:tc>
                  <a:txBody>
                    <a:bodyPr/>
                    <a:lstStyle/>
                    <a:p>
                      <a:pPr algn="l" fontAlgn="b"/>
                      <a:r>
                        <a:rPr lang="en-US" sz="1600" b="0" i="0" u="none" strike="noStrike">
                          <a:solidFill>
                            <a:srgbClr val="000000"/>
                          </a:solidFill>
                          <a:effectLst/>
                          <a:latin typeface="Open Sans"/>
                        </a:rPr>
                        <a:t>Request Date</a:t>
                      </a:r>
                    </a:p>
                  </a:txBody>
                  <a:tcPr marL="6350" marR="6350" marT="6350" marB="0" anchor="b"/>
                </a:tc>
                <a:tc>
                  <a:txBody>
                    <a:bodyPr/>
                    <a:lstStyle/>
                    <a:p>
                      <a:pPr algn="l" fontAlgn="b"/>
                      <a:r>
                        <a:rPr lang="en-US" sz="1600" b="0" i="0" u="none" strike="noStrike" dirty="0" smtClean="0">
                          <a:solidFill>
                            <a:srgbClr val="000000"/>
                          </a:solidFill>
                          <a:effectLst/>
                          <a:latin typeface="Open Sans"/>
                        </a:rPr>
                        <a:t>EAR </a:t>
                      </a:r>
                      <a:r>
                        <a:rPr lang="en-US" sz="1600" b="0" i="0" u="none" strike="noStrike" dirty="0">
                          <a:solidFill>
                            <a:srgbClr val="000000"/>
                          </a:solidFill>
                          <a:effectLst/>
                          <a:latin typeface="Open Sans"/>
                        </a:rPr>
                        <a:t>Status</a:t>
                      </a:r>
                    </a:p>
                  </a:txBody>
                  <a:tcPr marL="6350" marR="6350" marT="6350" marB="0" anchor="b"/>
                </a:tc>
              </a:tr>
              <a:tr h="699453">
                <a:tc>
                  <a:txBody>
                    <a:bodyPr/>
                    <a:lstStyle/>
                    <a:p>
                      <a:pPr algn="r" fontAlgn="b"/>
                      <a:r>
                        <a:rPr lang="en-US" sz="1600" b="0" i="0" u="none" strike="noStrike">
                          <a:solidFill>
                            <a:srgbClr val="000000"/>
                          </a:solidFill>
                          <a:effectLst/>
                          <a:latin typeface="Open Sans"/>
                        </a:rPr>
                        <a:t>23798</a:t>
                      </a:r>
                    </a:p>
                  </a:txBody>
                  <a:tcPr marL="6350" marR="6350" marT="6350" marB="0" anchor="b"/>
                </a:tc>
                <a:tc>
                  <a:txBody>
                    <a:bodyPr/>
                    <a:lstStyle/>
                    <a:p>
                      <a:pPr algn="r" fontAlgn="b"/>
                      <a:r>
                        <a:rPr lang="en-US" sz="1600" b="0" i="0" u="none" strike="noStrike">
                          <a:solidFill>
                            <a:srgbClr val="000000"/>
                          </a:solidFill>
                          <a:effectLst/>
                          <a:latin typeface="Open Sans"/>
                        </a:rPr>
                        <a:t>8390152</a:t>
                      </a:r>
                    </a:p>
                  </a:txBody>
                  <a:tcPr marL="6350" marR="6350" marT="6350" marB="0" anchor="b"/>
                </a:tc>
                <a:tc>
                  <a:txBody>
                    <a:bodyPr/>
                    <a:lstStyle/>
                    <a:p>
                      <a:pPr algn="l" fontAlgn="b"/>
                      <a:r>
                        <a:rPr lang="en-US" sz="1600" b="0" i="0" u="none" strike="noStrike">
                          <a:solidFill>
                            <a:srgbClr val="000000"/>
                          </a:solidFill>
                          <a:effectLst/>
                          <a:latin typeface="Open Sans"/>
                        </a:rPr>
                        <a:t>101 Travel Plaza</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8/2/19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24058</a:t>
                      </a:r>
                    </a:p>
                  </a:txBody>
                  <a:tcPr marL="6350" marR="6350" marT="6350" marB="0" anchor="b"/>
                </a:tc>
                <a:tc>
                  <a:txBody>
                    <a:bodyPr/>
                    <a:lstStyle/>
                    <a:p>
                      <a:pPr algn="r" fontAlgn="b"/>
                      <a:r>
                        <a:rPr lang="en-US" sz="1600" b="0" i="0" u="none" strike="noStrike">
                          <a:solidFill>
                            <a:srgbClr val="000000"/>
                          </a:solidFill>
                          <a:effectLst/>
                          <a:latin typeface="Open Sans"/>
                        </a:rPr>
                        <a:t>2070085</a:t>
                      </a:r>
                    </a:p>
                  </a:txBody>
                  <a:tcPr marL="6350" marR="6350" marT="6350" marB="0" anchor="b"/>
                </a:tc>
                <a:tc>
                  <a:txBody>
                    <a:bodyPr/>
                    <a:lstStyle/>
                    <a:p>
                      <a:pPr algn="l" fontAlgn="b"/>
                      <a:r>
                        <a:rPr lang="en-US" sz="1600" b="0" i="0" u="none" strike="noStrike">
                          <a:solidFill>
                            <a:srgbClr val="000000"/>
                          </a:solidFill>
                          <a:effectLst/>
                          <a:latin typeface="Open Sans"/>
                        </a:rPr>
                        <a:t>Sugar Hollow Dock</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8/14/19</a:t>
                      </a:r>
                    </a:p>
                  </a:txBody>
                  <a:tcPr marL="6350" marR="6350" marT="6350" marB="0" anchor="b"/>
                </a:tc>
                <a:tc>
                  <a:txBody>
                    <a:bodyPr/>
                    <a:lstStyle/>
                    <a:p>
                      <a:pPr algn="l" fontAlgn="b"/>
                      <a:r>
                        <a:rPr lang="en-US" sz="1600" b="0" i="0" u="none" strike="noStrike">
                          <a:solidFill>
                            <a:srgbClr val="000000"/>
                          </a:solidFill>
                          <a:effectLst/>
                          <a:latin typeface="Open Sans"/>
                        </a:rPr>
                        <a:t>Assigned</a:t>
                      </a:r>
                    </a:p>
                  </a:txBody>
                  <a:tcPr marL="6350" marR="6350" marT="6350" marB="0" anchor="b"/>
                </a:tc>
              </a:tr>
              <a:tr h="699453">
                <a:tc>
                  <a:txBody>
                    <a:bodyPr/>
                    <a:lstStyle/>
                    <a:p>
                      <a:pPr algn="r" fontAlgn="b"/>
                      <a:r>
                        <a:rPr lang="en-US" sz="1600" b="0" i="0" u="none" strike="noStrike">
                          <a:solidFill>
                            <a:srgbClr val="000000"/>
                          </a:solidFill>
                          <a:effectLst/>
                          <a:latin typeface="Open Sans"/>
                        </a:rPr>
                        <a:t>24098</a:t>
                      </a:r>
                    </a:p>
                  </a:txBody>
                  <a:tcPr marL="6350" marR="6350" marT="6350" marB="0" anchor="b"/>
                </a:tc>
                <a:tc>
                  <a:txBody>
                    <a:bodyPr/>
                    <a:lstStyle/>
                    <a:p>
                      <a:pPr algn="r" fontAlgn="b"/>
                      <a:r>
                        <a:rPr lang="en-US" sz="1600" b="0" i="0" u="none" strike="noStrike">
                          <a:solidFill>
                            <a:srgbClr val="000000"/>
                          </a:solidFill>
                          <a:effectLst/>
                          <a:latin typeface="Open Sans"/>
                        </a:rPr>
                        <a:t>2730119</a:t>
                      </a:r>
                    </a:p>
                  </a:txBody>
                  <a:tcPr marL="6350" marR="6350" marT="6350" marB="0" anchor="b"/>
                </a:tc>
                <a:tc>
                  <a:txBody>
                    <a:bodyPr/>
                    <a:lstStyle/>
                    <a:p>
                      <a:pPr algn="l" fontAlgn="b"/>
                      <a:r>
                        <a:rPr lang="en-US" sz="1600" b="0" i="0" u="none" strike="noStrike">
                          <a:solidFill>
                            <a:srgbClr val="000000"/>
                          </a:solidFill>
                          <a:effectLst/>
                          <a:latin typeface="Open Sans"/>
                        </a:rPr>
                        <a:t>Lehigh Gas Wholesale Services, Inc. dba TN0032</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8/14/19</a:t>
                      </a:r>
                    </a:p>
                  </a:txBody>
                  <a:tcPr marL="6350" marR="6350" marT="6350" marB="0" anchor="b"/>
                </a:tc>
                <a:tc>
                  <a:txBody>
                    <a:bodyPr/>
                    <a:lstStyle/>
                    <a:p>
                      <a:pPr algn="l" fontAlgn="b"/>
                      <a:r>
                        <a:rPr lang="en-US" sz="1600" b="0" i="0" u="none" strike="noStrike">
                          <a:solidFill>
                            <a:srgbClr val="000000"/>
                          </a:solidFill>
                          <a:effectLst/>
                          <a:latin typeface="Open Sans"/>
                        </a:rPr>
                        <a:t>Building Case</a:t>
                      </a:r>
                    </a:p>
                  </a:txBody>
                  <a:tcPr marL="6350" marR="6350" marT="6350" marB="0" anchor="b"/>
                </a:tc>
              </a:tr>
              <a:tr h="699453">
                <a:tc>
                  <a:txBody>
                    <a:bodyPr/>
                    <a:lstStyle/>
                    <a:p>
                      <a:pPr algn="r" fontAlgn="b"/>
                      <a:r>
                        <a:rPr lang="en-US" sz="1600" b="0" i="0" u="none" strike="noStrike">
                          <a:solidFill>
                            <a:srgbClr val="000000"/>
                          </a:solidFill>
                          <a:effectLst/>
                          <a:latin typeface="Open Sans"/>
                        </a:rPr>
                        <a:t>24658</a:t>
                      </a:r>
                    </a:p>
                  </a:txBody>
                  <a:tcPr marL="6350" marR="6350" marT="6350" marB="0" anchor="b"/>
                </a:tc>
                <a:tc>
                  <a:txBody>
                    <a:bodyPr/>
                    <a:lstStyle/>
                    <a:p>
                      <a:pPr algn="r" fontAlgn="b"/>
                      <a:r>
                        <a:rPr lang="en-US" sz="1600" b="0" i="0" u="none" strike="noStrike">
                          <a:solidFill>
                            <a:srgbClr val="000000"/>
                          </a:solidFill>
                          <a:effectLst/>
                          <a:latin typeface="Open Sans"/>
                        </a:rPr>
                        <a:t>8570380</a:t>
                      </a:r>
                    </a:p>
                  </a:txBody>
                  <a:tcPr marL="6350" marR="6350" marT="6350" marB="0" anchor="b"/>
                </a:tc>
                <a:tc>
                  <a:txBody>
                    <a:bodyPr/>
                    <a:lstStyle/>
                    <a:p>
                      <a:pPr algn="l" fontAlgn="b"/>
                      <a:r>
                        <a:rPr lang="en-US" sz="1600" b="0" i="0" u="none" strike="noStrike">
                          <a:solidFill>
                            <a:srgbClr val="000000"/>
                          </a:solidFill>
                          <a:effectLst/>
                          <a:latin typeface="Open Sans"/>
                        </a:rPr>
                        <a:t>Fuel City Inc.</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8/23/19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24679</a:t>
                      </a:r>
                    </a:p>
                  </a:txBody>
                  <a:tcPr marL="6350" marR="6350" marT="6350" marB="0" anchor="b"/>
                </a:tc>
                <a:tc>
                  <a:txBody>
                    <a:bodyPr/>
                    <a:lstStyle/>
                    <a:p>
                      <a:pPr algn="r" fontAlgn="b"/>
                      <a:r>
                        <a:rPr lang="en-US" sz="1600" b="0" i="0" u="none" strike="noStrike">
                          <a:solidFill>
                            <a:srgbClr val="000000"/>
                          </a:solidFill>
                          <a:effectLst/>
                          <a:latin typeface="Open Sans"/>
                        </a:rPr>
                        <a:t>3540226</a:t>
                      </a:r>
                    </a:p>
                  </a:txBody>
                  <a:tcPr marL="6350" marR="6350" marT="6350" marB="0" anchor="b"/>
                </a:tc>
                <a:tc>
                  <a:txBody>
                    <a:bodyPr/>
                    <a:lstStyle/>
                    <a:p>
                      <a:pPr algn="l" fontAlgn="b"/>
                      <a:r>
                        <a:rPr lang="en-US" sz="1600" b="0" i="0" u="none" strike="noStrike">
                          <a:solidFill>
                            <a:srgbClr val="000000"/>
                          </a:solidFill>
                          <a:effectLst/>
                          <a:latin typeface="Open Sans"/>
                        </a:rPr>
                        <a:t>Clearwater Market and Deli</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8/26/19</a:t>
                      </a:r>
                    </a:p>
                  </a:txBody>
                  <a:tcPr marL="6350" marR="6350" marT="6350" marB="0" anchor="b"/>
                </a:tc>
                <a:tc>
                  <a:txBody>
                    <a:bodyPr/>
                    <a:lstStyle/>
                    <a:p>
                      <a:pPr algn="l" fontAlgn="b"/>
                      <a:r>
                        <a:rPr lang="en-US" sz="1600" b="0" i="0" u="none" strike="noStrike">
                          <a:solidFill>
                            <a:srgbClr val="000000"/>
                          </a:solidFill>
                          <a:effectLst/>
                          <a:latin typeface="Open Sans"/>
                        </a:rPr>
                        <a:t>Open-NOV(CO)</a:t>
                      </a:r>
                    </a:p>
                  </a:txBody>
                  <a:tcPr marL="6350" marR="6350" marT="6350" marB="0" anchor="b"/>
                </a:tc>
              </a:tr>
              <a:tr h="699453">
                <a:tc>
                  <a:txBody>
                    <a:bodyPr/>
                    <a:lstStyle/>
                    <a:p>
                      <a:pPr algn="r" fontAlgn="b"/>
                      <a:r>
                        <a:rPr lang="en-US" sz="1600" b="0" i="0" u="none" strike="noStrike">
                          <a:solidFill>
                            <a:srgbClr val="000000"/>
                          </a:solidFill>
                          <a:effectLst/>
                          <a:latin typeface="Open Sans"/>
                        </a:rPr>
                        <a:t>24738</a:t>
                      </a:r>
                    </a:p>
                  </a:txBody>
                  <a:tcPr marL="6350" marR="6350" marT="6350" marB="0" anchor="b"/>
                </a:tc>
                <a:tc>
                  <a:txBody>
                    <a:bodyPr/>
                    <a:lstStyle/>
                    <a:p>
                      <a:pPr algn="r" fontAlgn="b"/>
                      <a:r>
                        <a:rPr lang="en-US" sz="1600" b="0" i="0" u="none" strike="noStrike">
                          <a:solidFill>
                            <a:srgbClr val="000000"/>
                          </a:solidFill>
                          <a:effectLst/>
                          <a:latin typeface="Open Sans"/>
                        </a:rPr>
                        <a:t>9792618</a:t>
                      </a:r>
                    </a:p>
                  </a:txBody>
                  <a:tcPr marL="6350" marR="6350" marT="6350" marB="0" anchor="b"/>
                </a:tc>
                <a:tc>
                  <a:txBody>
                    <a:bodyPr/>
                    <a:lstStyle/>
                    <a:p>
                      <a:pPr algn="l" fontAlgn="b"/>
                      <a:r>
                        <a:rPr lang="en-US" sz="1600" b="0" i="0" u="none" strike="noStrike">
                          <a:solidFill>
                            <a:srgbClr val="000000"/>
                          </a:solidFill>
                          <a:effectLst/>
                          <a:latin typeface="Open Sans"/>
                        </a:rPr>
                        <a:t>Circle K Store No. 4703665</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8/28/19</a:t>
                      </a:r>
                    </a:p>
                  </a:txBody>
                  <a:tcPr marL="6350" marR="6350" marT="6350" marB="0" anchor="b"/>
                </a:tc>
                <a:tc>
                  <a:txBody>
                    <a:bodyPr/>
                    <a:lstStyle/>
                    <a:p>
                      <a:pPr algn="l" fontAlgn="b"/>
                      <a:r>
                        <a:rPr lang="en-US" sz="1600" b="0" i="0" u="none" strike="noStrike">
                          <a:solidFill>
                            <a:srgbClr val="000000"/>
                          </a:solidFill>
                          <a:effectLst/>
                          <a:latin typeface="Open Sans"/>
                        </a:rPr>
                        <a:t>Building Case</a:t>
                      </a:r>
                    </a:p>
                  </a:txBody>
                  <a:tcPr marL="6350" marR="6350" marT="6350" marB="0" anchor="b"/>
                </a:tc>
              </a:tr>
              <a:tr h="942655">
                <a:tc>
                  <a:txBody>
                    <a:bodyPr/>
                    <a:lstStyle/>
                    <a:p>
                      <a:pPr algn="r" fontAlgn="b"/>
                      <a:r>
                        <a:rPr lang="en-US" sz="1600" b="0" i="0" u="none" strike="noStrike">
                          <a:solidFill>
                            <a:srgbClr val="000000"/>
                          </a:solidFill>
                          <a:effectLst/>
                          <a:latin typeface="Open Sans"/>
                        </a:rPr>
                        <a:t>24838</a:t>
                      </a:r>
                    </a:p>
                  </a:txBody>
                  <a:tcPr marL="6350" marR="6350" marT="6350" marB="0" anchor="b"/>
                </a:tc>
                <a:tc>
                  <a:txBody>
                    <a:bodyPr/>
                    <a:lstStyle/>
                    <a:p>
                      <a:pPr algn="r" fontAlgn="b"/>
                      <a:r>
                        <a:rPr lang="en-US" sz="1600" b="0" i="0" u="none" strike="noStrike">
                          <a:solidFill>
                            <a:srgbClr val="000000"/>
                          </a:solidFill>
                          <a:effectLst/>
                          <a:latin typeface="Open Sans"/>
                        </a:rPr>
                        <a:t>9792146</a:t>
                      </a:r>
                    </a:p>
                  </a:txBody>
                  <a:tcPr marL="6350" marR="6350" marT="6350" marB="0" anchor="b"/>
                </a:tc>
                <a:tc>
                  <a:txBody>
                    <a:bodyPr/>
                    <a:lstStyle/>
                    <a:p>
                      <a:pPr algn="l" fontAlgn="b"/>
                      <a:r>
                        <a:rPr lang="en-US" sz="1600" b="0" i="0" u="none" strike="noStrike">
                          <a:solidFill>
                            <a:srgbClr val="000000"/>
                          </a:solidFill>
                          <a:effectLst/>
                          <a:latin typeface="Open Sans"/>
                        </a:rPr>
                        <a:t>Circle K Store No. 2703195</a:t>
                      </a:r>
                    </a:p>
                  </a:txBody>
                  <a:tcPr marL="6350" marR="6350" marT="6350" marB="0" anchor="b"/>
                </a:tc>
                <a:tc>
                  <a:txBody>
                    <a:bodyPr/>
                    <a:lstStyle/>
                    <a:p>
                      <a:pPr algn="l" fontAlgn="b"/>
                      <a:r>
                        <a:rPr lang="en-US" sz="1600" b="0" i="0" u="none" strike="noStrike">
                          <a:solidFill>
                            <a:srgbClr val="000000"/>
                          </a:solidFill>
                          <a:effectLst/>
                          <a:latin typeface="Open Sans"/>
                        </a:rPr>
                        <a:t>DO</a:t>
                      </a:r>
                    </a:p>
                  </a:txBody>
                  <a:tcPr marL="6350" marR="6350" marT="6350" marB="0" anchor="b"/>
                </a:tc>
                <a:tc>
                  <a:txBody>
                    <a:bodyPr/>
                    <a:lstStyle/>
                    <a:p>
                      <a:pPr algn="r" fontAlgn="b"/>
                      <a:r>
                        <a:rPr lang="en-US" sz="1600" b="0" i="0" u="none" strike="noStrike">
                          <a:solidFill>
                            <a:srgbClr val="000000"/>
                          </a:solidFill>
                          <a:effectLst/>
                          <a:latin typeface="Open Sans"/>
                        </a:rPr>
                        <a:t>8/30/19</a:t>
                      </a:r>
                    </a:p>
                  </a:txBody>
                  <a:tcPr marL="6350" marR="6350" marT="6350" marB="0" anchor="b"/>
                </a:tc>
                <a:tc>
                  <a:txBody>
                    <a:bodyPr/>
                    <a:lstStyle/>
                    <a:p>
                      <a:pPr algn="l" fontAlgn="b"/>
                      <a:r>
                        <a:rPr lang="en-US" sz="1600" b="0" i="0" u="none" strike="noStrike" dirty="0">
                          <a:solidFill>
                            <a:srgbClr val="000000"/>
                          </a:solidFill>
                          <a:effectLst/>
                          <a:latin typeface="Open Sans"/>
                        </a:rPr>
                        <a:t>Building Case</a:t>
                      </a:r>
                    </a:p>
                  </a:txBody>
                  <a:tcPr marL="6350" marR="6350" marT="6350" marB="0" anchor="b"/>
                </a:tc>
              </a:tr>
            </a:tbl>
          </a:graphicData>
        </a:graphic>
      </p:graphicFrame>
    </p:spTree>
    <p:extLst>
      <p:ext uri="{BB962C8B-B14F-4D97-AF65-F5344CB8AC3E}">
        <p14:creationId xmlns:p14="http://schemas.microsoft.com/office/powerpoint/2010/main" val="2735698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TotalTime>
  <Words>1376</Words>
  <Application>Microsoft Office PowerPoint</Application>
  <PresentationFormat>On-screen Show (4:3)</PresentationFormat>
  <Paragraphs>706</Paragraphs>
  <Slides>26</Slides>
  <Notes>21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PowerPoint B</vt:lpstr>
      <vt:lpstr>  Underground Storage Tank Enforcement Backlog Review  </vt:lpstr>
      <vt:lpstr>ENFORCEMENT BACKLOG REVIEW</vt:lpstr>
      <vt:lpstr>HOW CASES WERE RESOLVED</vt:lpstr>
      <vt:lpstr>CASE LOAD AS OF 11-22-2019 </vt:lpstr>
      <vt:lpstr>CASE LOAD AS OF 11-21-2019</vt:lpstr>
      <vt:lpstr>CASE LOAD AS OF 11-21-2019</vt:lpstr>
      <vt:lpstr>PowerPoint Presentation</vt:lpstr>
      <vt:lpstr>Current EAR Backlog Cases</vt:lpstr>
      <vt:lpstr>Current EAR Backlog Cases</vt:lpstr>
      <vt:lpstr>Current EAR Backlog Cases</vt:lpstr>
      <vt:lpstr>Current EAR Backlog Cases</vt:lpstr>
      <vt:lpstr>PowerPoint Presentation</vt:lpstr>
      <vt:lpstr>Current Order Backlog Cases</vt:lpstr>
      <vt:lpstr>Current Order Backlog Cases</vt:lpstr>
      <vt:lpstr>Current Order Backlog Cases</vt:lpstr>
      <vt:lpstr>Current Order Backlog Cases</vt:lpstr>
      <vt:lpstr>Current Order Backlog Cases</vt:lpstr>
      <vt:lpstr>Current Order Backlog Cases</vt:lpstr>
      <vt:lpstr>Current Order Backlog Cases</vt:lpstr>
      <vt:lpstr>REVIEW OF UST ENFORCEMENT</vt:lpstr>
      <vt:lpstr>REVIEW OF UST ENFORCMENT </vt:lpstr>
      <vt:lpstr>TYPES OF ENFORCEMENT CASES</vt:lpstr>
      <vt:lpstr>TYPES OF ENFORCEMENT CASES</vt:lpstr>
      <vt:lpstr>EAR Status Definitions</vt:lpstr>
      <vt:lpstr>Order Status Definitions</vt:lpstr>
      <vt:lpstr>Questions? </vt:lpstr>
    </vt:vector>
  </TitlesOfParts>
  <Company>Tennessee Dept. of Environment and Conservation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 Brinton</dc:creator>
  <cp:lastModifiedBy>Loretta J. Buchanan</cp:lastModifiedBy>
  <cp:revision>107</cp:revision>
  <dcterms:created xsi:type="dcterms:W3CDTF">2019-03-18T13:27:42Z</dcterms:created>
  <dcterms:modified xsi:type="dcterms:W3CDTF">2019-11-22T14:23:54Z</dcterms:modified>
</cp:coreProperties>
</file>