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5" r:id="rId3"/>
    <p:sldId id="283" r:id="rId4"/>
    <p:sldId id="281" r:id="rId5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3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3"/>
    <a:srgbClr val="E8ECF2"/>
    <a:srgbClr val="E2EDF4"/>
    <a:srgbClr val="E9EDF4"/>
    <a:srgbClr val="EAEAEA"/>
    <a:srgbClr val="F8F8F8"/>
    <a:srgbClr val="EEECDE"/>
    <a:srgbClr val="E5EDF1"/>
    <a:srgbClr val="E5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81236" autoAdjust="0"/>
  </p:normalViewPr>
  <p:slideViewPr>
    <p:cSldViewPr>
      <p:cViewPr>
        <p:scale>
          <a:sx n="90" d="100"/>
          <a:sy n="90" d="100"/>
        </p:scale>
        <p:origin x="-356" y="-60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5356" cy="465932"/>
          </a:xfrm>
          <a:prstGeom prst="rect">
            <a:avLst/>
          </a:prstGeom>
        </p:spPr>
        <p:txBody>
          <a:bodyPr vert="horz" lIns="91552" tIns="45773" rIns="91552" bIns="457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4754"/>
            <a:ext cx="3045356" cy="465932"/>
          </a:xfrm>
          <a:prstGeom prst="rect">
            <a:avLst/>
          </a:prstGeom>
        </p:spPr>
        <p:txBody>
          <a:bodyPr vert="horz" lIns="91552" tIns="45773" rIns="91552" bIns="457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25330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7"/>
            <a:ext cx="3044719" cy="467231"/>
          </a:xfrm>
          <a:prstGeom prst="rect">
            <a:avLst/>
          </a:prstGeom>
        </p:spPr>
        <p:txBody>
          <a:bodyPr vert="horz" lIns="93286" tIns="46645" rIns="93286" bIns="466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1" y="7"/>
            <a:ext cx="3044719" cy="467231"/>
          </a:xfrm>
          <a:prstGeom prst="rect">
            <a:avLst/>
          </a:prstGeom>
        </p:spPr>
        <p:txBody>
          <a:bodyPr vert="horz" lIns="93286" tIns="46645" rIns="93286" bIns="4664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6" tIns="46645" rIns="93286" bIns="466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81540"/>
            <a:ext cx="5621020" cy="3666709"/>
          </a:xfrm>
          <a:prstGeom prst="rect">
            <a:avLst/>
          </a:prstGeom>
        </p:spPr>
        <p:txBody>
          <a:bodyPr vert="horz" lIns="93286" tIns="46645" rIns="93286" bIns="466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5054"/>
            <a:ext cx="3044719" cy="467230"/>
          </a:xfrm>
          <a:prstGeom prst="rect">
            <a:avLst/>
          </a:prstGeom>
        </p:spPr>
        <p:txBody>
          <a:bodyPr vert="horz" lIns="93286" tIns="46645" rIns="93286" bIns="466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1" y="8845054"/>
            <a:ext cx="3044719" cy="467230"/>
          </a:xfrm>
          <a:prstGeom prst="rect">
            <a:avLst/>
          </a:prstGeom>
        </p:spPr>
        <p:txBody>
          <a:bodyPr vert="horz" lIns="93286" tIns="46645" rIns="93286" bIns="46645" rtlCol="0" anchor="b"/>
          <a:lstStyle>
            <a:lvl1pPr algn="r">
              <a:defRPr sz="1200"/>
            </a:lvl1pPr>
          </a:lstStyle>
          <a:p>
            <a:fld id="{F88FB49B-9B75-4B6E-BC47-0698B950E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90540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91000" cy="3143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4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7638" y="1163638"/>
            <a:ext cx="4191000" cy="31432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7353" y="4427148"/>
            <a:ext cx="5621020" cy="3666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12/7/2017</a:t>
            </a:r>
          </a:p>
          <a:p>
            <a:r>
              <a:rPr lang="en-US" dirty="0"/>
              <a:t>Hazardous Waste Permitting Activities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79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7638" y="1163638"/>
            <a:ext cx="4191000" cy="31432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12/7/2017</a:t>
            </a:r>
          </a:p>
          <a:p>
            <a:r>
              <a:rPr lang="en-US" dirty="0"/>
              <a:t>Hazardous Waste Permitting Activities</a:t>
            </a:r>
          </a:p>
        </p:txBody>
      </p:sp>
    </p:spTree>
    <p:extLst>
      <p:ext uri="{BB962C8B-B14F-4D97-AF65-F5344CB8AC3E}">
        <p14:creationId xmlns:p14="http://schemas.microsoft.com/office/powerpoint/2010/main" val="1462685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7638" y="1163638"/>
            <a:ext cx="4191000" cy="31432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71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1" y="4038605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1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5" y="1524002"/>
            <a:ext cx="5385685" cy="18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1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1" y="304800"/>
            <a:ext cx="27736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1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1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46320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1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46320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41667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8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9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Autofit/>
          </a:bodyPr>
          <a:lstStyle/>
          <a:p>
            <a:pPr marL="0" indent="0">
              <a:defRPr/>
            </a:pPr>
            <a:r>
              <a:rPr lang="en-US" altLang="en-US" sz="3600" dirty="0"/>
              <a:t>Hazardous Waste </a:t>
            </a:r>
            <a:r>
              <a:rPr lang="en-US" altLang="en-US" sz="3600" dirty="0" smtClean="0"/>
              <a:t>Enforcement </a:t>
            </a:r>
            <a:br>
              <a:rPr lang="en-US" altLang="en-US" sz="3600" dirty="0" smtClean="0"/>
            </a:br>
            <a:r>
              <a:rPr lang="en-US" altLang="en-US" sz="3600" dirty="0" smtClean="0"/>
              <a:t>Penalty Report</a:t>
            </a:r>
            <a:endParaRPr lang="en-US" altLang="en-US" sz="3600" dirty="0"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altLang="en-US" b="1" dirty="0">
                <a:cs typeface="Times New Roman" pitchFamily="18" charset="0"/>
              </a:rPr>
              <a:t>Presented to the </a:t>
            </a:r>
          </a:p>
          <a:p>
            <a:pPr>
              <a:defRPr/>
            </a:pPr>
            <a:r>
              <a:rPr lang="en-US" altLang="en-US" b="1" dirty="0">
                <a:cs typeface="Times New Roman" pitchFamily="18" charset="0"/>
              </a:rPr>
              <a:t> Underground Storage </a:t>
            </a:r>
            <a:r>
              <a:rPr lang="en-US" altLang="en-US" b="1" dirty="0" smtClean="0">
                <a:cs typeface="Times New Roman" pitchFamily="18" charset="0"/>
              </a:rPr>
              <a:t>Tanks  </a:t>
            </a:r>
            <a:r>
              <a:rPr lang="en-US" altLang="en-US" b="1" dirty="0">
                <a:cs typeface="Times New Roman" pitchFamily="18" charset="0"/>
              </a:rPr>
              <a:t>and </a:t>
            </a:r>
          </a:p>
          <a:p>
            <a:pPr>
              <a:defRPr/>
            </a:pPr>
            <a:r>
              <a:rPr lang="en-US" altLang="en-US" b="1" dirty="0">
                <a:cs typeface="Times New Roman" pitchFamily="18" charset="0"/>
              </a:rPr>
              <a:t>Solid Waste Disposal </a:t>
            </a:r>
            <a:r>
              <a:rPr lang="en-US" altLang="en-US" b="1" dirty="0" smtClean="0">
                <a:cs typeface="Times New Roman" pitchFamily="18" charset="0"/>
              </a:rPr>
              <a:t>Control </a:t>
            </a:r>
            <a:r>
              <a:rPr lang="en-US" altLang="en-US" b="1" dirty="0">
                <a:cs typeface="Times New Roman" pitchFamily="18" charset="0"/>
              </a:rPr>
              <a:t>Board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 smtClean="0">
                <a:latin typeface="Calibri" panose="020F0502020204030204" pitchFamily="34" charset="0"/>
                <a:cs typeface="Times New Roman" pitchFamily="18" charset="0"/>
              </a:rPr>
              <a:t>May 14, 2019</a:t>
            </a:r>
            <a:endParaRPr lang="en-US" altLang="en-US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sz="2200" u="sng" dirty="0" smtClean="0"/>
              <a:t/>
            </a:r>
            <a:br>
              <a:rPr lang="en-US" altLang="en-US" sz="2200" u="sng" dirty="0" smtClean="0"/>
            </a:br>
            <a:r>
              <a:rPr lang="en-US" altLang="en-US" sz="2200" u="sng" dirty="0" smtClean="0"/>
              <a:t>D</a:t>
            </a:r>
            <a:r>
              <a:rPr lang="en-US" altLang="en-US" sz="2200" u="sng" dirty="0" smtClean="0">
                <a:solidFill>
                  <a:schemeClr val="bg1"/>
                </a:solidFill>
              </a:rPr>
              <a:t>SWM Final Orders </a:t>
            </a:r>
            <a:r>
              <a:rPr lang="en-US" altLang="en-US" sz="2200" u="sng" dirty="0" smtClean="0"/>
              <a:t>S</a:t>
            </a:r>
            <a:r>
              <a:rPr lang="en-US" altLang="en-US" sz="2200" u="sng" dirty="0" smtClean="0">
                <a:solidFill>
                  <a:schemeClr val="bg1"/>
                </a:solidFill>
              </a:rPr>
              <a:t>igned </a:t>
            </a:r>
            <a:r>
              <a:rPr lang="en-US" altLang="en-US" sz="2200" u="sng" dirty="0" smtClean="0"/>
              <a:t>B</a:t>
            </a:r>
            <a:r>
              <a:rPr lang="en-US" altLang="en-US" sz="2200" u="sng" dirty="0" smtClean="0">
                <a:solidFill>
                  <a:schemeClr val="bg1"/>
                </a:solidFill>
              </a:rPr>
              <a:t>etween </a:t>
            </a:r>
            <a:r>
              <a:rPr lang="en-US" altLang="en-US" sz="2200" u="sng" dirty="0" smtClean="0"/>
              <a:t> </a:t>
            </a:r>
            <a:r>
              <a:rPr lang="en-US" altLang="en-US" sz="2200" u="sng" dirty="0"/>
              <a:t>2</a:t>
            </a:r>
            <a:r>
              <a:rPr lang="en-US" altLang="en-US" sz="2200" u="sng" dirty="0" smtClean="0"/>
              <a:t>/5/2019</a:t>
            </a:r>
            <a:r>
              <a:rPr lang="en-US" altLang="en-US" sz="2200" u="sng" dirty="0" smtClean="0">
                <a:solidFill>
                  <a:schemeClr val="bg1"/>
                </a:solidFill>
              </a:rPr>
              <a:t> and </a:t>
            </a:r>
            <a:r>
              <a:rPr lang="en-US" altLang="en-US" sz="2200" u="sng" dirty="0" smtClean="0"/>
              <a:t>5</a:t>
            </a:r>
            <a:r>
              <a:rPr lang="en-US" altLang="en-US" sz="2200" u="sng" dirty="0" smtClean="0">
                <a:solidFill>
                  <a:schemeClr val="bg1"/>
                </a:solidFill>
              </a:rPr>
              <a:t>/14/2019</a:t>
            </a:r>
            <a:r>
              <a:rPr lang="en-US" altLang="en-US" sz="2000" u="sng" dirty="0" smtClean="0">
                <a:solidFill>
                  <a:schemeClr val="bg1"/>
                </a:solidFill>
              </a:rPr>
              <a:t/>
            </a:r>
            <a:br>
              <a:rPr lang="en-US" altLang="en-US" sz="2000" u="sng" dirty="0" smtClean="0">
                <a:solidFill>
                  <a:schemeClr val="bg1"/>
                </a:solidFill>
              </a:rPr>
            </a:b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2000" b="1" dirty="0"/>
              <a:t>The Division </a:t>
            </a:r>
            <a:r>
              <a:rPr lang="en-US" sz="2000" b="1" dirty="0" smtClean="0"/>
              <a:t>of Solid Waste Management (DSWM) is </a:t>
            </a:r>
            <a:r>
              <a:rPr lang="en-US" sz="2000" b="1" dirty="0"/>
              <a:t>providing this report as a regular part of the agenda to keep you apprised of specific </a:t>
            </a:r>
            <a:r>
              <a:rPr lang="en-US" sz="2000" b="1" dirty="0" smtClean="0"/>
              <a:t>DSWM enforcement activities. </a:t>
            </a: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HWM18-0024, Excel TSD of Tennessee </a:t>
            </a:r>
          </a:p>
          <a:p>
            <a:pPr marL="0" indent="0">
              <a:buNone/>
            </a:pPr>
            <a:r>
              <a:rPr lang="en-US" sz="2000" b="1" dirty="0" smtClean="0"/>
              <a:t>This Order was Final as of March 28, 2019.</a:t>
            </a:r>
          </a:p>
          <a:p>
            <a:pPr marL="0" indent="0">
              <a:buNone/>
            </a:pPr>
            <a:r>
              <a:rPr lang="en-US" sz="2000" b="1" dirty="0" smtClean="0"/>
              <a:t>The Division of Fiscal Services has issued Invoices for $6,700.00 in Civil Penalties and $3,823.10 in Damages.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SWM18-0023, ECM of Ridgley, LLC</a:t>
            </a:r>
          </a:p>
          <a:p>
            <a:pPr marL="0" indent="0">
              <a:buNone/>
            </a:pPr>
            <a:r>
              <a:rPr lang="en-US" sz="2000" b="1" dirty="0" smtClean="0"/>
              <a:t>This Order was Final as of February 11, 2019.</a:t>
            </a:r>
          </a:p>
          <a:p>
            <a:pPr marL="0" indent="0">
              <a:buNone/>
            </a:pPr>
            <a:r>
              <a:rPr lang="en-US" sz="2000" b="1" dirty="0" smtClean="0"/>
              <a:t>The Division of Fiscal Services has issued Invoices for $19,302.00 in Civil Penalties and $1,218.00 in Damages.</a:t>
            </a:r>
            <a:endParaRPr lang="en-US" sz="20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914400" lvl="2" indent="0">
              <a:buNone/>
            </a:pPr>
            <a:endParaRPr lang="en-US" sz="1500" i="1" dirty="0" smtClean="0"/>
          </a:p>
          <a:p>
            <a:pPr lvl="2"/>
            <a:endParaRPr lang="en-US" sz="1500" dirty="0"/>
          </a:p>
          <a:p>
            <a:pPr marL="914400" lvl="2" indent="0">
              <a:buNone/>
            </a:pPr>
            <a:endParaRPr lang="en-US" sz="1500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400" i="0" dirty="0" smtClean="0">
                <a:latin typeface="Calibri" panose="020F0502020204030204" pitchFamily="34" charset="0"/>
              </a:rPr>
              <a:t>1</a:t>
            </a:r>
            <a:endParaRPr lang="en-US" sz="1400" i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6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sz="2200" u="sng" dirty="0"/>
              <a:t>DSWM Appeals </a:t>
            </a:r>
            <a:r>
              <a:rPr lang="en-US" altLang="en-US" sz="2200" u="sng" dirty="0" smtClean="0"/>
              <a:t>Resolved </a:t>
            </a:r>
            <a:r>
              <a:rPr lang="en-US" altLang="en-US" sz="2200" u="sng" dirty="0"/>
              <a:t>B</a:t>
            </a:r>
            <a:r>
              <a:rPr lang="en-US" altLang="en-US" sz="2200" u="sng" dirty="0" smtClean="0"/>
              <a:t>etween 2/05/2019 </a:t>
            </a:r>
            <a:r>
              <a:rPr lang="en-US" altLang="en-US" sz="2200" u="sng" dirty="0"/>
              <a:t>and </a:t>
            </a:r>
            <a:r>
              <a:rPr lang="en-US" altLang="en-US" sz="2200" u="sng" dirty="0" smtClean="0"/>
              <a:t>5/14/2019</a:t>
            </a:r>
            <a:endParaRPr lang="en-US" altLang="en-US" sz="2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/>
              <a:t>T</a:t>
            </a:r>
            <a:r>
              <a:rPr lang="en-US" sz="2000" b="1" dirty="0" smtClean="0"/>
              <a:t>he </a:t>
            </a:r>
            <a:r>
              <a:rPr lang="en-US" sz="2000" b="1" dirty="0"/>
              <a:t>Division is providing this report as a regular part of the agenda to keep you apprised of </a:t>
            </a:r>
            <a:r>
              <a:rPr lang="en-US" sz="2000" b="1" dirty="0" smtClean="0"/>
              <a:t>specific DSWM enforcement activities. </a:t>
            </a: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No orders met the criteria of </a:t>
            </a:r>
            <a:r>
              <a:rPr lang="en-US" sz="2000" b="1" dirty="0" smtClean="0"/>
              <a:t>Appeals Resolved </a:t>
            </a:r>
            <a:r>
              <a:rPr lang="en-US" sz="2000" b="1" dirty="0"/>
              <a:t>during this timeframe.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400" i="0" dirty="0">
                <a:latin typeface="Calibri" panose="020F050202020403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7141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FFFF"/>
                </a:solidFill>
              </a:rPr>
              <a:t>For Additional Information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Font typeface="Arial" charset="0"/>
              <a:buNone/>
            </a:pPr>
            <a:r>
              <a:rPr lang="en-US" altLang="en-US" sz="2000" b="1" dirty="0" smtClean="0">
                <a:latin typeface="+mn-lt"/>
              </a:rPr>
              <a:t>Mark Jordan, Case Manager</a:t>
            </a:r>
          </a:p>
          <a:p>
            <a:pPr marL="0" indent="0" algn="ctr">
              <a:buFont typeface="Arial" charset="0"/>
              <a:buNone/>
            </a:pPr>
            <a:r>
              <a:rPr lang="en-US" altLang="en-US" sz="2000" b="1" dirty="0" smtClean="0">
                <a:latin typeface="+mn-lt"/>
              </a:rPr>
              <a:t>DSWM Hazardous Waste Enforcement Program</a:t>
            </a:r>
          </a:p>
          <a:p>
            <a:pPr marL="0" indent="0" algn="ctr">
              <a:buFont typeface="Arial" charset="0"/>
              <a:buNone/>
            </a:pPr>
            <a:r>
              <a:rPr lang="en-US" altLang="en-US" sz="2000" b="1" dirty="0" smtClean="0">
                <a:latin typeface="+mn-lt"/>
              </a:rPr>
              <a:t>Office</a:t>
            </a:r>
            <a:r>
              <a:rPr lang="en-US" altLang="en-US" sz="2000" b="1" dirty="0">
                <a:latin typeface="+mn-lt"/>
              </a:rPr>
              <a:t>: (615) </a:t>
            </a:r>
            <a:r>
              <a:rPr lang="en-US" altLang="en-US" sz="2000" b="1" dirty="0" smtClean="0">
                <a:latin typeface="+mn-lt"/>
              </a:rPr>
              <a:t>532-0675</a:t>
            </a:r>
            <a:endParaRPr lang="en-US" altLang="en-US" sz="2000" b="1" dirty="0">
              <a:latin typeface="+mn-lt"/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2000" b="1" dirty="0">
                <a:latin typeface="+mn-lt"/>
              </a:rPr>
              <a:t>Fax: (615) </a:t>
            </a:r>
            <a:r>
              <a:rPr lang="en-US" altLang="en-US" sz="2000" b="1" dirty="0" smtClean="0">
                <a:latin typeface="+mn-lt"/>
              </a:rPr>
              <a:t>532-0938</a:t>
            </a:r>
            <a:endParaRPr lang="en-US" altLang="en-US" sz="2000" b="1" dirty="0">
              <a:latin typeface="+mn-lt"/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2000" b="1" dirty="0" smtClean="0">
                <a:latin typeface="+mn-lt"/>
              </a:rPr>
              <a:t>email</a:t>
            </a:r>
            <a:r>
              <a:rPr lang="en-US" altLang="en-US" sz="2000" b="1" dirty="0">
                <a:latin typeface="+mn-lt"/>
              </a:rPr>
              <a:t>: </a:t>
            </a:r>
            <a:r>
              <a:rPr lang="en-US" altLang="en-US" sz="2000" b="1" dirty="0" smtClean="0">
                <a:latin typeface="+mn-lt"/>
              </a:rPr>
              <a:t>Mark.A.Jordan@TN.gov</a:t>
            </a:r>
          </a:p>
          <a:p>
            <a:pPr marL="0" indent="0" algn="ctr">
              <a:buFont typeface="Arial" charset="0"/>
              <a:buNone/>
            </a:pPr>
            <a:endParaRPr lang="en-US" altLang="en-US" sz="2000" b="1" dirty="0">
              <a:latin typeface="+mn-lt"/>
            </a:endParaRPr>
          </a:p>
          <a:p>
            <a:pPr marL="0" indent="0" algn="ctr">
              <a:buFont typeface="Arial" charset="0"/>
              <a:buNone/>
            </a:pPr>
            <a:endParaRPr lang="en-US" altLang="en-US" sz="2800" b="1" dirty="0">
              <a:latin typeface="+mn-lt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400" i="0" dirty="0">
                <a:latin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249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7916</TotalTime>
  <Words>208</Words>
  <Application>Microsoft Office PowerPoint</Application>
  <PresentationFormat>On-screen Show (4:3)</PresentationFormat>
  <Paragraphs>40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PowerPoint B</vt:lpstr>
      <vt:lpstr>Hazardous Waste Enforcement  Penalty Report</vt:lpstr>
      <vt:lpstr> DSWM Final Orders Signed Between  2/5/2019 and 5/14/2019 </vt:lpstr>
      <vt:lpstr>DSWM Appeals Resolved Between 2/05/2019 and 5/14/2019</vt:lpstr>
      <vt:lpstr>For Additional Information</vt:lpstr>
    </vt:vector>
  </TitlesOfParts>
  <Company>State of Tennessee: Finance &amp;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Loretta J. Buchanan</cp:lastModifiedBy>
  <cp:revision>533</cp:revision>
  <cp:lastPrinted>2018-11-30T20:36:18Z</cp:lastPrinted>
  <dcterms:created xsi:type="dcterms:W3CDTF">2015-04-23T14:18:47Z</dcterms:created>
  <dcterms:modified xsi:type="dcterms:W3CDTF">2019-04-30T21:14:26Z</dcterms:modified>
</cp:coreProperties>
</file>