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1" r:id="rId3"/>
  </p:sldMasterIdLst>
  <p:notesMasterIdLst>
    <p:notesMasterId r:id="rId21"/>
  </p:notesMasterIdLst>
  <p:sldIdLst>
    <p:sldId id="267" r:id="rId4"/>
    <p:sldId id="313" r:id="rId5"/>
    <p:sldId id="311" r:id="rId6"/>
    <p:sldId id="312" r:id="rId7"/>
    <p:sldId id="256" r:id="rId8"/>
    <p:sldId id="412" r:id="rId9"/>
    <p:sldId id="408" r:id="rId10"/>
    <p:sldId id="277" r:id="rId11"/>
    <p:sldId id="411" r:id="rId12"/>
    <p:sldId id="413" r:id="rId13"/>
    <p:sldId id="414" r:id="rId14"/>
    <p:sldId id="415" r:id="rId15"/>
    <p:sldId id="303" r:id="rId16"/>
    <p:sldId id="315" r:id="rId17"/>
    <p:sldId id="316" r:id="rId18"/>
    <p:sldId id="317" r:id="rId19"/>
    <p:sldId id="31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p:cViewPr varScale="1">
        <p:scale>
          <a:sx n="114" d="100"/>
          <a:sy n="114" d="100"/>
        </p:scale>
        <p:origin x="12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DB1C8-83CB-4159-BBF7-89176B689CE8}" type="datetimeFigureOut">
              <a:rPr lang="en-US" smtClean="0"/>
              <a:t>10/19/2020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1A4BA-0307-4E71-9D51-1EE7FF104131}" type="slidenum">
              <a:rPr lang="en-US" smtClean="0"/>
              <a:t>‹#›</a:t>
            </a:fld>
            <a:endParaRPr lang="en-US"/>
          </a:p>
        </p:txBody>
      </p:sp>
    </p:spTree>
    <p:extLst>
      <p:ext uri="{BB962C8B-B14F-4D97-AF65-F5344CB8AC3E}">
        <p14:creationId xmlns:p14="http://schemas.microsoft.com/office/powerpoint/2010/main" val="3526978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Perfluorinated_compound#cite_note-7" TargetMode="External"/><Relationship Id="rId3" Type="http://schemas.openxmlformats.org/officeDocument/2006/relationships/hyperlink" Target="https://forum.fsairlines.net/viewtopic.php?t=812" TargetMode="External"/><Relationship Id="rId7" Type="http://schemas.openxmlformats.org/officeDocument/2006/relationships/hyperlink" Target="https://en.wikipedia.org/wiki/Pease_Air_Force_Base#Environmental_issue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Grissom_Air_Reserve_Base" TargetMode="External"/><Relationship Id="rId5" Type="http://schemas.openxmlformats.org/officeDocument/2006/relationships/hyperlink" Target="https://en.wikipedia.org/wiki/Naval_Air_Station_Brunswick" TargetMode="External"/><Relationship Id="rId4" Type="http://schemas.openxmlformats.org/officeDocument/2006/relationships/hyperlink" Target="https://en.wikipedia.org/wiki/Perfluorinated_compound#cite_note-lin-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my regulatory world these compounds that we refer to as emerging   contaminants, not that they are new but rather we are only recently becoming aware of the  environmental and health implications, occurrence and or persistence. </a:t>
            </a:r>
          </a:p>
          <a:p>
            <a:r>
              <a:rPr lang="en-US" dirty="0"/>
              <a:t>Emerging</a:t>
            </a:r>
            <a:r>
              <a:rPr lang="en-US" baseline="0" dirty="0"/>
              <a:t> </a:t>
            </a:r>
            <a:r>
              <a:rPr lang="en-US" baseline="0" dirty="0" err="1"/>
              <a:t>contaminats</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718B1-C823-4B28-8544-EE0636C233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726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Organofluorine</a:t>
            </a:r>
            <a:r>
              <a:rPr lang="en-US" dirty="0"/>
              <a:t> compounds  consisting</a:t>
            </a:r>
            <a:r>
              <a:rPr lang="en-US" baseline="0" dirty="0"/>
              <a:t> of l</a:t>
            </a:r>
            <a:r>
              <a:rPr lang="en-US" dirty="0"/>
              <a:t>ong</a:t>
            </a:r>
            <a:r>
              <a:rPr lang="en-US" baseline="0" dirty="0"/>
              <a:t> chains.     Very strong C-F bonds provide the desirable properties, very stable compounds   Hydrophobic and Oleophobic   Heat resistant .   Commercial uses include  </a:t>
            </a:r>
            <a:r>
              <a:rPr lang="en-US" dirty="0"/>
              <a:t>carpets</a:t>
            </a:r>
            <a:r>
              <a:rPr lang="en-US" baseline="0" dirty="0"/>
              <a:t> clothing fabrics paper packaging for food – resistant to grease water or stains used in AFFF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718B1-C823-4B28-8544-EE0636C233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005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p:txBody>
          <a:bodyPr/>
          <a:lstStyle/>
          <a:p>
            <a:r>
              <a:rPr lang="en-US" dirty="0"/>
              <a:t>PFOS PFOA- carpets</a:t>
            </a:r>
            <a:r>
              <a:rPr lang="en-US" baseline="0" dirty="0"/>
              <a:t> clothing fabrics paper packaging for food – resistant to grease water or stains used in AFFF  - some studies indicate PFOA detections in human blood occurring in 98% of the us population.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718B1-C823-4B28-8544-EE0636C233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866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https://forum.fsairlines.net/viewtopic.php?t=812</a:t>
            </a:r>
            <a:endParaRPr lang="en-US"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So</a:t>
            </a:r>
            <a:r>
              <a:rPr lang="en-US" sz="1200" u="none" kern="1200" baseline="0" dirty="0">
                <a:solidFill>
                  <a:schemeClr val="tx1"/>
                </a:solidFill>
                <a:effectLst/>
                <a:latin typeface="+mn-lt"/>
                <a:ea typeface="+mn-ea"/>
                <a:cs typeface="+mn-cs"/>
              </a:rPr>
              <a:t> these compounds have made it into our environment through manufacturing processes use and disposal.</a:t>
            </a:r>
            <a:endParaRPr lang="en-US"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of 2015, the U.S. Air Force had been testing 82 former and active US military installations for </a:t>
            </a:r>
            <a:r>
              <a:rPr lang="en-US" sz="1200" kern="1200" dirty="0" err="1">
                <a:solidFill>
                  <a:schemeClr val="tx1"/>
                </a:solidFill>
                <a:effectLst/>
                <a:latin typeface="+mn-lt"/>
                <a:ea typeface="+mn-ea"/>
                <a:cs typeface="+mn-cs"/>
              </a:rPr>
              <a:t>fluorosurfactants</a:t>
            </a:r>
            <a:r>
              <a:rPr lang="en-US" sz="1200" kern="1200" dirty="0">
                <a:solidFill>
                  <a:schemeClr val="tx1"/>
                </a:solidFill>
                <a:effectLst/>
                <a:latin typeface="+mn-lt"/>
                <a:ea typeface="+mn-ea"/>
                <a:cs typeface="+mn-cs"/>
              </a:rPr>
              <a:t> contained in fire fighting foam.</a:t>
            </a:r>
            <a:r>
              <a:rPr lang="en-US" sz="1200" u="none" strike="noStrike" kern="1200" baseline="30000" dirty="0">
                <a:solidFill>
                  <a:schemeClr val="tx1"/>
                </a:solidFill>
                <a:effectLst/>
                <a:latin typeface="+mn-lt"/>
                <a:ea typeface="+mn-ea"/>
                <a:cs typeface="+mn-cs"/>
                <a:hlinkClick r:id="rId4"/>
              </a:rPr>
              <a:t>[6]</a:t>
            </a:r>
            <a:r>
              <a:rPr lang="en-US" sz="1200" kern="1200" dirty="0">
                <a:solidFill>
                  <a:schemeClr val="tx1"/>
                </a:solidFill>
                <a:effectLst/>
                <a:latin typeface="+mn-lt"/>
                <a:ea typeface="+mn-ea"/>
                <a:cs typeface="+mn-cs"/>
              </a:rPr>
              <a:t> In 2015, PFCs were found in groundwater at </a:t>
            </a:r>
            <a:r>
              <a:rPr lang="en-US" sz="1200" u="none" strike="noStrike" kern="1200" dirty="0">
                <a:solidFill>
                  <a:schemeClr val="tx1"/>
                </a:solidFill>
                <a:effectLst/>
                <a:latin typeface="+mn-lt"/>
                <a:ea typeface="+mn-ea"/>
                <a:cs typeface="+mn-cs"/>
                <a:hlinkClick r:id="rId5" tooltip="Naval Air Station Brunswick"/>
              </a:rPr>
              <a:t>Naval Air Station Brunswick</a:t>
            </a:r>
            <a:r>
              <a:rPr lang="en-US" sz="1200" kern="1200" dirty="0">
                <a:solidFill>
                  <a:schemeClr val="tx1"/>
                </a:solidFill>
                <a:effectLst/>
                <a:latin typeface="+mn-lt"/>
                <a:ea typeface="+mn-ea"/>
                <a:cs typeface="+mn-cs"/>
              </a:rPr>
              <a:t>, Maine and </a:t>
            </a:r>
            <a:r>
              <a:rPr lang="en-US" sz="1200" u="none" strike="noStrike" kern="1200" dirty="0">
                <a:solidFill>
                  <a:schemeClr val="tx1"/>
                </a:solidFill>
                <a:effectLst/>
                <a:latin typeface="+mn-lt"/>
                <a:ea typeface="+mn-ea"/>
                <a:cs typeface="+mn-cs"/>
                <a:hlinkClick r:id="rId6" tooltip="Grissom Air Reserve Base"/>
              </a:rPr>
              <a:t>Grissom Air Reserve Base</a:t>
            </a:r>
            <a:r>
              <a:rPr lang="en-US" sz="1200" kern="1200" dirty="0">
                <a:solidFill>
                  <a:schemeClr val="tx1"/>
                </a:solidFill>
                <a:effectLst/>
                <a:latin typeface="+mn-lt"/>
                <a:ea typeface="+mn-ea"/>
                <a:cs typeface="+mn-cs"/>
              </a:rPr>
              <a:t>, Indiana, and in well water at </a:t>
            </a:r>
            <a:r>
              <a:rPr lang="en-US" sz="1200" u="none" strike="noStrike" kern="1200" dirty="0">
                <a:solidFill>
                  <a:schemeClr val="tx1"/>
                </a:solidFill>
                <a:effectLst/>
                <a:latin typeface="+mn-lt"/>
                <a:ea typeface="+mn-ea"/>
                <a:cs typeface="+mn-cs"/>
                <a:hlinkClick r:id="rId7" tooltip="Pease Air Force Base"/>
              </a:rPr>
              <a:t>Pease Air Force Base</a:t>
            </a:r>
            <a:r>
              <a:rPr lang="en-US" sz="1200" kern="1200" dirty="0">
                <a:solidFill>
                  <a:schemeClr val="tx1"/>
                </a:solidFill>
                <a:effectLst/>
                <a:latin typeface="+mn-lt"/>
                <a:ea typeface="+mn-ea"/>
                <a:cs typeface="+mn-cs"/>
              </a:rPr>
              <a:t>, New Hampshire, where 500 people including children had blood tests as part of a bio-monitoring plan through the state Department of Health and Human Services. The U.S. Department of Defense´s research programs have been trying to define nature and extent of PFAS contamination at U.S. military sites, especially in groundwater.</a:t>
            </a:r>
            <a:r>
              <a:rPr lang="en-US" sz="1200" u="none" strike="noStrike" kern="1200" baseline="30000" dirty="0">
                <a:solidFill>
                  <a:schemeClr val="tx1"/>
                </a:solidFill>
                <a:effectLst/>
                <a:latin typeface="+mn-lt"/>
                <a:ea typeface="+mn-ea"/>
                <a:cs typeface="+mn-cs"/>
                <a:hlinkClick r:id="rId8"/>
              </a:rPr>
              <a:t>[7]</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718B1-C823-4B28-8544-EE0636C233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49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D0D4E-6320-4DD9-992B-D992076EC6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9763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D0D4E-6320-4DD9-992B-D992076EC6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8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9DF5AB-83E2-46F8-93A2-B1D0D5A38E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46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9DF5AB-83E2-46F8-93A2-B1D0D5A38E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59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9DF5AB-83E2-46F8-93A2-B1D0D5A38E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756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1143000"/>
            <a:ext cx="5943600" cy="2743200"/>
          </a:xfrm>
          <a:prstGeom prst="rect">
            <a:avLst/>
          </a:prstGeom>
        </p:spPr>
      </p:pic>
    </p:spTree>
    <p:extLst>
      <p:ext uri="{BB962C8B-B14F-4D97-AF65-F5344CB8AC3E}">
        <p14:creationId xmlns:p14="http://schemas.microsoft.com/office/powerpoint/2010/main" val="52888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00200" y="1143000"/>
            <a:ext cx="5943600" cy="2743200"/>
          </a:xfrm>
          <a:prstGeom prst="rect">
            <a:avLst/>
          </a:prstGeom>
        </p:spPr>
      </p:pic>
    </p:spTree>
    <p:extLst>
      <p:ext uri="{BB962C8B-B14F-4D97-AF65-F5344CB8AC3E}">
        <p14:creationId xmlns:p14="http://schemas.microsoft.com/office/powerpoint/2010/main" val="259499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0520" y="304800"/>
            <a:ext cx="2773680" cy="1280160"/>
          </a:xfrm>
          <a:prstGeom prst="rect">
            <a:avLst/>
          </a:prstGeom>
        </p:spPr>
      </p:pic>
    </p:spTree>
    <p:extLst>
      <p:ext uri="{BB962C8B-B14F-4D97-AF65-F5344CB8AC3E}">
        <p14:creationId xmlns:p14="http://schemas.microsoft.com/office/powerpoint/2010/main" val="95238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069536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643493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3827974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571605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385130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9DF5AB-83E2-46F8-93A2-B1D0D5A38E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030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1006565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3470035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4135199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1099291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629128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836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141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166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620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87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9DF5AB-83E2-46F8-93A2-B1D0D5A38E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527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152400" y="4038605"/>
            <a:ext cx="8839200" cy="1422399"/>
          </a:xfrm>
        </p:spPr>
        <p:txBody>
          <a:bodyPr>
            <a:normAutofit/>
          </a:bodyPr>
          <a:lstStyle>
            <a:lvl1pPr algn="ctr">
              <a:defRPr sz="3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1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825"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1143000"/>
            <a:ext cx="5943600" cy="2743200"/>
          </a:xfrm>
          <a:prstGeom prst="rect">
            <a:avLst/>
          </a:prstGeom>
        </p:spPr>
      </p:pic>
    </p:spTree>
    <p:extLst>
      <p:ext uri="{BB962C8B-B14F-4D97-AF65-F5344CB8AC3E}">
        <p14:creationId xmlns:p14="http://schemas.microsoft.com/office/powerpoint/2010/main" val="1052841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27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825">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1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 y="304800"/>
            <a:ext cx="2773680" cy="1280160"/>
          </a:xfrm>
          <a:prstGeom prst="rect">
            <a:avLst/>
          </a:prstGeom>
        </p:spPr>
      </p:pic>
    </p:spTree>
    <p:extLst>
      <p:ext uri="{BB962C8B-B14F-4D97-AF65-F5344CB8AC3E}">
        <p14:creationId xmlns:p14="http://schemas.microsoft.com/office/powerpoint/2010/main" val="3982855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732425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1" y="6019800"/>
            <a:ext cx="866774" cy="866774"/>
          </a:xfrm>
          <a:prstGeom prst="rect">
            <a:avLst/>
          </a:prstGeom>
        </p:spPr>
      </p:pic>
    </p:spTree>
    <p:extLst>
      <p:ext uri="{BB962C8B-B14F-4D97-AF65-F5344CB8AC3E}">
        <p14:creationId xmlns:p14="http://schemas.microsoft.com/office/powerpoint/2010/main" val="231371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597857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2"/>
            <a:ext cx="8763000" cy="4958465"/>
          </a:xfrm>
        </p:spPr>
        <p:txBody>
          <a:bodyPr>
            <a:normAutofit/>
          </a:bodyPr>
          <a:lstStyle>
            <a:lvl1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15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35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1154402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2"/>
            <a:ext cx="8763000" cy="4958465"/>
          </a:xfrm>
        </p:spPr>
        <p:txBody>
          <a:bodyPr>
            <a:normAutofit/>
          </a:bodyPr>
          <a:lstStyle>
            <a:lvl1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654275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2"/>
            <a:ext cx="8763000" cy="4958465"/>
          </a:xfrm>
        </p:spPr>
        <p:txBody>
          <a:bodyPr>
            <a:normAutofit/>
          </a:bodyPr>
          <a:lstStyle>
            <a:lvl1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4122351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2"/>
            <a:ext cx="8763000" cy="4958465"/>
          </a:xfrm>
        </p:spPr>
        <p:txBody>
          <a:bodyPr>
            <a:normAutofit/>
          </a:bodyPr>
          <a:lstStyle>
            <a:lvl1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34272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2"/>
            <a:ext cx="8763000" cy="4958465"/>
          </a:xfrm>
        </p:spPr>
        <p:txBody>
          <a:bodyPr>
            <a:normAutofit/>
          </a:bodyPr>
          <a:lstStyle>
            <a:lvl1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156932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9DF5AB-83E2-46F8-93A2-B1D0D5A38E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5368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2260214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15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35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15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35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2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3931714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90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128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8517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54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1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9DF5AB-83E2-46F8-93A2-B1D0D5A38E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987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9DF5AB-83E2-46F8-93A2-B1D0D5A38E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14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9DF5AB-83E2-46F8-93A2-B1D0D5A38E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9DF5AB-83E2-46F8-93A2-B1D0D5A38E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16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9DF5AB-83E2-46F8-93A2-B1D0D5A38E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76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DF5AB-83E2-46F8-93A2-B1D0D5A38E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97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666666"/>
              </a:solidFill>
            </a:endParaRPr>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dirty="0">
              <a:solidFill>
                <a:srgbClr val="666666"/>
              </a:solidFill>
            </a:endParaRPr>
          </a:p>
        </p:txBody>
      </p:sp>
    </p:spTree>
    <p:extLst>
      <p:ext uri="{BB962C8B-B14F-4D97-AF65-F5344CB8AC3E}">
        <p14:creationId xmlns:p14="http://schemas.microsoft.com/office/powerpoint/2010/main" val="8579194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7"/>
            <a:ext cx="2895600" cy="365125"/>
          </a:xfrm>
          <a:prstGeom prst="rect">
            <a:avLst/>
          </a:prstGeom>
        </p:spPr>
        <p:txBody>
          <a:bodyPr vert="horz" lIns="91440" tIns="45720" rIns="91440" bIns="45720" rtlCol="0" anchor="b"/>
          <a:lstStyle>
            <a:lvl1pPr algn="ctr">
              <a:defRPr sz="75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8"/>
            <a:ext cx="2133600" cy="365125"/>
          </a:xfrm>
          <a:prstGeom prst="rect">
            <a:avLst/>
          </a:prstGeom>
        </p:spPr>
        <p:txBody>
          <a:bodyPr anchor="b"/>
          <a:lstStyle>
            <a:lvl1pPr algn="r">
              <a:defRPr sz="75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41373245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www.tn.gov/environment/about-tdec/boards-and-commissions/board-tennessee-board-of-water-quality--oil-and-gas.html"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mailto:Drake.Smarch@tn.gov"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80000"/>
                <a:satMod val="30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52400" y="3886201"/>
            <a:ext cx="8839200" cy="1523999"/>
          </a:xfrm>
        </p:spPr>
        <p:txBody>
          <a:bodyPr>
            <a:normAutofit fontScale="90000"/>
          </a:bodyPr>
          <a:lstStyle/>
          <a:p>
            <a:r>
              <a:rPr lang="en-US" sz="3600" dirty="0">
                <a:latin typeface="+mn-lt"/>
                <a:cs typeface="Times New Roman" panose="02020603050405020304" pitchFamily="18" charset="0"/>
              </a:rPr>
              <a:t>Public Hearing</a:t>
            </a:r>
            <a:br>
              <a:rPr lang="en-US" sz="3600" dirty="0">
                <a:latin typeface="+mn-lt"/>
                <a:cs typeface="Times New Roman" panose="02020603050405020304" pitchFamily="18" charset="0"/>
              </a:rPr>
            </a:br>
            <a:r>
              <a:rPr lang="en-US" sz="2200" dirty="0">
                <a:latin typeface="+mn-lt"/>
                <a:cs typeface="Times New Roman" panose="02020603050405020304" pitchFamily="18" charset="0"/>
              </a:rPr>
              <a:t>Water Quality, Oil and Gas Board</a:t>
            </a:r>
            <a:br>
              <a:rPr lang="en-US" sz="2200" dirty="0">
                <a:latin typeface="+mn-lt"/>
                <a:cs typeface="Times New Roman" panose="02020603050405020304" pitchFamily="18" charset="0"/>
              </a:rPr>
            </a:br>
            <a:r>
              <a:rPr lang="en-US" sz="2200" dirty="0">
                <a:latin typeface="+mn-lt"/>
                <a:cs typeface="Times New Roman" panose="02020603050405020304" pitchFamily="18" charset="0"/>
              </a:rPr>
              <a:t>WebEx Virtual Meeting</a:t>
            </a:r>
            <a:br>
              <a:rPr lang="en-US" sz="2200" dirty="0">
                <a:latin typeface="+mn-lt"/>
                <a:cs typeface="Times New Roman" panose="02020603050405020304" pitchFamily="18" charset="0"/>
              </a:rPr>
            </a:br>
            <a:endParaRPr lang="en-US" sz="2200" dirty="0">
              <a:latin typeface="+mn-lt"/>
              <a:cs typeface="Times New Roman" panose="02020603050405020304" pitchFamily="18" charset="0"/>
            </a:endParaRPr>
          </a:p>
        </p:txBody>
      </p:sp>
      <p:sp>
        <p:nvSpPr>
          <p:cNvPr id="3" name="Text Placeholder 2"/>
          <p:cNvSpPr>
            <a:spLocks noGrp="1"/>
          </p:cNvSpPr>
          <p:nvPr>
            <p:ph type="body" sz="quarter" idx="12"/>
          </p:nvPr>
        </p:nvSpPr>
        <p:spPr>
          <a:xfrm>
            <a:off x="120941" y="5029200"/>
            <a:ext cx="8839200" cy="939799"/>
          </a:xfrm>
        </p:spPr>
        <p:txBody>
          <a:bodyPr>
            <a:normAutofit fontScale="92500" lnSpcReduction="10000"/>
          </a:bodyPr>
          <a:lstStyle/>
          <a:p>
            <a:r>
              <a:rPr lang="en-US" dirty="0"/>
              <a:t>October 20, 2020</a:t>
            </a:r>
          </a:p>
          <a:p>
            <a:r>
              <a:rPr lang="en-US" dirty="0"/>
              <a:t>10:00am </a:t>
            </a:r>
          </a:p>
        </p:txBody>
      </p:sp>
      <p:sp>
        <p:nvSpPr>
          <p:cNvPr id="2" name="TextBox 1">
            <a:extLst>
              <a:ext uri="{FF2B5EF4-FFF2-40B4-BE49-F238E27FC236}">
                <a16:creationId xmlns:a16="http://schemas.microsoft.com/office/drawing/2014/main" id="{D0743D91-D515-430D-833C-E2FB107E08D4}"/>
              </a:ext>
            </a:extLst>
          </p:cNvPr>
          <p:cNvSpPr txBox="1"/>
          <p:nvPr/>
        </p:nvSpPr>
        <p:spPr>
          <a:xfrm>
            <a:off x="460695" y="5791200"/>
            <a:ext cx="8565859" cy="923330"/>
          </a:xfrm>
          <a:prstGeom prst="rect">
            <a:avLst/>
          </a:prstGeom>
          <a:noFill/>
        </p:spPr>
        <p:txBody>
          <a:bodyPr wrap="square" rtlCol="0">
            <a:spAutoFit/>
          </a:bodyPr>
          <a:lstStyle/>
          <a:p>
            <a:pPr algn="ctr"/>
            <a:r>
              <a:rPr lang="en-US" dirty="0">
                <a:solidFill>
                  <a:schemeClr val="bg2"/>
                </a:solidFill>
              </a:rPr>
              <a:t>*There will be an opportunity for public comment, </a:t>
            </a:r>
          </a:p>
          <a:p>
            <a:pPr algn="ctr"/>
            <a:r>
              <a:rPr lang="en-US" dirty="0">
                <a:solidFill>
                  <a:schemeClr val="bg2"/>
                </a:solidFill>
              </a:rPr>
              <a:t>you may email Drake.Smarch@tn.gov to be placed in line to comment.</a:t>
            </a:r>
          </a:p>
          <a:p>
            <a:endParaRPr lang="en-US" dirty="0"/>
          </a:p>
        </p:txBody>
      </p:sp>
    </p:spTree>
    <p:extLst>
      <p:ext uri="{BB962C8B-B14F-4D97-AF65-F5344CB8AC3E}">
        <p14:creationId xmlns:p14="http://schemas.microsoft.com/office/powerpoint/2010/main" val="1603867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5DDC12-3315-4EB4-8689-AEA1F980E54C}"/>
              </a:ext>
            </a:extLst>
          </p:cNvPr>
          <p:cNvSpPr>
            <a:spLocks noGrp="1"/>
          </p:cNvSpPr>
          <p:nvPr>
            <p:ph type="title"/>
          </p:nvPr>
        </p:nvSpPr>
        <p:spPr/>
        <p:txBody>
          <a:bodyPr/>
          <a:lstStyle/>
          <a:p>
            <a:r>
              <a:rPr lang="en-US" dirty="0"/>
              <a:t>What is EPA doing?</a:t>
            </a:r>
          </a:p>
        </p:txBody>
      </p:sp>
      <p:sp>
        <p:nvSpPr>
          <p:cNvPr id="7" name="Content Placeholder 6">
            <a:extLst>
              <a:ext uri="{FF2B5EF4-FFF2-40B4-BE49-F238E27FC236}">
                <a16:creationId xmlns:a16="http://schemas.microsoft.com/office/drawing/2014/main" id="{242E74C2-79A6-4D7B-87A7-57674D02BA4A}"/>
              </a:ext>
            </a:extLst>
          </p:cNvPr>
          <p:cNvSpPr>
            <a:spLocks noGrp="1"/>
          </p:cNvSpPr>
          <p:nvPr>
            <p:ph idx="1"/>
          </p:nvPr>
        </p:nvSpPr>
        <p:spPr>
          <a:xfrm>
            <a:off x="2628900" y="1609727"/>
            <a:ext cx="6172200" cy="4257671"/>
          </a:xfrm>
        </p:spPr>
        <p:txBody>
          <a:bodyPr>
            <a:normAutofit fontScale="92500" lnSpcReduction="20000"/>
          </a:bodyPr>
          <a:lstStyle/>
          <a:p>
            <a:r>
              <a:rPr lang="en-US" dirty="0"/>
              <a:t>Health Advisory Level for PFOA/PFOS    May  2016</a:t>
            </a:r>
          </a:p>
          <a:p>
            <a:r>
              <a:rPr lang="en-US" dirty="0"/>
              <a:t>EPA PFAS Action Plan released in February 2019 </a:t>
            </a:r>
          </a:p>
          <a:p>
            <a:r>
              <a:rPr lang="en-US" dirty="0"/>
              <a:t>Since Action Plan’s release, EPA has:</a:t>
            </a:r>
          </a:p>
          <a:p>
            <a:pPr lvl="1"/>
            <a:r>
              <a:rPr lang="en-US" sz="1575" dirty="0"/>
              <a:t>Issued preliminary determinations to regulate PFOA and PFOS in drinking water</a:t>
            </a:r>
          </a:p>
          <a:p>
            <a:endParaRPr lang="en-US" dirty="0"/>
          </a:p>
          <a:p>
            <a:pPr lvl="1"/>
            <a:r>
              <a:rPr lang="en-US" dirty="0"/>
              <a:t>Issued a rule that adds 172 PFAS to the list of chemicals covered by the TRI</a:t>
            </a:r>
          </a:p>
          <a:p>
            <a:pPr lvl="1"/>
            <a:endParaRPr lang="en-US" dirty="0"/>
          </a:p>
          <a:p>
            <a:pPr lvl="1"/>
            <a:r>
              <a:rPr lang="en-US" dirty="0"/>
              <a:t>Recommendations for Addressing Groundwater Contaminated with PFOA and PFOS</a:t>
            </a:r>
          </a:p>
          <a:p>
            <a:pPr lvl="1"/>
            <a:endParaRPr lang="en-US" dirty="0"/>
          </a:p>
          <a:p>
            <a:pPr lvl="1"/>
            <a:r>
              <a:rPr lang="en-US" dirty="0"/>
              <a:t>Guidance on the Destruction and Disposal of PFAS and Materials Containing PFAS to OMB</a:t>
            </a:r>
          </a:p>
          <a:p>
            <a:pPr lvl="1"/>
            <a:endParaRPr lang="en-US" dirty="0"/>
          </a:p>
          <a:p>
            <a:pPr lvl="1"/>
            <a:r>
              <a:rPr lang="en-US" dirty="0"/>
              <a:t>Issued a rule to ensure that new uses of certain PFAS chemicals in surface coatings cannot be manufactured or imported into the U.S. without notification under TSCA</a:t>
            </a:r>
          </a:p>
          <a:p>
            <a:pPr lvl="1"/>
            <a:r>
              <a:rPr lang="en-US" dirty="0"/>
              <a:t>Proposed inclusion of monitoring for additional  PFAS in Unregulated Contaminant Monitoring Rule (UCMR) 5</a:t>
            </a:r>
          </a:p>
          <a:p>
            <a:endParaRPr lang="en-US" dirty="0"/>
          </a:p>
        </p:txBody>
      </p:sp>
      <p:pic>
        <p:nvPicPr>
          <p:cNvPr id="2" name="Picture 1">
            <a:extLst>
              <a:ext uri="{FF2B5EF4-FFF2-40B4-BE49-F238E27FC236}">
                <a16:creationId xmlns:a16="http://schemas.microsoft.com/office/drawing/2014/main" id="{C137B9F0-267C-4D8F-A3E1-0CD158839FDB}"/>
              </a:ext>
            </a:extLst>
          </p:cNvPr>
          <p:cNvPicPr>
            <a:picLocks noChangeAspect="1"/>
          </p:cNvPicPr>
          <p:nvPr/>
        </p:nvPicPr>
        <p:blipFill>
          <a:blip r:embed="rId3"/>
          <a:stretch>
            <a:fillRect/>
          </a:stretch>
        </p:blipFill>
        <p:spPr>
          <a:xfrm>
            <a:off x="152400" y="1696008"/>
            <a:ext cx="2532630" cy="4171390"/>
          </a:xfrm>
          <a:prstGeom prst="rect">
            <a:avLst/>
          </a:prstGeom>
        </p:spPr>
      </p:pic>
    </p:spTree>
    <p:extLst>
      <p:ext uri="{BB962C8B-B14F-4D97-AF65-F5344CB8AC3E}">
        <p14:creationId xmlns:p14="http://schemas.microsoft.com/office/powerpoint/2010/main" val="174029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866D5-10B2-4947-A115-1DD5A77A0AE2}"/>
              </a:ext>
            </a:extLst>
          </p:cNvPr>
          <p:cNvSpPr>
            <a:spLocks noGrp="1"/>
          </p:cNvSpPr>
          <p:nvPr>
            <p:ph type="title"/>
          </p:nvPr>
        </p:nvSpPr>
        <p:spPr/>
        <p:txBody>
          <a:bodyPr/>
          <a:lstStyle/>
          <a:p>
            <a:r>
              <a:rPr lang="en-US" dirty="0"/>
              <a:t>Sampling in Tennessee</a:t>
            </a:r>
          </a:p>
        </p:txBody>
      </p:sp>
      <p:sp>
        <p:nvSpPr>
          <p:cNvPr id="3" name="Content Placeholder 2">
            <a:extLst>
              <a:ext uri="{FF2B5EF4-FFF2-40B4-BE49-F238E27FC236}">
                <a16:creationId xmlns:a16="http://schemas.microsoft.com/office/drawing/2014/main" id="{A9C4EED9-4D35-4A6F-AC54-8D0AF13D765A}"/>
              </a:ext>
            </a:extLst>
          </p:cNvPr>
          <p:cNvSpPr>
            <a:spLocks noGrp="1"/>
          </p:cNvSpPr>
          <p:nvPr>
            <p:ph idx="1"/>
          </p:nvPr>
        </p:nvSpPr>
        <p:spPr>
          <a:xfrm>
            <a:off x="0" y="1609728"/>
            <a:ext cx="9144000" cy="4391023"/>
          </a:xfrm>
        </p:spPr>
        <p:txBody>
          <a:bodyPr>
            <a:normAutofit/>
          </a:bodyPr>
          <a:lstStyle/>
          <a:p>
            <a:r>
              <a:rPr lang="en-US" b="1" dirty="0"/>
              <a:t> </a:t>
            </a:r>
            <a:r>
              <a:rPr lang="en-US" dirty="0"/>
              <a:t>Why do it?</a:t>
            </a:r>
          </a:p>
          <a:p>
            <a:pPr lvl="1"/>
            <a:r>
              <a:rPr lang="en-US" dirty="0"/>
              <a:t>Human health concerns; EPA Health Advisory Level</a:t>
            </a:r>
          </a:p>
          <a:p>
            <a:pPr lvl="1"/>
            <a:r>
              <a:rPr lang="en-US" dirty="0"/>
              <a:t>Additional sampling presents more comprehensive picture of if and where PFAS contamination occurs</a:t>
            </a:r>
          </a:p>
          <a:p>
            <a:pPr lvl="1"/>
            <a:r>
              <a:rPr lang="en-US" dirty="0"/>
              <a:t>Results will help TDEC and regulated community understand how potential federal PFAS regulations may affect Tennessee</a:t>
            </a:r>
          </a:p>
          <a:p>
            <a:r>
              <a:rPr lang="en-US" dirty="0"/>
              <a:t>Scope</a:t>
            </a:r>
          </a:p>
          <a:p>
            <a:pPr lvl="1"/>
            <a:r>
              <a:rPr lang="en-US" dirty="0"/>
              <a:t>Statewide </a:t>
            </a:r>
          </a:p>
          <a:p>
            <a:pPr lvl="1"/>
            <a:r>
              <a:rPr lang="en-US" dirty="0"/>
              <a:t>Conducted by TDEC with analytical support from University of Tennessee</a:t>
            </a:r>
          </a:p>
          <a:p>
            <a:pPr lvl="1"/>
            <a:r>
              <a:rPr lang="en-US" dirty="0"/>
              <a:t>Anticipated to occur in late 2020 and through 2021</a:t>
            </a:r>
          </a:p>
          <a:p>
            <a:pPr lvl="1"/>
            <a:r>
              <a:rPr lang="en-US" dirty="0"/>
              <a:t>Public drinking water sources; finished drinking water when needed</a:t>
            </a:r>
          </a:p>
          <a:p>
            <a:pPr lvl="1"/>
            <a:r>
              <a:rPr lang="en-US" dirty="0"/>
              <a:t>If PFAS found in finished drinking water above EPA’s health advisory level</a:t>
            </a:r>
          </a:p>
          <a:p>
            <a:pPr lvl="2"/>
            <a:r>
              <a:rPr lang="en-US" dirty="0"/>
              <a:t>Resident notification </a:t>
            </a:r>
          </a:p>
          <a:p>
            <a:pPr lvl="2"/>
            <a:r>
              <a:rPr lang="en-US" dirty="0"/>
              <a:t>TDEC and drinking water supplier to explore potential treatment technologies and/or mitigation</a:t>
            </a:r>
          </a:p>
          <a:p>
            <a:pPr lvl="1"/>
            <a:r>
              <a:rPr lang="en-US" dirty="0"/>
              <a:t>Results from sampling to be published on TDEC’s PFAS webpage to allow public access to data</a:t>
            </a:r>
          </a:p>
          <a:p>
            <a:endParaRPr lang="en-US" dirty="0"/>
          </a:p>
          <a:p>
            <a:endParaRPr lang="en-US" dirty="0"/>
          </a:p>
        </p:txBody>
      </p:sp>
    </p:spTree>
    <p:extLst>
      <p:ext uri="{BB962C8B-B14F-4D97-AF65-F5344CB8AC3E}">
        <p14:creationId xmlns:p14="http://schemas.microsoft.com/office/powerpoint/2010/main" val="382110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91B40-1329-4EB6-873D-FA139B4FDDB4}"/>
              </a:ext>
            </a:extLst>
          </p:cNvPr>
          <p:cNvSpPr>
            <a:spLocks noGrp="1"/>
          </p:cNvSpPr>
          <p:nvPr>
            <p:ph type="title"/>
          </p:nvPr>
        </p:nvSpPr>
        <p:spPr/>
        <p:txBody>
          <a:bodyPr/>
          <a:lstStyle/>
          <a:p>
            <a:r>
              <a:rPr lang="en-US" dirty="0"/>
              <a:t>Sampling Lessons Learned in Other States</a:t>
            </a:r>
          </a:p>
        </p:txBody>
      </p:sp>
      <p:sp>
        <p:nvSpPr>
          <p:cNvPr id="3" name="Content Placeholder 2">
            <a:extLst>
              <a:ext uri="{FF2B5EF4-FFF2-40B4-BE49-F238E27FC236}">
                <a16:creationId xmlns:a16="http://schemas.microsoft.com/office/drawing/2014/main" id="{F77A6AE3-CD98-4B51-917A-A38808576516}"/>
              </a:ext>
            </a:extLst>
          </p:cNvPr>
          <p:cNvSpPr>
            <a:spLocks noGrp="1"/>
          </p:cNvSpPr>
          <p:nvPr>
            <p:ph idx="1"/>
          </p:nvPr>
        </p:nvSpPr>
        <p:spPr/>
        <p:txBody>
          <a:bodyPr/>
          <a:lstStyle/>
          <a:p>
            <a:r>
              <a:rPr lang="en-US" dirty="0"/>
              <a:t>Have a communication strategy!</a:t>
            </a:r>
          </a:p>
          <a:p>
            <a:r>
              <a:rPr lang="en-US" dirty="0"/>
              <a:t>Have a plan for responding to if/when PFAS is detected</a:t>
            </a:r>
          </a:p>
          <a:p>
            <a:r>
              <a:rPr lang="en-US" dirty="0"/>
              <a:t>State responses to PFAS vary, especially from a regulatory perspective</a:t>
            </a:r>
          </a:p>
          <a:p>
            <a:r>
              <a:rPr lang="en-US" dirty="0"/>
              <a:t>PFAS science and policy are evolving; stay abreast of updates so impacts to Tennessee are understood</a:t>
            </a:r>
          </a:p>
          <a:p>
            <a:pPr marL="0" indent="0">
              <a:buNone/>
            </a:pPr>
            <a:endParaRPr lang="en-US" dirty="0"/>
          </a:p>
          <a:p>
            <a:r>
              <a:rPr lang="en-US" dirty="0"/>
              <a:t>TDEC PFAS Risk Communication Resources</a:t>
            </a:r>
          </a:p>
          <a:p>
            <a:pPr lvl="1"/>
            <a:r>
              <a:rPr lang="en-US" dirty="0"/>
              <a:t>Website</a:t>
            </a:r>
          </a:p>
          <a:p>
            <a:pPr lvl="1"/>
            <a:r>
              <a:rPr lang="en-US" dirty="0"/>
              <a:t>FAQs</a:t>
            </a:r>
          </a:p>
          <a:p>
            <a:pPr lvl="1"/>
            <a:r>
              <a:rPr lang="en-US" dirty="0"/>
              <a:t>Sampling Action Plan</a:t>
            </a:r>
          </a:p>
          <a:p>
            <a:pPr lvl="1"/>
            <a:r>
              <a:rPr lang="en-US" dirty="0"/>
              <a:t>PWS Toolkit</a:t>
            </a:r>
          </a:p>
          <a:p>
            <a:pPr lvl="1"/>
            <a:r>
              <a:rPr lang="en-US" dirty="0"/>
              <a:t>Decision Tree</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171924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hangingPunct="1">
              <a:defRPr/>
            </a:pPr>
            <a:r>
              <a:rPr lang="en-US" sz="2700" dirty="0"/>
              <a:t>Questions &amp; Discussion</a:t>
            </a:r>
          </a:p>
        </p:txBody>
      </p:sp>
      <p:sp>
        <p:nvSpPr>
          <p:cNvPr id="3" name="Content Placeholder 2"/>
          <p:cNvSpPr>
            <a:spLocks noGrp="1"/>
          </p:cNvSpPr>
          <p:nvPr>
            <p:ph idx="4294967295"/>
          </p:nvPr>
        </p:nvSpPr>
        <p:spPr>
          <a:xfrm>
            <a:off x="1143000" y="1752601"/>
            <a:ext cx="6858000" cy="3718322"/>
          </a:xfrm>
        </p:spPr>
        <p:txBody>
          <a:bodyPr>
            <a:normAutofit/>
          </a:bodyPr>
          <a:lstStyle/>
          <a:p>
            <a:pPr marL="0" indent="0" algn="ctr">
              <a:spcBef>
                <a:spcPts val="0"/>
              </a:spcBef>
              <a:buNone/>
              <a:defRPr/>
            </a:pPr>
            <a:endParaRPr lang="en-US" sz="1275" dirty="0"/>
          </a:p>
          <a:p>
            <a:pPr marL="0" indent="0" algn="ctr">
              <a:spcBef>
                <a:spcPts val="0"/>
              </a:spcBef>
              <a:buNone/>
              <a:defRPr/>
            </a:pPr>
            <a:endParaRPr lang="en-US" sz="127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4154A-FFC5-4856-90AA-6D4E8F8B37E0}"/>
              </a:ext>
            </a:extLst>
          </p:cNvPr>
          <p:cNvSpPr>
            <a:spLocks noGrp="1"/>
          </p:cNvSpPr>
          <p:nvPr>
            <p:ph type="title"/>
          </p:nvPr>
        </p:nvSpPr>
        <p:spPr/>
        <p:txBody>
          <a:bodyPr/>
          <a:lstStyle/>
          <a:p>
            <a:pPr algn="ctr"/>
            <a:r>
              <a:rPr lang="en-US" sz="2800" dirty="0"/>
              <a:t>Update on Rule Revisions</a:t>
            </a:r>
          </a:p>
        </p:txBody>
      </p:sp>
      <p:sp>
        <p:nvSpPr>
          <p:cNvPr id="3" name="Content Placeholder 2">
            <a:extLst>
              <a:ext uri="{FF2B5EF4-FFF2-40B4-BE49-F238E27FC236}">
                <a16:creationId xmlns:a16="http://schemas.microsoft.com/office/drawing/2014/main" id="{1424D87E-8A2D-452A-9D64-566E4D21C605}"/>
              </a:ext>
            </a:extLst>
          </p:cNvPr>
          <p:cNvSpPr>
            <a:spLocks noGrp="1"/>
          </p:cNvSpPr>
          <p:nvPr>
            <p:ph idx="1"/>
          </p:nvPr>
        </p:nvSpPr>
        <p:spPr/>
        <p:txBody>
          <a:bodyPr>
            <a:normAutofit/>
          </a:bodyPr>
          <a:lstStyle/>
          <a:p>
            <a:r>
              <a:rPr lang="en-US" dirty="0"/>
              <a:t>RULE CHAPTER 0400-40-05 Permits, Effluent Limitations and Standards.</a:t>
            </a:r>
          </a:p>
          <a:p>
            <a:r>
              <a:rPr lang="en-US" dirty="0"/>
              <a:t>RULE CHAPTER 0400-40-06 State Operating Permits.</a:t>
            </a:r>
          </a:p>
          <a:p>
            <a:r>
              <a:rPr lang="fr-FR" dirty="0"/>
              <a:t>RULE CHAPTER 0400-40-10 National </a:t>
            </a:r>
            <a:r>
              <a:rPr lang="fr-FR" dirty="0" err="1"/>
              <a:t>Pollutant</a:t>
            </a:r>
            <a:r>
              <a:rPr lang="fr-FR" dirty="0"/>
              <a:t> </a:t>
            </a:r>
            <a:r>
              <a:rPr lang="fr-FR" dirty="0" err="1"/>
              <a:t>Discharge</a:t>
            </a:r>
            <a:r>
              <a:rPr lang="fr-FR" dirty="0"/>
              <a:t> Elimination Permits.</a:t>
            </a:r>
          </a:p>
          <a:p>
            <a:r>
              <a:rPr lang="en-US" dirty="0"/>
              <a:t>These three rules relate to each other so we plan to present them together.</a:t>
            </a:r>
          </a:p>
          <a:p>
            <a:r>
              <a:rPr lang="en-US" dirty="0"/>
              <a:t>DWR is currently finishing the rules, responses to comments, and outreach. </a:t>
            </a:r>
          </a:p>
          <a:p>
            <a:r>
              <a:rPr lang="en-US" dirty="0"/>
              <a:t>DWR plans to present these to the Board at the December 15</a:t>
            </a:r>
            <a:r>
              <a:rPr lang="en-US" baseline="30000" dirty="0"/>
              <a:t>th</a:t>
            </a:r>
            <a:r>
              <a:rPr lang="en-US" dirty="0"/>
              <a:t> meeting.</a:t>
            </a:r>
          </a:p>
        </p:txBody>
      </p:sp>
    </p:spTree>
    <p:extLst>
      <p:ext uri="{BB962C8B-B14F-4D97-AF65-F5344CB8AC3E}">
        <p14:creationId xmlns:p14="http://schemas.microsoft.com/office/powerpoint/2010/main" val="220899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2155-A031-4944-87F6-B824F4AB7BCE}"/>
              </a:ext>
            </a:extLst>
          </p:cNvPr>
          <p:cNvSpPr>
            <a:spLocks noGrp="1"/>
          </p:cNvSpPr>
          <p:nvPr>
            <p:ph type="title"/>
          </p:nvPr>
        </p:nvSpPr>
        <p:spPr/>
        <p:txBody>
          <a:bodyPr/>
          <a:lstStyle/>
          <a:p>
            <a:pPr algn="ctr"/>
            <a:r>
              <a:rPr lang="en-US" dirty="0"/>
              <a:t>Contested Case Update</a:t>
            </a:r>
          </a:p>
        </p:txBody>
      </p:sp>
      <p:sp>
        <p:nvSpPr>
          <p:cNvPr id="3" name="Content Placeholder 2">
            <a:extLst>
              <a:ext uri="{FF2B5EF4-FFF2-40B4-BE49-F238E27FC236}">
                <a16:creationId xmlns:a16="http://schemas.microsoft.com/office/drawing/2014/main" id="{B6866602-81D8-40D7-98AA-777BB3AB12D3}"/>
              </a:ext>
            </a:extLst>
          </p:cNvPr>
          <p:cNvSpPr>
            <a:spLocks noGrp="1"/>
          </p:cNvSpPr>
          <p:nvPr>
            <p:ph idx="1"/>
          </p:nvPr>
        </p:nvSpPr>
        <p:spPr/>
        <p:txBody>
          <a:bodyPr>
            <a:normAutofit fontScale="92500" lnSpcReduction="20000"/>
          </a:bodyPr>
          <a:lstStyle/>
          <a:p>
            <a:r>
              <a:rPr lang="en-US" dirty="0"/>
              <a:t>DWR has issued 27 new enforcement orders.</a:t>
            </a:r>
          </a:p>
          <a:p>
            <a:pPr lvl="1"/>
            <a:r>
              <a:rPr lang="en-US" dirty="0"/>
              <a:t>7 Drinking Water</a:t>
            </a:r>
          </a:p>
          <a:p>
            <a:pPr lvl="1"/>
            <a:r>
              <a:rPr lang="en-US" dirty="0"/>
              <a:t>20 NPDES and/or ARAP</a:t>
            </a:r>
          </a:p>
          <a:p>
            <a:pPr lvl="1"/>
            <a:r>
              <a:rPr lang="en-US" dirty="0"/>
              <a:t>1 SOP</a:t>
            </a:r>
          </a:p>
          <a:p>
            <a:pPr lvl="1"/>
            <a:r>
              <a:rPr lang="en-US" dirty="0"/>
              <a:t>2 of these were orders with TDOT for self-reported violations</a:t>
            </a:r>
          </a:p>
          <a:p>
            <a:pPr lvl="1"/>
            <a:r>
              <a:rPr lang="en-US" dirty="0"/>
              <a:t>5 orders have been appealed </a:t>
            </a:r>
          </a:p>
          <a:p>
            <a:pPr lvl="1"/>
            <a:r>
              <a:rPr lang="en-US" dirty="0"/>
              <a:t>11 orders have become final</a:t>
            </a:r>
          </a:p>
          <a:p>
            <a:r>
              <a:rPr lang="en-US" dirty="0"/>
              <a:t>OGC developed a new template for expedited director’s orders for violation of the requirement to obtain CGP coverage to one or more acres for development. Two have been issued. </a:t>
            </a:r>
          </a:p>
          <a:p>
            <a:r>
              <a:rPr lang="en-US" dirty="0"/>
              <a:t>During this time there have been no new permittee appeals and 2 new third-party permit appeals. </a:t>
            </a:r>
          </a:p>
          <a:p>
            <a:r>
              <a:rPr lang="en-US" dirty="0"/>
              <a:t>The database indicates a total of 16 pending permit appeals, many of which are related to the rule updates.</a:t>
            </a:r>
          </a:p>
          <a:p>
            <a:r>
              <a:rPr lang="en-US" dirty="0"/>
              <a:t>There have been no new initial orders issued by ALJs. </a:t>
            </a:r>
          </a:p>
          <a:p>
            <a:pPr lvl="1"/>
            <a:endParaRPr lang="en-US" dirty="0"/>
          </a:p>
        </p:txBody>
      </p:sp>
    </p:spTree>
    <p:extLst>
      <p:ext uri="{BB962C8B-B14F-4D97-AF65-F5344CB8AC3E}">
        <p14:creationId xmlns:p14="http://schemas.microsoft.com/office/powerpoint/2010/main" val="128385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02E0-808A-4D01-9B6E-BE63003195C6}"/>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3897D46C-3418-4046-94B2-00D000BB2203}"/>
              </a:ext>
            </a:extLst>
          </p:cNvPr>
          <p:cNvSpPr>
            <a:spLocks noGrp="1"/>
          </p:cNvSpPr>
          <p:nvPr>
            <p:ph idx="1"/>
          </p:nvPr>
        </p:nvSpPr>
        <p:spPr/>
        <p:txBody>
          <a:bodyPr/>
          <a:lstStyle/>
          <a:p>
            <a:pPr marL="0" indent="0" algn="ctr">
              <a:buNone/>
            </a:pPr>
            <a:endParaRPr lang="en-US" dirty="0"/>
          </a:p>
          <a:p>
            <a:pPr marL="0" indent="0" algn="ctr">
              <a:buNone/>
            </a:pPr>
            <a:endParaRPr lang="en-US" sz="3200" dirty="0"/>
          </a:p>
          <a:p>
            <a:pPr marL="0" indent="0" algn="ctr">
              <a:buNone/>
            </a:pPr>
            <a:endParaRPr lang="en-US" sz="3200" dirty="0"/>
          </a:p>
          <a:p>
            <a:pPr marL="0" indent="0" algn="ctr">
              <a:buNone/>
            </a:pPr>
            <a:r>
              <a:rPr lang="en-US" sz="3200" dirty="0"/>
              <a:t> Any Old Business? </a:t>
            </a:r>
            <a:endParaRPr lang="en-US" dirty="0"/>
          </a:p>
        </p:txBody>
      </p:sp>
    </p:spTree>
    <p:extLst>
      <p:ext uri="{BB962C8B-B14F-4D97-AF65-F5344CB8AC3E}">
        <p14:creationId xmlns:p14="http://schemas.microsoft.com/office/powerpoint/2010/main" val="1830418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65E7-ABD0-40E3-B2F8-89E9C912F75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8A5323F-8D07-4E2A-A58C-F95B128E3C1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Thank you for joining us.</a:t>
            </a:r>
          </a:p>
          <a:p>
            <a:pPr marL="0" indent="0" algn="ctr">
              <a:buNone/>
            </a:pPr>
            <a:r>
              <a:rPr lang="en-US" dirty="0"/>
              <a:t>Any questions, please direct to </a:t>
            </a:r>
          </a:p>
          <a:p>
            <a:pPr marL="0" indent="0" algn="ctr">
              <a:buNone/>
            </a:pPr>
            <a:r>
              <a:rPr lang="en-US" dirty="0"/>
              <a:t>Drake.Smarch@tn.gov</a:t>
            </a:r>
          </a:p>
        </p:txBody>
      </p:sp>
    </p:spTree>
    <p:extLst>
      <p:ext uri="{BB962C8B-B14F-4D97-AF65-F5344CB8AC3E}">
        <p14:creationId xmlns:p14="http://schemas.microsoft.com/office/powerpoint/2010/main" val="161243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C77A-31F6-4F16-964D-6189FB6A3F3D}"/>
              </a:ext>
            </a:extLst>
          </p:cNvPr>
          <p:cNvSpPr>
            <a:spLocks noGrp="1"/>
          </p:cNvSpPr>
          <p:nvPr>
            <p:ph type="title"/>
          </p:nvPr>
        </p:nvSpPr>
        <p:spPr/>
        <p:txBody>
          <a:bodyPr/>
          <a:lstStyle/>
          <a:p>
            <a:pPr algn="ctr"/>
            <a:r>
              <a:rPr lang="en-US" dirty="0"/>
              <a:t>Welcome!</a:t>
            </a:r>
          </a:p>
        </p:txBody>
      </p:sp>
      <p:sp>
        <p:nvSpPr>
          <p:cNvPr id="3" name="Content Placeholder 2">
            <a:extLst>
              <a:ext uri="{FF2B5EF4-FFF2-40B4-BE49-F238E27FC236}">
                <a16:creationId xmlns:a16="http://schemas.microsoft.com/office/drawing/2014/main" id="{06CAFBB4-C304-4F0E-A7BF-4AFC37B62BFF}"/>
              </a:ext>
            </a:extLst>
          </p:cNvPr>
          <p:cNvSpPr>
            <a:spLocks noGrp="1"/>
          </p:cNvSpPr>
          <p:nvPr>
            <p:ph idx="1"/>
          </p:nvPr>
        </p:nvSpPr>
        <p:spPr>
          <a:xfrm>
            <a:off x="228600" y="1772535"/>
            <a:ext cx="8763000" cy="4475865"/>
          </a:xfrm>
        </p:spPr>
        <p:txBody>
          <a:bodyPr/>
          <a:lstStyle/>
          <a:p>
            <a:r>
              <a:rPr lang="en-US" dirty="0"/>
              <a:t>Roll call of Board members present. </a:t>
            </a:r>
          </a:p>
          <a:p>
            <a:endParaRPr lang="en-US" dirty="0"/>
          </a:p>
          <a:p>
            <a:endParaRPr lang="en-US" dirty="0"/>
          </a:p>
          <a:p>
            <a:endParaRPr lang="en-US" dirty="0"/>
          </a:p>
          <a:p>
            <a:r>
              <a:rPr lang="en-US" dirty="0"/>
              <a:t>Opening remarks from the Division of Water Resources Director, Jennifer Dodd</a:t>
            </a:r>
          </a:p>
          <a:p>
            <a:endParaRPr lang="en-US" dirty="0"/>
          </a:p>
        </p:txBody>
      </p:sp>
    </p:spTree>
    <p:extLst>
      <p:ext uri="{BB962C8B-B14F-4D97-AF65-F5344CB8AC3E}">
        <p14:creationId xmlns:p14="http://schemas.microsoft.com/office/powerpoint/2010/main" val="256896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980E-1C73-44C7-9B66-29FFD39CDF07}"/>
              </a:ext>
            </a:extLst>
          </p:cNvPr>
          <p:cNvSpPr>
            <a:spLocks noGrp="1"/>
          </p:cNvSpPr>
          <p:nvPr>
            <p:ph type="title"/>
          </p:nvPr>
        </p:nvSpPr>
        <p:spPr/>
        <p:txBody>
          <a:bodyPr/>
          <a:lstStyle/>
          <a:p>
            <a:pPr algn="ctr"/>
            <a:r>
              <a:rPr lang="en-US" dirty="0"/>
              <a:t>Board Minutes	</a:t>
            </a:r>
          </a:p>
        </p:txBody>
      </p:sp>
      <p:sp>
        <p:nvSpPr>
          <p:cNvPr id="3" name="Content Placeholder 2">
            <a:extLst>
              <a:ext uri="{FF2B5EF4-FFF2-40B4-BE49-F238E27FC236}">
                <a16:creationId xmlns:a16="http://schemas.microsoft.com/office/drawing/2014/main" id="{98D0F163-7020-4FD9-BB77-FAC3F453B9EF}"/>
              </a:ext>
            </a:extLst>
          </p:cNvPr>
          <p:cNvSpPr>
            <a:spLocks noGrp="1"/>
          </p:cNvSpPr>
          <p:nvPr>
            <p:ph idx="1"/>
          </p:nvPr>
        </p:nvSpPr>
        <p:spPr>
          <a:xfrm>
            <a:off x="228600" y="1752601"/>
            <a:ext cx="8763000" cy="3962400"/>
          </a:xfrm>
        </p:spPr>
        <p:txBody>
          <a:bodyPr>
            <a:normAutofit fontScale="92500" lnSpcReduction="10000"/>
          </a:bodyPr>
          <a:lstStyle/>
          <a:p>
            <a:r>
              <a:rPr lang="en-US" dirty="0"/>
              <a:t>Presentation of minutes from April 2020</a:t>
            </a:r>
          </a:p>
          <a:p>
            <a:endParaRPr lang="en-US" dirty="0"/>
          </a:p>
          <a:p>
            <a:endParaRPr lang="en-US" dirty="0"/>
          </a:p>
          <a:p>
            <a:r>
              <a:rPr lang="en-US" dirty="0"/>
              <a:t>Roll call </a:t>
            </a:r>
            <a:r>
              <a:rPr lang="en-US" b="1" u="sng" dirty="0"/>
              <a:t>vote </a:t>
            </a:r>
            <a:r>
              <a:rPr lang="en-US" dirty="0"/>
              <a:t>for approval of minutes. </a:t>
            </a:r>
          </a:p>
          <a:p>
            <a:endParaRPr lang="en-US" dirty="0"/>
          </a:p>
          <a:p>
            <a:endParaRPr lang="en-US" dirty="0"/>
          </a:p>
          <a:p>
            <a:endParaRPr lang="en-US" dirty="0"/>
          </a:p>
          <a:p>
            <a:endParaRPr lang="en-US" dirty="0"/>
          </a:p>
          <a:p>
            <a:endParaRPr lang="en-US" dirty="0"/>
          </a:p>
          <a:p>
            <a:r>
              <a:rPr lang="en-US" sz="1400" dirty="0"/>
              <a:t>Minutes are available on the Board’s website: </a:t>
            </a:r>
            <a:r>
              <a:rPr lang="en-US" sz="1400" dirty="0">
                <a:hlinkClick r:id="rId2"/>
              </a:rPr>
              <a:t>https://www.tn.gov/environment/about-tdec/boards-and-commissions/board-tennessee-board-of-water-quality--oil-and-gas.html</a:t>
            </a:r>
            <a:endParaRPr lang="en-US" sz="1400" dirty="0"/>
          </a:p>
        </p:txBody>
      </p:sp>
    </p:spTree>
    <p:extLst>
      <p:ext uri="{BB962C8B-B14F-4D97-AF65-F5344CB8AC3E}">
        <p14:creationId xmlns:p14="http://schemas.microsoft.com/office/powerpoint/2010/main" val="103088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4B8B-2685-4C3D-A747-89E1B7DAD3FF}"/>
              </a:ext>
            </a:extLst>
          </p:cNvPr>
          <p:cNvSpPr>
            <a:spLocks noGrp="1"/>
          </p:cNvSpPr>
          <p:nvPr>
            <p:ph type="title"/>
          </p:nvPr>
        </p:nvSpPr>
        <p:spPr/>
        <p:txBody>
          <a:bodyPr/>
          <a:lstStyle/>
          <a:p>
            <a:pPr algn="ctr"/>
            <a:r>
              <a:rPr lang="en-US" dirty="0"/>
              <a:t>Semi-Annual Public Comment Session</a:t>
            </a:r>
          </a:p>
        </p:txBody>
      </p:sp>
      <p:sp>
        <p:nvSpPr>
          <p:cNvPr id="3" name="Content Placeholder 2">
            <a:extLst>
              <a:ext uri="{FF2B5EF4-FFF2-40B4-BE49-F238E27FC236}">
                <a16:creationId xmlns:a16="http://schemas.microsoft.com/office/drawing/2014/main" id="{DF11DF10-AC0A-43CB-AF75-3D14FE6EEA21}"/>
              </a:ext>
            </a:extLst>
          </p:cNvPr>
          <p:cNvSpPr>
            <a:spLocks noGrp="1"/>
          </p:cNvSpPr>
          <p:nvPr>
            <p:ph idx="1"/>
          </p:nvPr>
        </p:nvSpPr>
        <p:spPr>
          <a:xfrm>
            <a:off x="228600" y="1447800"/>
            <a:ext cx="8763000" cy="4704465"/>
          </a:xfrm>
        </p:spPr>
        <p:txBody>
          <a:bodyPr/>
          <a:lstStyle/>
          <a:p>
            <a:r>
              <a:rPr lang="en-US" dirty="0"/>
              <a:t>Public comment before the Board. </a:t>
            </a:r>
          </a:p>
          <a:p>
            <a:endParaRPr lang="en-US" dirty="0"/>
          </a:p>
          <a:p>
            <a:endParaRPr lang="en-US" dirty="0"/>
          </a:p>
          <a:p>
            <a:endParaRPr lang="en-US" dirty="0"/>
          </a:p>
          <a:p>
            <a:r>
              <a:rPr lang="en-US" dirty="0"/>
              <a:t>If you would like to participate, please email </a:t>
            </a:r>
            <a:r>
              <a:rPr lang="en-US" dirty="0">
                <a:hlinkClick r:id="rId2"/>
              </a:rPr>
              <a:t>Drake.Smarch@tn.gov</a:t>
            </a:r>
            <a:r>
              <a:rPr lang="en-US" dirty="0"/>
              <a:t> or use the Chat box in WebEx to notify us that you would like to make comments. Please identify the name of the person wanting to comment.</a:t>
            </a:r>
          </a:p>
        </p:txBody>
      </p:sp>
    </p:spTree>
    <p:extLst>
      <p:ext uri="{BB962C8B-B14F-4D97-AF65-F5344CB8AC3E}">
        <p14:creationId xmlns:p14="http://schemas.microsoft.com/office/powerpoint/2010/main" val="387681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 and Polyfluoroalkyl Substances (PFAS)</a:t>
            </a:r>
            <a:br>
              <a:rPr lang="en-US" dirty="0"/>
            </a:br>
            <a:r>
              <a:rPr lang="en-US" dirty="0"/>
              <a:t>Update on TDEC PFAS Activities</a:t>
            </a:r>
          </a:p>
        </p:txBody>
      </p:sp>
      <p:sp>
        <p:nvSpPr>
          <p:cNvPr id="3" name="Text Placeholder 2"/>
          <p:cNvSpPr>
            <a:spLocks noGrp="1"/>
          </p:cNvSpPr>
          <p:nvPr>
            <p:ph type="body" sz="quarter" idx="12"/>
          </p:nvPr>
        </p:nvSpPr>
        <p:spPr/>
        <p:txBody>
          <a:bodyPr>
            <a:normAutofit/>
          </a:bodyPr>
          <a:lstStyle/>
          <a:p>
            <a:r>
              <a:rPr lang="en-US" dirty="0"/>
              <a:t>Division of Water Resources</a:t>
            </a:r>
          </a:p>
        </p:txBody>
      </p:sp>
      <p:sp>
        <p:nvSpPr>
          <p:cNvPr id="6" name="Text Placeholder 5">
            <a:extLst>
              <a:ext uri="{FF2B5EF4-FFF2-40B4-BE49-F238E27FC236}">
                <a16:creationId xmlns:a16="http://schemas.microsoft.com/office/drawing/2014/main" id="{923EB42B-E28C-4F1B-9749-D0196AD341F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79260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2FB5BE69-3E88-41A5-9489-C8C6B69ABC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3" y="3257550"/>
            <a:ext cx="1867065" cy="1414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25E143A2-C8FA-4DD7-9CE4-73E054C49CB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What are PFAS </a:t>
            </a:r>
            <a:endParaRPr lang="en-US" dirty="0"/>
          </a:p>
        </p:txBody>
      </p:sp>
      <p:sp>
        <p:nvSpPr>
          <p:cNvPr id="3" name="Content Placeholder 2">
            <a:extLst>
              <a:ext uri="{FF2B5EF4-FFF2-40B4-BE49-F238E27FC236}">
                <a16:creationId xmlns:a16="http://schemas.microsoft.com/office/drawing/2014/main" id="{3E238A78-36D5-4378-AB56-CD5E7AEFB76A}"/>
              </a:ext>
            </a:extLst>
          </p:cNvPr>
          <p:cNvSpPr>
            <a:spLocks noGrp="1"/>
          </p:cNvSpPr>
          <p:nvPr>
            <p:ph idx="1"/>
          </p:nvPr>
        </p:nvSpPr>
        <p:spPr>
          <a:xfrm>
            <a:off x="0" y="1714501"/>
            <a:ext cx="9144000" cy="3756950"/>
          </a:xfrm>
        </p:spPr>
        <p:txBody>
          <a:bodyPr/>
          <a:lstStyle/>
          <a:p>
            <a:pPr marL="0" indent="0" algn="ctr">
              <a:buNone/>
            </a:pPr>
            <a:r>
              <a:rPr lang="en-US" dirty="0"/>
              <a:t>Per- and Polyfluoroalkyl Substances (PFAS) </a:t>
            </a:r>
          </a:p>
          <a:p>
            <a:pPr marL="0" indent="0" algn="ctr">
              <a:buNone/>
            </a:pPr>
            <a:endParaRPr lang="en-US" dirty="0"/>
          </a:p>
          <a:p>
            <a:r>
              <a:rPr lang="en-US" dirty="0"/>
              <a:t>Complex family of more than 4,000 manmade fluorinated organic chemicals (Wang et al. 2017) that have been produced since the early -20th century, although not all of these may be currently in use or production.</a:t>
            </a:r>
          </a:p>
          <a:p>
            <a:endParaRPr lang="en-US" dirty="0"/>
          </a:p>
        </p:txBody>
      </p:sp>
      <p:pic>
        <p:nvPicPr>
          <p:cNvPr id="5" name="Picture 2">
            <a:extLst>
              <a:ext uri="{FF2B5EF4-FFF2-40B4-BE49-F238E27FC236}">
                <a16:creationId xmlns:a16="http://schemas.microsoft.com/office/drawing/2014/main" id="{664D76B2-8D43-400E-BF12-2CE98AD3A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3" y="1002741"/>
            <a:ext cx="1745316" cy="121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0B40C503-CBEA-40DE-B970-BB9EA00D06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400" y="1030421"/>
            <a:ext cx="1745316" cy="115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Image result for aqueous film forming foam">
            <a:extLst>
              <a:ext uri="{FF2B5EF4-FFF2-40B4-BE49-F238E27FC236}">
                <a16:creationId xmlns:a16="http://schemas.microsoft.com/office/drawing/2014/main" id="{71F9DCAC-849D-4D2E-8316-716B9A2127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13" y="4664861"/>
            <a:ext cx="1728788" cy="12501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amburger-407103">
            <a:extLst>
              <a:ext uri="{FF2B5EF4-FFF2-40B4-BE49-F238E27FC236}">
                <a16:creationId xmlns:a16="http://schemas.microsoft.com/office/drawing/2014/main" id="{C95EF060-6135-4E21-87E5-9661D4B323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7707" y="4508189"/>
            <a:ext cx="1411330" cy="9408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Image result">
            <a:extLst>
              <a:ext uri="{FF2B5EF4-FFF2-40B4-BE49-F238E27FC236}">
                <a16:creationId xmlns:a16="http://schemas.microsoft.com/office/drawing/2014/main" id="{CE96ECDC-670A-42F0-8987-946ADF32A62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4586" y="3902304"/>
            <a:ext cx="768258" cy="5116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DABF8E30-71B3-44A5-8AE1-2FC174827F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5015" y="3899212"/>
            <a:ext cx="1079473" cy="1475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9">
            <a:extLst>
              <a:ext uri="{FF2B5EF4-FFF2-40B4-BE49-F238E27FC236}">
                <a16:creationId xmlns:a16="http://schemas.microsoft.com/office/drawing/2014/main" id="{422687E2-8D2F-4327-BCD5-C1E37FF4791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34916" y="4448950"/>
            <a:ext cx="13335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3">
            <a:extLst>
              <a:ext uri="{FF2B5EF4-FFF2-40B4-BE49-F238E27FC236}">
                <a16:creationId xmlns:a16="http://schemas.microsoft.com/office/drawing/2014/main" id="{1C62C382-CF48-47EB-A8E0-04BDD7CD46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11879" y="4499205"/>
            <a:ext cx="1585590" cy="93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9FABD01F-953B-4B82-BCAB-5085A3DA405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08990" y="3066346"/>
            <a:ext cx="1453085" cy="145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a:extLst>
              <a:ext uri="{FF2B5EF4-FFF2-40B4-BE49-F238E27FC236}">
                <a16:creationId xmlns:a16="http://schemas.microsoft.com/office/drawing/2014/main" id="{305BFB41-DC36-4184-8D85-B40A1D6AC6C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8852" y="3365189"/>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78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Exposure Pathways  and Health  Impacts </a:t>
            </a:r>
            <a:br>
              <a:rPr lang="en-US" dirty="0"/>
            </a:b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a:t>Food             Water           Air           Dust </a:t>
            </a:r>
          </a:p>
          <a:p>
            <a:r>
              <a:rPr lang="en-US" dirty="0"/>
              <a:t>Compounds persist in environment and in animal tissues due to extreme stable properties-   Bio accumulative</a:t>
            </a:r>
          </a:p>
          <a:p>
            <a:endParaRPr lang="en-US" dirty="0"/>
          </a:p>
          <a:p>
            <a:r>
              <a:rPr lang="en-US" dirty="0"/>
              <a:t>Half-lives in humans</a:t>
            </a:r>
          </a:p>
          <a:p>
            <a:pPr lvl="1"/>
            <a:r>
              <a:rPr lang="en-US" dirty="0"/>
              <a:t>PFOA: 3.8 years     -studies indicate PFOA  in 98% of US subjects</a:t>
            </a:r>
          </a:p>
          <a:p>
            <a:pPr lvl="1"/>
            <a:r>
              <a:rPr lang="en-US" dirty="0"/>
              <a:t>PFOS: 5.4 years</a:t>
            </a:r>
          </a:p>
          <a:p>
            <a:pPr lvl="1"/>
            <a:r>
              <a:rPr lang="en-US" dirty="0"/>
              <a:t>PFBS: 4 months</a:t>
            </a:r>
          </a:p>
          <a:p>
            <a:endParaRPr lang="en-US" dirty="0"/>
          </a:p>
          <a:p>
            <a:r>
              <a:rPr lang="en-US" u="sng" dirty="0"/>
              <a:t>Developmental effects to fetuses </a:t>
            </a:r>
            <a:r>
              <a:rPr lang="en-US" dirty="0"/>
              <a:t>during pregnancy or to breastfed infants (e.g., low birth weight, accelerated puberty, skeletal variations), </a:t>
            </a:r>
            <a:r>
              <a:rPr lang="en-US" u="sng" dirty="0"/>
              <a:t>cancer</a:t>
            </a:r>
            <a:r>
              <a:rPr lang="en-US" dirty="0"/>
              <a:t> (e.g., testicular, kidney), liver effects (e.g., </a:t>
            </a:r>
            <a:r>
              <a:rPr lang="en-US" u="sng" dirty="0"/>
              <a:t>tissue damage</a:t>
            </a:r>
            <a:r>
              <a:rPr lang="en-US" dirty="0"/>
              <a:t>), </a:t>
            </a:r>
            <a:r>
              <a:rPr lang="en-US" u="sng" dirty="0"/>
              <a:t>immune effects </a:t>
            </a:r>
            <a:r>
              <a:rPr lang="en-US" dirty="0"/>
              <a:t>(e.g., antibody production and immunity), thyroid effects and other effects (e.g., cholesterol changes).</a:t>
            </a:r>
          </a:p>
          <a:p>
            <a:endParaRPr lang="en-US" dirty="0"/>
          </a:p>
          <a:p>
            <a:endParaRPr lang="en-US" dirty="0"/>
          </a:p>
        </p:txBody>
      </p:sp>
    </p:spTree>
    <p:extLst>
      <p:ext uri="{BB962C8B-B14F-4D97-AF65-F5344CB8AC3E}">
        <p14:creationId xmlns:p14="http://schemas.microsoft.com/office/powerpoint/2010/main" val="304103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811" y="3447601"/>
            <a:ext cx="1964531" cy="1307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Environmental Contamination Pathways</a:t>
            </a:r>
          </a:p>
        </p:txBody>
      </p:sp>
      <p:sp>
        <p:nvSpPr>
          <p:cNvPr id="3" name="Content Placeholder 2"/>
          <p:cNvSpPr>
            <a:spLocks noGrp="1"/>
          </p:cNvSpPr>
          <p:nvPr>
            <p:ph idx="1"/>
          </p:nvPr>
        </p:nvSpPr>
        <p:spPr>
          <a:xfrm>
            <a:off x="1314450" y="1714501"/>
            <a:ext cx="6572250" cy="3718849"/>
          </a:xfrm>
        </p:spPr>
        <p:txBody>
          <a:bodyPr>
            <a:normAutofit fontScale="40000" lnSpcReduction="20000"/>
          </a:bodyPr>
          <a:lstStyle/>
          <a:p>
            <a:pPr marL="0" indent="0" algn="ctr">
              <a:buNone/>
            </a:pPr>
            <a:r>
              <a:rPr lang="en-US" sz="3825" dirty="0"/>
              <a:t>Air                                    Water                              Land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lgn="ctr">
              <a:buNone/>
            </a:pPr>
            <a:r>
              <a:rPr lang="en-US" sz="3825" dirty="0"/>
              <a:t>Manufacturing –  Use -   Disposal</a:t>
            </a:r>
          </a:p>
          <a:p>
            <a:pPr marL="0" indent="0">
              <a:buNone/>
            </a:pP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3550" y="2008949"/>
            <a:ext cx="2156922" cy="1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2008950"/>
            <a:ext cx="1871663" cy="140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7300" y="2830971"/>
            <a:ext cx="2114550" cy="1408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6877" y="3475038"/>
            <a:ext cx="1972287" cy="131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648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F4A7-BA9C-4F2C-AFD2-9ADA39225F2B}"/>
              </a:ext>
            </a:extLst>
          </p:cNvPr>
          <p:cNvSpPr>
            <a:spLocks noGrp="1"/>
          </p:cNvSpPr>
          <p:nvPr>
            <p:ph type="title"/>
          </p:nvPr>
        </p:nvSpPr>
        <p:spPr/>
        <p:txBody>
          <a:bodyPr/>
          <a:lstStyle/>
          <a:p>
            <a:r>
              <a:rPr lang="en-US" dirty="0"/>
              <a:t>PFAS in TN</a:t>
            </a:r>
          </a:p>
        </p:txBody>
      </p:sp>
      <p:sp>
        <p:nvSpPr>
          <p:cNvPr id="3" name="Content Placeholder 2">
            <a:extLst>
              <a:ext uri="{FF2B5EF4-FFF2-40B4-BE49-F238E27FC236}">
                <a16:creationId xmlns:a16="http://schemas.microsoft.com/office/drawing/2014/main" id="{3B4A2F04-E5F7-4B46-BAA0-E4A36716BD20}"/>
              </a:ext>
            </a:extLst>
          </p:cNvPr>
          <p:cNvSpPr>
            <a:spLocks noGrp="1"/>
          </p:cNvSpPr>
          <p:nvPr>
            <p:ph idx="1"/>
          </p:nvPr>
        </p:nvSpPr>
        <p:spPr/>
        <p:txBody>
          <a:bodyPr>
            <a:normAutofit/>
          </a:bodyPr>
          <a:lstStyle/>
          <a:p>
            <a:r>
              <a:rPr lang="en-US" dirty="0"/>
              <a:t>UCMR3 (2013-2015)</a:t>
            </a:r>
          </a:p>
          <a:p>
            <a:pPr lvl="1"/>
            <a:r>
              <a:rPr lang="en-US" dirty="0"/>
              <a:t>	</a:t>
            </a:r>
            <a:r>
              <a:rPr lang="en-US" sz="1575" dirty="0"/>
              <a:t>500 finished DW samples , 136 PWS  </a:t>
            </a:r>
          </a:p>
          <a:p>
            <a:pPr lvl="1"/>
            <a:r>
              <a:rPr lang="en-US" sz="1575" dirty="0"/>
              <a:t>	2 PWS with detections, below EPA HA levels </a:t>
            </a:r>
          </a:p>
          <a:p>
            <a:pPr marL="0" indent="0">
              <a:buNone/>
            </a:pPr>
            <a:endParaRPr lang="en-US" dirty="0"/>
          </a:p>
          <a:p>
            <a:r>
              <a:rPr lang="en-US" dirty="0"/>
              <a:t> Fish Tissue Sampling  2008-2009</a:t>
            </a:r>
          </a:p>
          <a:p>
            <a:pPr lvl="1"/>
            <a:r>
              <a:rPr lang="en-US" dirty="0"/>
              <a:t>Detections of PFAS in fish tissue in the Tennessee</a:t>
            </a:r>
          </a:p>
          <a:p>
            <a:pPr lvl="1"/>
            <a:r>
              <a:rPr lang="en-US" dirty="0"/>
              <a:t>Cumberland, Wolf, Nolichucky, Duck, French Broad and Mississippi Rivers </a:t>
            </a:r>
          </a:p>
          <a:p>
            <a:pPr lvl="1"/>
            <a:endParaRPr lang="en-US" dirty="0"/>
          </a:p>
          <a:p>
            <a:r>
              <a:rPr lang="en-US" dirty="0"/>
              <a:t>DOD Groundwater Sampling</a:t>
            </a:r>
          </a:p>
          <a:p>
            <a:pPr lvl="1"/>
            <a:r>
              <a:rPr lang="en-US" dirty="0"/>
              <a:t>Nashville Air National Guard (Nashville International Airport) -Nashville</a:t>
            </a:r>
          </a:p>
          <a:p>
            <a:pPr lvl="1"/>
            <a:r>
              <a:rPr lang="en-US" dirty="0"/>
              <a:t>Arnold Air Force Base -Tullahoma </a:t>
            </a:r>
          </a:p>
          <a:p>
            <a:pPr lvl="1"/>
            <a:r>
              <a:rPr lang="en-US" dirty="0"/>
              <a:t>Air National Guard – McGhee Tyson Airport - Knoxville </a:t>
            </a:r>
          </a:p>
          <a:p>
            <a:pPr lvl="1"/>
            <a:r>
              <a:rPr lang="en-US" dirty="0"/>
              <a:t>NSA Mid-South - Millington</a:t>
            </a:r>
          </a:p>
          <a:p>
            <a:pPr lvl="1"/>
            <a:r>
              <a:rPr lang="en-US" dirty="0"/>
              <a:t>PFAS detections at all locations</a:t>
            </a:r>
          </a:p>
          <a:p>
            <a:pPr marL="0" indent="0">
              <a:buNone/>
            </a:pPr>
            <a:r>
              <a:rPr lang="en-US" dirty="0"/>
              <a:t> </a:t>
            </a:r>
          </a:p>
        </p:txBody>
      </p:sp>
      <p:pic>
        <p:nvPicPr>
          <p:cNvPr id="4" name="Picture 3" descr="Map&#10;&#10;Description automatically generated">
            <a:extLst>
              <a:ext uri="{FF2B5EF4-FFF2-40B4-BE49-F238E27FC236}">
                <a16:creationId xmlns:a16="http://schemas.microsoft.com/office/drawing/2014/main" id="{57F919B0-A503-4A00-87A1-5E6BC4C03077}"/>
              </a:ext>
            </a:extLst>
          </p:cNvPr>
          <p:cNvPicPr>
            <a:picLocks noChangeAspect="1"/>
          </p:cNvPicPr>
          <p:nvPr/>
        </p:nvPicPr>
        <p:blipFill rotWithShape="1">
          <a:blip r:embed="rId2">
            <a:extLst>
              <a:ext uri="{28A0092B-C50C-407E-A947-70E740481C1C}">
                <a14:useLocalDpi xmlns:a14="http://schemas.microsoft.com/office/drawing/2010/main" val="0"/>
              </a:ext>
            </a:extLst>
          </a:blip>
          <a:srcRect l="15075" t="30044" r="11696" b="33644"/>
          <a:stretch/>
        </p:blipFill>
        <p:spPr>
          <a:xfrm>
            <a:off x="5675183" y="1752601"/>
            <a:ext cx="3457575" cy="1028700"/>
          </a:xfrm>
          <a:prstGeom prst="rect">
            <a:avLst/>
          </a:prstGeom>
        </p:spPr>
      </p:pic>
    </p:spTree>
    <p:extLst>
      <p:ext uri="{BB962C8B-B14F-4D97-AF65-F5344CB8AC3E}">
        <p14:creationId xmlns:p14="http://schemas.microsoft.com/office/powerpoint/2010/main" val="416499041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DEC">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2917</TotalTime>
  <Words>1285</Words>
  <Application>Microsoft Office PowerPoint</Application>
  <PresentationFormat>On-screen Show (4:3)</PresentationFormat>
  <Paragraphs>177</Paragraphs>
  <Slides>17</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Open Sans</vt:lpstr>
      <vt:lpstr>PermianSlabSerifTypeface</vt:lpstr>
      <vt:lpstr>1_Office Theme</vt:lpstr>
      <vt:lpstr>2_PowerPoint B</vt:lpstr>
      <vt:lpstr>PowerPoint B</vt:lpstr>
      <vt:lpstr>Public Hearing Water Quality, Oil and Gas Board WebEx Virtual Meeting </vt:lpstr>
      <vt:lpstr>Welcome!</vt:lpstr>
      <vt:lpstr>Board Minutes </vt:lpstr>
      <vt:lpstr>Semi-Annual Public Comment Session</vt:lpstr>
      <vt:lpstr>Per- and Polyfluoroalkyl Substances (PFAS) Update on TDEC PFAS Activities</vt:lpstr>
      <vt:lpstr>What are PFAS </vt:lpstr>
      <vt:lpstr> Exposure Pathways  and Health  Impacts  </vt:lpstr>
      <vt:lpstr>Environmental Contamination Pathways</vt:lpstr>
      <vt:lpstr>PFAS in TN</vt:lpstr>
      <vt:lpstr>What is EPA doing?</vt:lpstr>
      <vt:lpstr>Sampling in Tennessee</vt:lpstr>
      <vt:lpstr>Sampling Lessons Learned in Other States</vt:lpstr>
      <vt:lpstr>Questions &amp; Discussion</vt:lpstr>
      <vt:lpstr>Update on Rule Revisions</vt:lpstr>
      <vt:lpstr>Contested Case Update</vt:lpstr>
      <vt:lpstr>   </vt:lpstr>
      <vt:lpstr>PowerPoint Presentation</vt:lpstr>
    </vt:vector>
  </TitlesOfParts>
  <Company>Tennessee Dept. of Environment and Conservation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Legislation</dc:title>
  <dc:creator>Blair Beaty</dc:creator>
  <cp:lastModifiedBy>Drake Smarch</cp:lastModifiedBy>
  <cp:revision>35</cp:revision>
  <dcterms:created xsi:type="dcterms:W3CDTF">2020-03-12T20:30:41Z</dcterms:created>
  <dcterms:modified xsi:type="dcterms:W3CDTF">2020-10-19T19:59:55Z</dcterms:modified>
</cp:coreProperties>
</file>