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1"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theme/theme11.xml" ContentType="application/vnd.openxmlformats-officedocument.theme+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theme/theme15.xml" ContentType="application/vnd.openxmlformats-officedocument.theme+xml"/>
  <Override PartName="/ppt/slideLayouts/slideLayout43.xml" ContentType="application/vnd.openxmlformats-officedocument.presentationml.slideLayout+xml"/>
  <Override PartName="/ppt/theme/theme16.xml" ContentType="application/vnd.openxmlformats-officedocument.theme+xml"/>
  <Override PartName="/ppt/slideLayouts/slideLayout44.xml" ContentType="application/vnd.openxmlformats-officedocument.presentationml.slideLayout+xml"/>
  <Override PartName="/ppt/theme/theme17.xml" ContentType="application/vnd.openxmlformats-officedocument.theme+xml"/>
  <Override PartName="/ppt/slideLayouts/slideLayout45.xml" ContentType="application/vnd.openxmlformats-officedocument.presentationml.slideLayout+xml"/>
  <Override PartName="/ppt/theme/theme18.xml" ContentType="application/vnd.openxmlformats-officedocument.theme+xml"/>
  <Override PartName="/ppt/slideLayouts/slideLayout46.xml" ContentType="application/vnd.openxmlformats-officedocument.presentationml.slideLayout+xml"/>
  <Override PartName="/ppt/theme/theme19.xml" ContentType="application/vnd.openxmlformats-officedocument.theme+xml"/>
  <Override PartName="/ppt/slideLayouts/slideLayout47.xml" ContentType="application/vnd.openxmlformats-officedocument.presentationml.slideLayout+xml"/>
  <Override PartName="/ppt/theme/theme20.xml" ContentType="application/vnd.openxmlformats-officedocument.theme+xml"/>
  <Override PartName="/ppt/slideLayouts/slideLayout48.xml" ContentType="application/vnd.openxmlformats-officedocument.presentationml.slideLayout+xml"/>
  <Override PartName="/ppt/theme/theme21.xml" ContentType="application/vnd.openxmlformats-officedocument.theme+xml"/>
  <Override PartName="/ppt/slideLayouts/slideLayout49.xml" ContentType="application/vnd.openxmlformats-officedocument.presentationml.slideLayout+xml"/>
  <Override PartName="/ppt/theme/theme22.xml" ContentType="application/vnd.openxmlformats-officedocument.theme+xml"/>
  <Override PartName="/ppt/slideLayouts/slideLayout50.xml" ContentType="application/vnd.openxmlformats-officedocument.presentationml.slideLayout+xml"/>
  <Override PartName="/ppt/theme/theme23.xml" ContentType="application/vnd.openxmlformats-officedocument.theme+xml"/>
  <Override PartName="/ppt/slideLayouts/slideLayout51.xml" ContentType="application/vnd.openxmlformats-officedocument.presentationml.slideLayout+xml"/>
  <Override PartName="/ppt/theme/theme24.xml" ContentType="application/vnd.openxmlformats-officedocument.theme+xml"/>
  <Override PartName="/ppt/slideLayouts/slideLayout52.xml" ContentType="application/vnd.openxmlformats-officedocument.presentationml.slideLayout+xml"/>
  <Override PartName="/ppt/theme/theme25.xml" ContentType="application/vnd.openxmlformats-officedocument.theme+xml"/>
  <Override PartName="/ppt/slideLayouts/slideLayout53.xml" ContentType="application/vnd.openxmlformats-officedocument.presentationml.slideLayout+xml"/>
  <Override PartName="/ppt/theme/theme26.xml" ContentType="application/vnd.openxmlformats-officedocument.theme+xml"/>
  <Override PartName="/ppt/slideLayouts/slideLayout54.xml" ContentType="application/vnd.openxmlformats-officedocument.presentationml.slideLayout+xml"/>
  <Override PartName="/ppt/theme/theme27.xml" ContentType="application/vnd.openxmlformats-officedocument.theme+xml"/>
  <Override PartName="/ppt/slideLayouts/slideLayout55.xml" ContentType="application/vnd.openxmlformats-officedocument.presentationml.slideLayout+xml"/>
  <Override PartName="/ppt/theme/theme28.xml" ContentType="application/vnd.openxmlformats-officedocument.theme+xml"/>
  <Override PartName="/ppt/slideLayouts/slideLayout56.xml" ContentType="application/vnd.openxmlformats-officedocument.presentationml.slideLayout+xml"/>
  <Override PartName="/ppt/theme/theme29.xml" ContentType="application/vnd.openxmlformats-officedocument.theme+xml"/>
  <Override PartName="/ppt/slideLayouts/slideLayout57.xml" ContentType="application/vnd.openxmlformats-officedocument.presentationml.slideLayout+xml"/>
  <Override PartName="/ppt/theme/theme30.xml" ContentType="application/vnd.openxmlformats-officedocument.theme+xml"/>
  <Override PartName="/ppt/slideLayouts/slideLayout58.xml" ContentType="application/vnd.openxmlformats-officedocument.presentationml.slideLayout+xml"/>
  <Override PartName="/ppt/theme/theme31.xml" ContentType="application/vnd.openxmlformats-officedocument.theme+xml"/>
  <Override PartName="/ppt/slideLayouts/slideLayout59.xml" ContentType="application/vnd.openxmlformats-officedocument.presentationml.slideLayout+xml"/>
  <Override PartName="/ppt/theme/theme32.xml" ContentType="application/vnd.openxmlformats-officedocument.theme+xml"/>
  <Override PartName="/ppt/slideLayouts/slideLayout60.xml" ContentType="application/vnd.openxmlformats-officedocument.presentationml.slideLayout+xml"/>
  <Override PartName="/ppt/theme/theme33.xml" ContentType="application/vnd.openxmlformats-officedocument.theme+xml"/>
  <Override PartName="/ppt/slideLayouts/slideLayout61.xml" ContentType="application/vnd.openxmlformats-officedocument.presentationml.slideLayout+xml"/>
  <Override PartName="/ppt/theme/theme34.xml" ContentType="application/vnd.openxmlformats-officedocument.theme+xml"/>
  <Override PartName="/ppt/slideLayouts/slideLayout62.xml" ContentType="application/vnd.openxmlformats-officedocument.presentationml.slideLayout+xml"/>
  <Override PartName="/ppt/theme/theme35.xml" ContentType="application/vnd.openxmlformats-officedocument.theme+xml"/>
  <Override PartName="/ppt/slideLayouts/slideLayout63.xml" ContentType="application/vnd.openxmlformats-officedocument.presentationml.slideLayout+xml"/>
  <Override PartName="/ppt/theme/theme36.xml" ContentType="application/vnd.openxmlformats-officedocument.theme+xml"/>
  <Override PartName="/ppt/slideLayouts/slideLayout64.xml" ContentType="application/vnd.openxmlformats-officedocument.presentationml.slideLayout+xml"/>
  <Override PartName="/ppt/theme/theme37.xml" ContentType="application/vnd.openxmlformats-officedocument.theme+xml"/>
  <Override PartName="/ppt/slideLayouts/slideLayout65.xml" ContentType="application/vnd.openxmlformats-officedocument.presentationml.slideLayout+xml"/>
  <Override PartName="/ppt/theme/theme38.xml" ContentType="application/vnd.openxmlformats-officedocument.theme+xml"/>
  <Override PartName="/ppt/slideLayouts/slideLayout66.xml" ContentType="application/vnd.openxmlformats-officedocument.presentationml.slideLayout+xml"/>
  <Override PartName="/ppt/theme/theme39.xml" ContentType="application/vnd.openxmlformats-officedocument.theme+xml"/>
  <Override PartName="/ppt/slideLayouts/slideLayout67.xml" ContentType="application/vnd.openxmlformats-officedocument.presentationml.slideLayout+xml"/>
  <Override PartName="/ppt/theme/theme40.xml" ContentType="application/vnd.openxmlformats-officedocument.theme+xml"/>
  <Override PartName="/ppt/slideLayouts/slideLayout68.xml" ContentType="application/vnd.openxmlformats-officedocument.presentationml.slideLayout+xml"/>
  <Override PartName="/ppt/theme/theme41.xml" ContentType="application/vnd.openxmlformats-officedocument.theme+xml"/>
  <Override PartName="/ppt/slideLayouts/slideLayout69.xml" ContentType="application/vnd.openxmlformats-officedocument.presentationml.slideLayout+xml"/>
  <Override PartName="/ppt/theme/theme42.xml" ContentType="application/vnd.openxmlformats-officedocument.theme+xml"/>
  <Override PartName="/ppt/slideLayouts/slideLayout70.xml" ContentType="application/vnd.openxmlformats-officedocument.presentationml.slideLayout+xml"/>
  <Override PartName="/ppt/theme/theme43.xml" ContentType="application/vnd.openxmlformats-officedocument.theme+xml"/>
  <Override PartName="/ppt/slideLayouts/slideLayout71.xml" ContentType="application/vnd.openxmlformats-officedocument.presentationml.slideLayout+xml"/>
  <Override PartName="/ppt/theme/theme44.xml" ContentType="application/vnd.openxmlformats-officedocument.theme+xml"/>
  <Override PartName="/ppt/slideLayouts/slideLayout72.xml" ContentType="application/vnd.openxmlformats-officedocument.presentationml.slideLayout+xml"/>
  <Override PartName="/ppt/theme/theme45.xml" ContentType="application/vnd.openxmlformats-officedocument.theme+xml"/>
  <Override PartName="/ppt/slideLayouts/slideLayout73.xml" ContentType="application/vnd.openxmlformats-officedocument.presentationml.slideLayout+xml"/>
  <Override PartName="/ppt/theme/theme46.xml" ContentType="application/vnd.openxmlformats-officedocument.theme+xml"/>
  <Override PartName="/ppt/slideLayouts/slideLayout74.xml" ContentType="application/vnd.openxmlformats-officedocument.presentationml.slideLayout+xml"/>
  <Override PartName="/ppt/theme/theme47.xml" ContentType="application/vnd.openxmlformats-officedocument.theme+xml"/>
  <Override PartName="/ppt/slideLayouts/slideLayout75.xml" ContentType="application/vnd.openxmlformats-officedocument.presentationml.slideLayout+xml"/>
  <Override PartName="/ppt/theme/theme48.xml" ContentType="application/vnd.openxmlformats-officedocument.theme+xml"/>
  <Override PartName="/ppt/slideLayouts/slideLayout76.xml" ContentType="application/vnd.openxmlformats-officedocument.presentationml.slideLayout+xml"/>
  <Override PartName="/ppt/theme/theme49.xml" ContentType="application/vnd.openxmlformats-officedocument.theme+xml"/>
  <Override PartName="/ppt/slideLayouts/slideLayout77.xml" ContentType="application/vnd.openxmlformats-officedocument.presentationml.slideLayout+xml"/>
  <Override PartName="/ppt/theme/theme50.xml" ContentType="application/vnd.openxmlformats-officedocument.theme+xml"/>
  <Override PartName="/ppt/slideLayouts/slideLayout78.xml" ContentType="application/vnd.openxmlformats-officedocument.presentationml.slideLayout+xml"/>
  <Override PartName="/ppt/theme/theme51.xml" ContentType="application/vnd.openxmlformats-officedocument.theme+xml"/>
  <Override PartName="/ppt/slideLayouts/slideLayout79.xml" ContentType="application/vnd.openxmlformats-officedocument.presentationml.slideLayout+xml"/>
  <Override PartName="/ppt/theme/theme52.xml" ContentType="application/vnd.openxmlformats-officedocument.theme+xml"/>
  <Override PartName="/ppt/slideLayouts/slideLayout80.xml" ContentType="application/vnd.openxmlformats-officedocument.presentationml.slideLayout+xml"/>
  <Override PartName="/ppt/theme/theme53.xml" ContentType="application/vnd.openxmlformats-officedocument.theme+xml"/>
  <Override PartName="/ppt/slideLayouts/slideLayout81.xml" ContentType="application/vnd.openxmlformats-officedocument.presentationml.slideLayout+xml"/>
  <Override PartName="/ppt/theme/theme54.xml" ContentType="application/vnd.openxmlformats-officedocument.theme+xml"/>
  <Override PartName="/ppt/slideLayouts/slideLayout82.xml" ContentType="application/vnd.openxmlformats-officedocument.presentationml.slideLayout+xml"/>
  <Override PartName="/ppt/theme/theme55.xml" ContentType="application/vnd.openxmlformats-officedocument.theme+xml"/>
  <Override PartName="/ppt/slideLayouts/slideLayout83.xml" ContentType="application/vnd.openxmlformats-officedocument.presentationml.slideLayout+xml"/>
  <Override PartName="/ppt/theme/theme56.xml" ContentType="application/vnd.openxmlformats-officedocument.theme+xml"/>
  <Override PartName="/ppt/slideLayouts/slideLayout84.xml" ContentType="application/vnd.openxmlformats-officedocument.presentationml.slideLayout+xml"/>
  <Override PartName="/ppt/theme/theme57.xml" ContentType="application/vnd.openxmlformats-officedocument.theme+xml"/>
  <Override PartName="/ppt/slideLayouts/slideLayout85.xml" ContentType="application/vnd.openxmlformats-officedocument.presentationml.slideLayout+xml"/>
  <Override PartName="/ppt/theme/theme58.xml" ContentType="application/vnd.openxmlformats-officedocument.theme+xml"/>
  <Override PartName="/ppt/slideLayouts/slideLayout86.xml" ContentType="application/vnd.openxmlformats-officedocument.presentationml.slideLayout+xml"/>
  <Override PartName="/ppt/theme/theme59.xml" ContentType="application/vnd.openxmlformats-officedocument.theme+xml"/>
  <Override PartName="/ppt/slideLayouts/slideLayout87.xml" ContentType="application/vnd.openxmlformats-officedocument.presentationml.slideLayout+xml"/>
  <Override PartName="/ppt/theme/theme60.xml" ContentType="application/vnd.openxmlformats-officedocument.theme+xml"/>
  <Override PartName="/ppt/slideLayouts/slideLayout88.xml" ContentType="application/vnd.openxmlformats-officedocument.presentationml.slideLayout+xml"/>
  <Override PartName="/ppt/theme/theme61.xml" ContentType="application/vnd.openxmlformats-officedocument.theme+xml"/>
  <Override PartName="/ppt/slideLayouts/slideLayout89.xml" ContentType="application/vnd.openxmlformats-officedocument.presentationml.slideLayout+xml"/>
  <Override PartName="/ppt/theme/theme62.xml" ContentType="application/vnd.openxmlformats-officedocument.theme+xml"/>
  <Override PartName="/ppt/slideLayouts/slideLayout90.xml" ContentType="application/vnd.openxmlformats-officedocument.presentationml.slideLayout+xml"/>
  <Override PartName="/ppt/theme/theme63.xml" ContentType="application/vnd.openxmlformats-officedocument.theme+xml"/>
  <Override PartName="/ppt/slideLayouts/slideLayout91.xml" ContentType="application/vnd.openxmlformats-officedocument.presentationml.slideLayout+xml"/>
  <Override PartName="/ppt/theme/theme64.xml" ContentType="application/vnd.openxmlformats-officedocument.theme+xml"/>
  <Override PartName="/ppt/slideLayouts/slideLayout92.xml" ContentType="application/vnd.openxmlformats-officedocument.presentationml.slideLayout+xml"/>
  <Override PartName="/ppt/theme/theme65.xml" ContentType="application/vnd.openxmlformats-officedocument.theme+xml"/>
  <Override PartName="/ppt/slideLayouts/slideLayout93.xml" ContentType="application/vnd.openxmlformats-officedocument.presentationml.slideLayout+xml"/>
  <Override PartName="/ppt/theme/theme66.xml" ContentType="application/vnd.openxmlformats-officedocument.theme+xml"/>
  <Override PartName="/ppt/slideLayouts/slideLayout94.xml" ContentType="application/vnd.openxmlformats-officedocument.presentationml.slideLayout+xml"/>
  <Override PartName="/ppt/theme/theme67.xml" ContentType="application/vnd.openxmlformats-officedocument.theme+xml"/>
  <Override PartName="/ppt/slideLayouts/slideLayout95.xml" ContentType="application/vnd.openxmlformats-officedocument.presentationml.slideLayout+xml"/>
  <Override PartName="/ppt/theme/theme68.xml" ContentType="application/vnd.openxmlformats-officedocument.theme+xml"/>
  <Override PartName="/ppt/slideLayouts/slideLayout96.xml" ContentType="application/vnd.openxmlformats-officedocument.presentationml.slideLayout+xml"/>
  <Override PartName="/ppt/theme/theme69.xml" ContentType="application/vnd.openxmlformats-officedocument.theme+xml"/>
  <Override PartName="/ppt/slideLayouts/slideLayout97.xml" ContentType="application/vnd.openxmlformats-officedocument.presentationml.slideLayout+xml"/>
  <Override PartName="/ppt/theme/theme70.xml" ContentType="application/vnd.openxmlformats-officedocument.theme+xml"/>
  <Override PartName="/ppt/slideLayouts/slideLayout98.xml" ContentType="application/vnd.openxmlformats-officedocument.presentationml.slideLayout+xml"/>
  <Override PartName="/ppt/theme/theme71.xml" ContentType="application/vnd.openxmlformats-officedocument.theme+xml"/>
  <Override PartName="/ppt/slideLayouts/slideLayout99.xml" ContentType="application/vnd.openxmlformats-officedocument.presentationml.slideLayout+xml"/>
  <Override PartName="/ppt/theme/theme72.xml" ContentType="application/vnd.openxmlformats-officedocument.theme+xml"/>
  <Override PartName="/ppt/slideLayouts/slideLayout100.xml" ContentType="application/vnd.openxmlformats-officedocument.presentationml.slideLayout+xml"/>
  <Override PartName="/ppt/theme/theme73.xml" ContentType="application/vnd.openxmlformats-officedocument.theme+xml"/>
  <Override PartName="/ppt/slideLayouts/slideLayout101.xml" ContentType="application/vnd.openxmlformats-officedocument.presentationml.slideLayout+xml"/>
  <Override PartName="/ppt/theme/theme74.xml" ContentType="application/vnd.openxmlformats-officedocument.theme+xml"/>
  <Override PartName="/ppt/slideLayouts/slideLayout102.xml" ContentType="application/vnd.openxmlformats-officedocument.presentationml.slideLayout+xml"/>
  <Override PartName="/ppt/theme/theme75.xml" ContentType="application/vnd.openxmlformats-officedocument.theme+xml"/>
  <Override PartName="/ppt/slideLayouts/slideLayout103.xml" ContentType="application/vnd.openxmlformats-officedocument.presentationml.slideLayout+xml"/>
  <Override PartName="/ppt/theme/theme76.xml" ContentType="application/vnd.openxmlformats-officedocument.theme+xml"/>
  <Override PartName="/ppt/slideLayouts/slideLayout104.xml" ContentType="application/vnd.openxmlformats-officedocument.presentationml.slideLayout+xml"/>
  <Override PartName="/ppt/theme/theme77.xml" ContentType="application/vnd.openxmlformats-officedocument.theme+xml"/>
  <Override PartName="/ppt/slideLayouts/slideLayout105.xml" ContentType="application/vnd.openxmlformats-officedocument.presentationml.slideLayout+xml"/>
  <Override PartName="/ppt/theme/theme78.xml" ContentType="application/vnd.openxmlformats-officedocument.theme+xml"/>
  <Override PartName="/ppt/slideLayouts/slideLayout106.xml" ContentType="application/vnd.openxmlformats-officedocument.presentationml.slideLayout+xml"/>
  <Override PartName="/ppt/theme/theme79.xml" ContentType="application/vnd.openxmlformats-officedocument.theme+xml"/>
  <Override PartName="/ppt/slideLayouts/slideLayout107.xml" ContentType="application/vnd.openxmlformats-officedocument.presentationml.slideLayout+xml"/>
  <Override PartName="/ppt/theme/theme80.xml" ContentType="application/vnd.openxmlformats-officedocument.theme+xml"/>
  <Override PartName="/ppt/slideLayouts/slideLayout108.xml" ContentType="application/vnd.openxmlformats-officedocument.presentationml.slideLayout+xml"/>
  <Override PartName="/ppt/theme/theme81.xml" ContentType="application/vnd.openxmlformats-officedocument.theme+xml"/>
  <Override PartName="/ppt/slideLayouts/slideLayout109.xml" ContentType="application/vnd.openxmlformats-officedocument.presentationml.slideLayout+xml"/>
  <Override PartName="/ppt/theme/theme82.xml" ContentType="application/vnd.openxmlformats-officedocument.theme+xml"/>
  <Override PartName="/ppt/slideLayouts/slideLayout110.xml" ContentType="application/vnd.openxmlformats-officedocument.presentationml.slideLayout+xml"/>
  <Override PartName="/ppt/theme/theme83.xml" ContentType="application/vnd.openxmlformats-officedocument.theme+xml"/>
  <Override PartName="/ppt/slideLayouts/slideLayout111.xml" ContentType="application/vnd.openxmlformats-officedocument.presentationml.slideLayout+xml"/>
  <Override PartName="/ppt/theme/theme84.xml" ContentType="application/vnd.openxmlformats-officedocument.theme+xml"/>
  <Override PartName="/ppt/slideLayouts/slideLayout112.xml" ContentType="application/vnd.openxmlformats-officedocument.presentationml.slideLayout+xml"/>
  <Override PartName="/ppt/theme/theme85.xml" ContentType="application/vnd.openxmlformats-officedocument.theme+xml"/>
  <Override PartName="/ppt/slideLayouts/slideLayout113.xml" ContentType="application/vnd.openxmlformats-officedocument.presentationml.slideLayout+xml"/>
  <Override PartName="/ppt/theme/theme86.xml" ContentType="application/vnd.openxmlformats-officedocument.theme+xml"/>
  <Override PartName="/ppt/slideLayouts/slideLayout114.xml" ContentType="application/vnd.openxmlformats-officedocument.presentationml.slideLayout+xml"/>
  <Override PartName="/ppt/theme/theme87.xml" ContentType="application/vnd.openxmlformats-officedocument.theme+xml"/>
  <Override PartName="/ppt/slideLayouts/slideLayout115.xml" ContentType="application/vnd.openxmlformats-officedocument.presentationml.slideLayout+xml"/>
  <Override PartName="/ppt/theme/theme88.xml" ContentType="application/vnd.openxmlformats-officedocument.theme+xml"/>
  <Override PartName="/ppt/slideLayouts/slideLayout116.xml" ContentType="application/vnd.openxmlformats-officedocument.presentationml.slideLayout+xml"/>
  <Override PartName="/ppt/theme/theme89.xml" ContentType="application/vnd.openxmlformats-officedocument.theme+xml"/>
  <Override PartName="/ppt/slideLayouts/slideLayout117.xml" ContentType="application/vnd.openxmlformats-officedocument.presentationml.slideLayout+xml"/>
  <Override PartName="/ppt/theme/theme90.xml" ContentType="application/vnd.openxmlformats-officedocument.theme+xml"/>
  <Override PartName="/ppt/slideLayouts/slideLayout118.xml" ContentType="application/vnd.openxmlformats-officedocument.presentationml.slideLayout+xml"/>
  <Override PartName="/ppt/theme/theme91.xml" ContentType="application/vnd.openxmlformats-officedocument.theme+xml"/>
  <Override PartName="/ppt/slideLayouts/slideLayout119.xml" ContentType="application/vnd.openxmlformats-officedocument.presentationml.slideLayout+xml"/>
  <Override PartName="/ppt/theme/theme92.xml" ContentType="application/vnd.openxmlformats-officedocument.theme+xml"/>
  <Override PartName="/ppt/slideLayouts/slideLayout120.xml" ContentType="application/vnd.openxmlformats-officedocument.presentationml.slideLayout+xml"/>
  <Override PartName="/ppt/theme/theme93.xml" ContentType="application/vnd.openxmlformats-officedocument.theme+xml"/>
  <Override PartName="/ppt/slideLayouts/slideLayout121.xml" ContentType="application/vnd.openxmlformats-officedocument.presentationml.slideLayout+xml"/>
  <Override PartName="/ppt/theme/theme94.xml" ContentType="application/vnd.openxmlformats-officedocument.theme+xml"/>
  <Override PartName="/ppt/slideLayouts/slideLayout122.xml" ContentType="application/vnd.openxmlformats-officedocument.presentationml.slideLayout+xml"/>
  <Override PartName="/ppt/theme/theme95.xml" ContentType="application/vnd.openxmlformats-officedocument.theme+xml"/>
  <Override PartName="/ppt/slideLayouts/slideLayout123.xml" ContentType="application/vnd.openxmlformats-officedocument.presentationml.slideLayout+xml"/>
  <Override PartName="/ppt/theme/theme96.xml" ContentType="application/vnd.openxmlformats-officedocument.theme+xml"/>
  <Override PartName="/ppt/slideLayouts/slideLayout124.xml" ContentType="application/vnd.openxmlformats-officedocument.presentationml.slideLayout+xml"/>
  <Override PartName="/ppt/theme/theme97.xml" ContentType="application/vnd.openxmlformats-officedocument.theme+xml"/>
  <Override PartName="/ppt/slideLayouts/slideLayout125.xml" ContentType="application/vnd.openxmlformats-officedocument.presentationml.slideLayout+xml"/>
  <Override PartName="/ppt/theme/theme98.xml" ContentType="application/vnd.openxmlformats-officedocument.theme+xml"/>
  <Override PartName="/ppt/slideLayouts/slideLayout126.xml" ContentType="application/vnd.openxmlformats-officedocument.presentationml.slideLayout+xml"/>
  <Override PartName="/ppt/theme/theme99.xml" ContentType="application/vnd.openxmlformats-officedocument.theme+xml"/>
  <Override PartName="/ppt/slideLayouts/slideLayout127.xml" ContentType="application/vnd.openxmlformats-officedocument.presentationml.slideLayout+xml"/>
  <Override PartName="/ppt/theme/theme100.xml" ContentType="application/vnd.openxmlformats-officedocument.theme+xml"/>
  <Override PartName="/ppt/slideLayouts/slideLayout128.xml" ContentType="application/vnd.openxmlformats-officedocument.presentationml.slideLayout+xml"/>
  <Override PartName="/ppt/theme/theme101.xml" ContentType="application/vnd.openxmlformats-officedocument.theme+xml"/>
  <Override PartName="/ppt/slideLayouts/slideLayout129.xml" ContentType="application/vnd.openxmlformats-officedocument.presentationml.slideLayout+xml"/>
  <Override PartName="/ppt/theme/theme102.xml" ContentType="application/vnd.openxmlformats-officedocument.theme+xml"/>
  <Override PartName="/ppt/slideLayouts/slideLayout130.xml" ContentType="application/vnd.openxmlformats-officedocument.presentationml.slideLayout+xml"/>
  <Override PartName="/ppt/theme/theme103.xml" ContentType="application/vnd.openxmlformats-officedocument.theme+xml"/>
  <Override PartName="/ppt/slideLayouts/slideLayout131.xml" ContentType="application/vnd.openxmlformats-officedocument.presentationml.slideLayout+xml"/>
  <Override PartName="/ppt/theme/theme104.xml" ContentType="application/vnd.openxmlformats-officedocument.theme+xml"/>
  <Override PartName="/ppt/slideLayouts/slideLayout132.xml" ContentType="application/vnd.openxmlformats-officedocument.presentationml.slideLayout+xml"/>
  <Override PartName="/ppt/theme/theme105.xml" ContentType="application/vnd.openxmlformats-officedocument.theme+xml"/>
  <Override PartName="/ppt/slideLayouts/slideLayout133.xml" ContentType="application/vnd.openxmlformats-officedocument.presentationml.slideLayout+xml"/>
  <Override PartName="/ppt/theme/theme106.xml" ContentType="application/vnd.openxmlformats-officedocument.theme+xml"/>
  <Override PartName="/ppt/slideLayouts/slideLayout134.xml" ContentType="application/vnd.openxmlformats-officedocument.presentationml.slideLayout+xml"/>
  <Override PartName="/ppt/theme/theme107.xml" ContentType="application/vnd.openxmlformats-officedocument.theme+xml"/>
  <Override PartName="/ppt/slideLayouts/slideLayout135.xml" ContentType="application/vnd.openxmlformats-officedocument.presentationml.slideLayout+xml"/>
  <Override PartName="/ppt/theme/theme108.xml" ContentType="application/vnd.openxmlformats-officedocument.theme+xml"/>
  <Override PartName="/ppt/slideLayouts/slideLayout136.xml" ContentType="application/vnd.openxmlformats-officedocument.presentationml.slideLayout+xml"/>
  <Override PartName="/ppt/theme/theme109.xml" ContentType="application/vnd.openxmlformats-officedocument.theme+xml"/>
  <Override PartName="/ppt/slideLayouts/slideLayout137.xml" ContentType="application/vnd.openxmlformats-officedocument.presentationml.slideLayout+xml"/>
  <Override PartName="/ppt/theme/theme110.xml" ContentType="application/vnd.openxmlformats-officedocument.theme+xml"/>
  <Override PartName="/ppt/slideLayouts/slideLayout138.xml" ContentType="application/vnd.openxmlformats-officedocument.presentationml.slideLayout+xml"/>
  <Override PartName="/ppt/theme/theme111.xml" ContentType="application/vnd.openxmlformats-officedocument.theme+xml"/>
  <Override PartName="/ppt/slideLayouts/slideLayout139.xml" ContentType="application/vnd.openxmlformats-officedocument.presentationml.slideLayout+xml"/>
  <Override PartName="/ppt/theme/theme112.xml" ContentType="application/vnd.openxmlformats-officedocument.theme+xml"/>
  <Override PartName="/ppt/slideLayouts/slideLayout140.xml" ContentType="application/vnd.openxmlformats-officedocument.presentationml.slideLayout+xml"/>
  <Override PartName="/ppt/theme/theme113.xml" ContentType="application/vnd.openxmlformats-officedocument.theme+xml"/>
  <Override PartName="/ppt/slideLayouts/slideLayout141.xml" ContentType="application/vnd.openxmlformats-officedocument.presentationml.slideLayout+xml"/>
  <Override PartName="/ppt/theme/theme114.xml" ContentType="application/vnd.openxmlformats-officedocument.theme+xml"/>
  <Override PartName="/ppt/slideLayouts/slideLayout142.xml" ContentType="application/vnd.openxmlformats-officedocument.presentationml.slideLayout+xml"/>
  <Override PartName="/ppt/theme/theme115.xml" ContentType="application/vnd.openxmlformats-officedocument.theme+xml"/>
  <Override PartName="/ppt/slideLayouts/slideLayout143.xml" ContentType="application/vnd.openxmlformats-officedocument.presentationml.slideLayout+xml"/>
  <Override PartName="/ppt/theme/theme116.xml" ContentType="application/vnd.openxmlformats-officedocument.theme+xml"/>
  <Override PartName="/ppt/slideLayouts/slideLayout144.xml" ContentType="application/vnd.openxmlformats-officedocument.presentationml.slideLayout+xml"/>
  <Override PartName="/ppt/theme/theme117.xml" ContentType="application/vnd.openxmlformats-officedocument.theme+xml"/>
  <Override PartName="/ppt/slideLayouts/slideLayout145.xml" ContentType="application/vnd.openxmlformats-officedocument.presentationml.slideLayout+xml"/>
  <Override PartName="/ppt/theme/theme118.xml" ContentType="application/vnd.openxmlformats-officedocument.theme+xml"/>
  <Override PartName="/ppt/slideLayouts/slideLayout146.xml" ContentType="application/vnd.openxmlformats-officedocument.presentationml.slideLayout+xml"/>
  <Override PartName="/ppt/theme/theme119.xml" ContentType="application/vnd.openxmlformats-officedocument.theme+xml"/>
  <Override PartName="/ppt/slideLayouts/slideLayout147.xml" ContentType="application/vnd.openxmlformats-officedocument.presentationml.slideLayout+xml"/>
  <Override PartName="/ppt/theme/theme120.xml" ContentType="application/vnd.openxmlformats-officedocument.theme+xml"/>
  <Override PartName="/ppt/slideLayouts/slideLayout148.xml" ContentType="application/vnd.openxmlformats-officedocument.presentationml.slideLayout+xml"/>
  <Override PartName="/ppt/theme/theme121.xml" ContentType="application/vnd.openxmlformats-officedocument.theme+xml"/>
  <Override PartName="/ppt/slideLayouts/slideLayout149.xml" ContentType="application/vnd.openxmlformats-officedocument.presentationml.slideLayout+xml"/>
  <Override PartName="/ppt/theme/theme122.xml" ContentType="application/vnd.openxmlformats-officedocument.theme+xml"/>
  <Override PartName="/ppt/slideLayouts/slideLayout150.xml" ContentType="application/vnd.openxmlformats-officedocument.presentationml.slideLayout+xml"/>
  <Override PartName="/ppt/theme/theme123.xml" ContentType="application/vnd.openxmlformats-officedocument.theme+xml"/>
  <Override PartName="/ppt/slideLayouts/slideLayout151.xml" ContentType="application/vnd.openxmlformats-officedocument.presentationml.slideLayout+xml"/>
  <Override PartName="/ppt/theme/theme124.xml" ContentType="application/vnd.openxmlformats-officedocument.theme+xml"/>
  <Override PartName="/ppt/slideLayouts/slideLayout152.xml" ContentType="application/vnd.openxmlformats-officedocument.presentationml.slideLayout+xml"/>
  <Override PartName="/ppt/theme/theme125.xml" ContentType="application/vnd.openxmlformats-officedocument.theme+xml"/>
  <Override PartName="/ppt/slideLayouts/slideLayout153.xml" ContentType="application/vnd.openxmlformats-officedocument.presentationml.slideLayout+xml"/>
  <Override PartName="/ppt/theme/theme126.xml" ContentType="application/vnd.openxmlformats-officedocument.theme+xml"/>
  <Override PartName="/ppt/slideLayouts/slideLayout154.xml" ContentType="application/vnd.openxmlformats-officedocument.presentationml.slideLayout+xml"/>
  <Override PartName="/ppt/theme/theme127.xml" ContentType="application/vnd.openxmlformats-officedocument.theme+xml"/>
  <Override PartName="/ppt/slideLayouts/slideLayout155.xml" ContentType="application/vnd.openxmlformats-officedocument.presentationml.slideLayout+xml"/>
  <Override PartName="/ppt/theme/theme128.xml" ContentType="application/vnd.openxmlformats-officedocument.theme+xml"/>
  <Override PartName="/ppt/slideLayouts/slideLayout156.xml" ContentType="application/vnd.openxmlformats-officedocument.presentationml.slideLayout+xml"/>
  <Override PartName="/ppt/theme/theme129.xml" ContentType="application/vnd.openxmlformats-officedocument.theme+xml"/>
  <Override PartName="/ppt/slideLayouts/slideLayout157.xml" ContentType="application/vnd.openxmlformats-officedocument.presentationml.slideLayout+xml"/>
  <Override PartName="/ppt/theme/theme130.xml" ContentType="application/vnd.openxmlformats-officedocument.theme+xml"/>
  <Override PartName="/ppt/slideLayouts/slideLayout158.xml" ContentType="application/vnd.openxmlformats-officedocument.presentationml.slideLayout+xml"/>
  <Override PartName="/ppt/theme/theme131.xml" ContentType="application/vnd.openxmlformats-officedocument.theme+xml"/>
  <Override PartName="/ppt/slideLayouts/slideLayout159.xml" ContentType="application/vnd.openxmlformats-officedocument.presentationml.slideLayout+xml"/>
  <Override PartName="/ppt/theme/theme132.xml" ContentType="application/vnd.openxmlformats-officedocument.theme+xml"/>
  <Override PartName="/ppt/slideLayouts/slideLayout160.xml" ContentType="application/vnd.openxmlformats-officedocument.presentationml.slideLayout+xml"/>
  <Override PartName="/ppt/theme/theme133.xml" ContentType="application/vnd.openxmlformats-officedocument.theme+xml"/>
  <Override PartName="/ppt/slideLayouts/slideLayout161.xml" ContentType="application/vnd.openxmlformats-officedocument.presentationml.slideLayout+xml"/>
  <Override PartName="/ppt/theme/theme134.xml" ContentType="application/vnd.openxmlformats-officedocument.theme+xml"/>
  <Override PartName="/ppt/slideLayouts/slideLayout162.xml" ContentType="application/vnd.openxmlformats-officedocument.presentationml.slideLayout+xml"/>
  <Override PartName="/ppt/theme/theme135.xml" ContentType="application/vnd.openxmlformats-officedocument.theme+xml"/>
  <Override PartName="/ppt/slideLayouts/slideLayout163.xml" ContentType="application/vnd.openxmlformats-officedocument.presentationml.slideLayout+xml"/>
  <Override PartName="/ppt/theme/theme136.xml" ContentType="application/vnd.openxmlformats-officedocument.theme+xml"/>
  <Override PartName="/ppt/slideLayouts/slideLayout164.xml" ContentType="application/vnd.openxmlformats-officedocument.presentationml.slideLayout+xml"/>
  <Override PartName="/ppt/theme/theme137.xml" ContentType="application/vnd.openxmlformats-officedocument.theme+xml"/>
  <Override PartName="/ppt/slideLayouts/slideLayout165.xml" ContentType="application/vnd.openxmlformats-officedocument.presentationml.slideLayout+xml"/>
  <Override PartName="/ppt/theme/theme138.xml" ContentType="application/vnd.openxmlformats-officedocument.theme+xml"/>
  <Override PartName="/ppt/slideLayouts/slideLayout166.xml" ContentType="application/vnd.openxmlformats-officedocument.presentationml.slideLayout+xml"/>
  <Override PartName="/ppt/theme/theme139.xml" ContentType="application/vnd.openxmlformats-officedocument.theme+xml"/>
  <Override PartName="/ppt/slideLayouts/slideLayout167.xml" ContentType="application/vnd.openxmlformats-officedocument.presentationml.slideLayout+xml"/>
  <Override PartName="/ppt/theme/theme140.xml" ContentType="application/vnd.openxmlformats-officedocument.theme+xml"/>
  <Override PartName="/ppt/slideLayouts/slideLayout168.xml" ContentType="application/vnd.openxmlformats-officedocument.presentationml.slideLayout+xml"/>
  <Override PartName="/ppt/theme/theme141.xml" ContentType="application/vnd.openxmlformats-officedocument.theme+xml"/>
  <Override PartName="/ppt/slideLayouts/slideLayout169.xml" ContentType="application/vnd.openxmlformats-officedocument.presentationml.slideLayout+xml"/>
  <Override PartName="/ppt/theme/theme142.xml" ContentType="application/vnd.openxmlformats-officedocument.theme+xml"/>
  <Override PartName="/ppt/slideLayouts/slideLayout170.xml" ContentType="application/vnd.openxmlformats-officedocument.presentationml.slideLayout+xml"/>
  <Override PartName="/ppt/theme/theme143.xml" ContentType="application/vnd.openxmlformats-officedocument.theme+xml"/>
  <Override PartName="/ppt/slideLayouts/slideLayout171.xml" ContentType="application/vnd.openxmlformats-officedocument.presentationml.slideLayout+xml"/>
  <Override PartName="/ppt/theme/theme144.xml" ContentType="application/vnd.openxmlformats-officedocument.theme+xml"/>
  <Override PartName="/ppt/slideLayouts/slideLayout172.xml" ContentType="application/vnd.openxmlformats-officedocument.presentationml.slideLayout+xml"/>
  <Override PartName="/ppt/theme/theme145.xml" ContentType="application/vnd.openxmlformats-officedocument.theme+xml"/>
  <Override PartName="/ppt/slideLayouts/slideLayout173.xml" ContentType="application/vnd.openxmlformats-officedocument.presentationml.slideLayout+xml"/>
  <Override PartName="/ppt/theme/theme14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7.xml" ContentType="application/vnd.openxmlformats-officedocument.theme+xml"/>
  <Override PartName="/ppt/theme/theme1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2" r:id="rId3"/>
    <p:sldMasterId id="2147483684" r:id="rId4"/>
    <p:sldMasterId id="2147483686" r:id="rId5"/>
    <p:sldMasterId id="2147483688" r:id="rId6"/>
    <p:sldMasterId id="2147483690" r:id="rId7"/>
    <p:sldMasterId id="2147483692" r:id="rId8"/>
    <p:sldMasterId id="2147483694" r:id="rId9"/>
    <p:sldMasterId id="2147483696" r:id="rId10"/>
    <p:sldMasterId id="2147483698" r:id="rId11"/>
    <p:sldMasterId id="2147483700" r:id="rId12"/>
    <p:sldMasterId id="2147483702" r:id="rId13"/>
    <p:sldMasterId id="2147483704" r:id="rId14"/>
    <p:sldMasterId id="2147483706" r:id="rId15"/>
    <p:sldMasterId id="2147483708" r:id="rId16"/>
    <p:sldMasterId id="2147483710" r:id="rId17"/>
    <p:sldMasterId id="2147483712" r:id="rId18"/>
    <p:sldMasterId id="2147483714" r:id="rId19"/>
    <p:sldMasterId id="2147483716" r:id="rId20"/>
    <p:sldMasterId id="2147483718" r:id="rId21"/>
    <p:sldMasterId id="2147483720" r:id="rId22"/>
    <p:sldMasterId id="2147483722" r:id="rId23"/>
    <p:sldMasterId id="2147483724" r:id="rId24"/>
    <p:sldMasterId id="2147483726" r:id="rId25"/>
    <p:sldMasterId id="2147483728" r:id="rId26"/>
    <p:sldMasterId id="2147483730" r:id="rId27"/>
    <p:sldMasterId id="2147483732" r:id="rId28"/>
    <p:sldMasterId id="2147483734" r:id="rId29"/>
    <p:sldMasterId id="2147483736" r:id="rId30"/>
    <p:sldMasterId id="2147483738" r:id="rId31"/>
    <p:sldMasterId id="2147483740" r:id="rId32"/>
    <p:sldMasterId id="2147483742" r:id="rId33"/>
    <p:sldMasterId id="2147483744" r:id="rId34"/>
    <p:sldMasterId id="2147483746" r:id="rId35"/>
    <p:sldMasterId id="2147483748" r:id="rId36"/>
    <p:sldMasterId id="2147483750" r:id="rId37"/>
    <p:sldMasterId id="2147483752" r:id="rId38"/>
    <p:sldMasterId id="2147483754" r:id="rId39"/>
    <p:sldMasterId id="2147483756" r:id="rId40"/>
    <p:sldMasterId id="2147483758" r:id="rId41"/>
    <p:sldMasterId id="2147483760" r:id="rId42"/>
    <p:sldMasterId id="2147483762" r:id="rId43"/>
    <p:sldMasterId id="2147483764" r:id="rId44"/>
    <p:sldMasterId id="2147483766" r:id="rId45"/>
    <p:sldMasterId id="2147483768" r:id="rId46"/>
    <p:sldMasterId id="2147483770" r:id="rId47"/>
    <p:sldMasterId id="2147483772" r:id="rId48"/>
    <p:sldMasterId id="2147483774" r:id="rId49"/>
    <p:sldMasterId id="2147483776" r:id="rId50"/>
    <p:sldMasterId id="2147483778" r:id="rId51"/>
    <p:sldMasterId id="2147483780" r:id="rId52"/>
    <p:sldMasterId id="2147483782" r:id="rId53"/>
    <p:sldMasterId id="2147483784" r:id="rId54"/>
    <p:sldMasterId id="2147483786" r:id="rId55"/>
    <p:sldMasterId id="2147483788" r:id="rId56"/>
    <p:sldMasterId id="2147483790" r:id="rId57"/>
    <p:sldMasterId id="2147483792" r:id="rId58"/>
    <p:sldMasterId id="2147483794" r:id="rId59"/>
    <p:sldMasterId id="2147483796" r:id="rId60"/>
    <p:sldMasterId id="2147483798" r:id="rId61"/>
    <p:sldMasterId id="2147483800" r:id="rId62"/>
    <p:sldMasterId id="2147483802" r:id="rId63"/>
    <p:sldMasterId id="2147483804" r:id="rId64"/>
    <p:sldMasterId id="2147483806" r:id="rId65"/>
    <p:sldMasterId id="2147483808" r:id="rId66"/>
    <p:sldMasterId id="2147483810" r:id="rId67"/>
    <p:sldMasterId id="2147483812" r:id="rId68"/>
    <p:sldMasterId id="2147483814" r:id="rId69"/>
    <p:sldMasterId id="2147483816" r:id="rId70"/>
    <p:sldMasterId id="2147483818" r:id="rId71"/>
    <p:sldMasterId id="2147483820" r:id="rId72"/>
    <p:sldMasterId id="2147483822" r:id="rId73"/>
    <p:sldMasterId id="2147483824" r:id="rId74"/>
    <p:sldMasterId id="2147483826" r:id="rId75"/>
    <p:sldMasterId id="2147483828" r:id="rId76"/>
    <p:sldMasterId id="2147483830" r:id="rId77"/>
    <p:sldMasterId id="2147483832" r:id="rId78"/>
    <p:sldMasterId id="2147483834" r:id="rId79"/>
    <p:sldMasterId id="2147483836" r:id="rId80"/>
    <p:sldMasterId id="2147483838" r:id="rId81"/>
    <p:sldMasterId id="2147483840" r:id="rId82"/>
    <p:sldMasterId id="2147483842" r:id="rId83"/>
    <p:sldMasterId id="2147483844" r:id="rId84"/>
    <p:sldMasterId id="2147483846" r:id="rId85"/>
    <p:sldMasterId id="2147483848" r:id="rId86"/>
    <p:sldMasterId id="2147483850" r:id="rId87"/>
    <p:sldMasterId id="2147483852" r:id="rId88"/>
    <p:sldMasterId id="2147483854" r:id="rId89"/>
    <p:sldMasterId id="2147483856" r:id="rId90"/>
    <p:sldMasterId id="2147483858" r:id="rId91"/>
    <p:sldMasterId id="2147483860" r:id="rId92"/>
    <p:sldMasterId id="2147483862" r:id="rId93"/>
    <p:sldMasterId id="2147483864" r:id="rId94"/>
    <p:sldMasterId id="2147483866" r:id="rId95"/>
    <p:sldMasterId id="2147483868" r:id="rId96"/>
    <p:sldMasterId id="2147483870" r:id="rId97"/>
    <p:sldMasterId id="2147483872" r:id="rId98"/>
    <p:sldMasterId id="2147483874" r:id="rId99"/>
    <p:sldMasterId id="2147483876" r:id="rId100"/>
    <p:sldMasterId id="2147483878" r:id="rId101"/>
    <p:sldMasterId id="2147483880" r:id="rId102"/>
    <p:sldMasterId id="2147483882" r:id="rId103"/>
    <p:sldMasterId id="2147483884" r:id="rId104"/>
    <p:sldMasterId id="2147483886" r:id="rId105"/>
    <p:sldMasterId id="2147483888" r:id="rId106"/>
    <p:sldMasterId id="2147483890" r:id="rId107"/>
    <p:sldMasterId id="2147483892" r:id="rId108"/>
    <p:sldMasterId id="2147483894" r:id="rId109"/>
    <p:sldMasterId id="2147483896" r:id="rId110"/>
    <p:sldMasterId id="2147483898" r:id="rId111"/>
    <p:sldMasterId id="2147483900" r:id="rId112"/>
    <p:sldMasterId id="2147483902" r:id="rId113"/>
    <p:sldMasterId id="2147483904" r:id="rId114"/>
    <p:sldMasterId id="2147483906" r:id="rId115"/>
    <p:sldMasterId id="2147483908" r:id="rId116"/>
    <p:sldMasterId id="2147483910" r:id="rId117"/>
    <p:sldMasterId id="2147483912" r:id="rId118"/>
    <p:sldMasterId id="2147483914" r:id="rId119"/>
    <p:sldMasterId id="2147483916" r:id="rId120"/>
    <p:sldMasterId id="2147483918" r:id="rId121"/>
    <p:sldMasterId id="2147483920" r:id="rId122"/>
    <p:sldMasterId id="2147483922" r:id="rId123"/>
    <p:sldMasterId id="2147483924" r:id="rId124"/>
    <p:sldMasterId id="2147483926" r:id="rId125"/>
    <p:sldMasterId id="2147483928" r:id="rId126"/>
    <p:sldMasterId id="2147483930" r:id="rId127"/>
    <p:sldMasterId id="2147483932" r:id="rId128"/>
    <p:sldMasterId id="2147483934" r:id="rId129"/>
    <p:sldMasterId id="2147483936" r:id="rId130"/>
    <p:sldMasterId id="2147483938" r:id="rId131"/>
    <p:sldMasterId id="2147483940" r:id="rId132"/>
    <p:sldMasterId id="2147483942" r:id="rId133"/>
    <p:sldMasterId id="2147483944" r:id="rId134"/>
    <p:sldMasterId id="2147483946" r:id="rId135"/>
    <p:sldMasterId id="2147483948" r:id="rId136"/>
    <p:sldMasterId id="2147483950" r:id="rId137"/>
    <p:sldMasterId id="2147483952" r:id="rId138"/>
    <p:sldMasterId id="2147483954" r:id="rId139"/>
    <p:sldMasterId id="2147483956" r:id="rId140"/>
    <p:sldMasterId id="2147483958" r:id="rId141"/>
    <p:sldMasterId id="2147483960" r:id="rId142"/>
    <p:sldMasterId id="2147483962" r:id="rId143"/>
    <p:sldMasterId id="2147483964" r:id="rId144"/>
    <p:sldMasterId id="2147483966" r:id="rId145"/>
    <p:sldMasterId id="2147483968" r:id="rId146"/>
    <p:sldMasterId id="2147483970" r:id="rId147"/>
  </p:sldMasterIdLst>
  <p:notesMasterIdLst>
    <p:notesMasterId r:id="rId471"/>
  </p:notesMasterIdLst>
  <p:sldIdLst>
    <p:sldId id="343" r:id="rId148"/>
    <p:sldId id="409" r:id="rId149"/>
    <p:sldId id="411" r:id="rId150"/>
    <p:sldId id="412" r:id="rId151"/>
    <p:sldId id="414" r:id="rId152"/>
    <p:sldId id="271" r:id="rId153"/>
    <p:sldId id="415" r:id="rId154"/>
    <p:sldId id="264" r:id="rId155"/>
    <p:sldId id="265" r:id="rId156"/>
    <p:sldId id="266" r:id="rId157"/>
    <p:sldId id="269" r:id="rId158"/>
    <p:sldId id="270" r:id="rId159"/>
    <p:sldId id="341" r:id="rId160"/>
    <p:sldId id="302" r:id="rId161"/>
    <p:sldId id="428" r:id="rId162"/>
    <p:sldId id="424" r:id="rId163"/>
    <p:sldId id="425" r:id="rId164"/>
    <p:sldId id="426" r:id="rId165"/>
    <p:sldId id="427" r:id="rId166"/>
    <p:sldId id="429" r:id="rId167"/>
    <p:sldId id="430" r:id="rId168"/>
    <p:sldId id="432" r:id="rId169"/>
    <p:sldId id="433" r:id="rId170"/>
    <p:sldId id="268" r:id="rId171"/>
    <p:sldId id="267" r:id="rId172"/>
    <p:sldId id="273" r:id="rId173"/>
    <p:sldId id="275" r:id="rId174"/>
    <p:sldId id="272" r:id="rId175"/>
    <p:sldId id="284" r:id="rId176"/>
    <p:sldId id="274" r:id="rId177"/>
    <p:sldId id="285" r:id="rId178"/>
    <p:sldId id="276" r:id="rId179"/>
    <p:sldId id="277" r:id="rId180"/>
    <p:sldId id="278" r:id="rId181"/>
    <p:sldId id="283" r:id="rId182"/>
    <p:sldId id="282" r:id="rId183"/>
    <p:sldId id="435" r:id="rId184"/>
    <p:sldId id="434" r:id="rId185"/>
    <p:sldId id="286" r:id="rId186"/>
    <p:sldId id="287" r:id="rId187"/>
    <p:sldId id="288" r:id="rId188"/>
    <p:sldId id="289" r:id="rId189"/>
    <p:sldId id="290" r:id="rId190"/>
    <p:sldId id="291" r:id="rId191"/>
    <p:sldId id="305" r:id="rId192"/>
    <p:sldId id="306" r:id="rId193"/>
    <p:sldId id="307" r:id="rId194"/>
    <p:sldId id="310" r:id="rId195"/>
    <p:sldId id="308" r:id="rId196"/>
    <p:sldId id="309" r:id="rId197"/>
    <p:sldId id="315" r:id="rId198"/>
    <p:sldId id="296" r:id="rId199"/>
    <p:sldId id="316" r:id="rId200"/>
    <p:sldId id="317" r:id="rId201"/>
    <p:sldId id="292" r:id="rId202"/>
    <p:sldId id="293" r:id="rId203"/>
    <p:sldId id="294" r:id="rId204"/>
    <p:sldId id="297" r:id="rId205"/>
    <p:sldId id="298" r:id="rId206"/>
    <p:sldId id="303" r:id="rId207"/>
    <p:sldId id="344" r:id="rId208"/>
    <p:sldId id="304" r:id="rId209"/>
    <p:sldId id="318" r:id="rId210"/>
    <p:sldId id="319" r:id="rId211"/>
    <p:sldId id="320" r:id="rId212"/>
    <p:sldId id="321" r:id="rId213"/>
    <p:sldId id="299" r:id="rId214"/>
    <p:sldId id="436" r:id="rId215"/>
    <p:sldId id="437" r:id="rId216"/>
    <p:sldId id="438" r:id="rId217"/>
    <p:sldId id="439" r:id="rId218"/>
    <p:sldId id="322" r:id="rId219"/>
    <p:sldId id="300" r:id="rId220"/>
    <p:sldId id="324" r:id="rId221"/>
    <p:sldId id="325" r:id="rId222"/>
    <p:sldId id="327" r:id="rId223"/>
    <p:sldId id="334" r:id="rId224"/>
    <p:sldId id="338" r:id="rId225"/>
    <p:sldId id="328" r:id="rId226"/>
    <p:sldId id="329" r:id="rId227"/>
    <p:sldId id="330" r:id="rId228"/>
    <p:sldId id="331" r:id="rId229"/>
    <p:sldId id="332" r:id="rId230"/>
    <p:sldId id="333" r:id="rId231"/>
    <p:sldId id="257" r:id="rId232"/>
    <p:sldId id="258" r:id="rId233"/>
    <p:sldId id="259" r:id="rId234"/>
    <p:sldId id="346" r:id="rId235"/>
    <p:sldId id="347" r:id="rId236"/>
    <p:sldId id="348" r:id="rId237"/>
    <p:sldId id="349" r:id="rId238"/>
    <p:sldId id="350" r:id="rId239"/>
    <p:sldId id="351" r:id="rId240"/>
    <p:sldId id="352" r:id="rId241"/>
    <p:sldId id="353" r:id="rId242"/>
    <p:sldId id="354" r:id="rId243"/>
    <p:sldId id="355" r:id="rId244"/>
    <p:sldId id="358" r:id="rId245"/>
    <p:sldId id="359" r:id="rId246"/>
    <p:sldId id="360" r:id="rId247"/>
    <p:sldId id="261" r:id="rId248"/>
    <p:sldId id="260" r:id="rId249"/>
    <p:sldId id="361" r:id="rId250"/>
    <p:sldId id="262" r:id="rId251"/>
    <p:sldId id="362" r:id="rId252"/>
    <p:sldId id="263" r:id="rId253"/>
    <p:sldId id="363" r:id="rId254"/>
    <p:sldId id="364" r:id="rId255"/>
    <p:sldId id="365" r:id="rId256"/>
    <p:sldId id="366" r:id="rId257"/>
    <p:sldId id="367" r:id="rId258"/>
    <p:sldId id="368" r:id="rId259"/>
    <p:sldId id="369" r:id="rId260"/>
    <p:sldId id="370" r:id="rId261"/>
    <p:sldId id="371" r:id="rId262"/>
    <p:sldId id="372" r:id="rId263"/>
    <p:sldId id="373" r:id="rId264"/>
    <p:sldId id="374" r:id="rId265"/>
    <p:sldId id="375" r:id="rId266"/>
    <p:sldId id="376" r:id="rId267"/>
    <p:sldId id="377" r:id="rId268"/>
    <p:sldId id="378" r:id="rId269"/>
    <p:sldId id="379" r:id="rId270"/>
    <p:sldId id="380" r:id="rId271"/>
    <p:sldId id="381" r:id="rId272"/>
    <p:sldId id="383" r:id="rId273"/>
    <p:sldId id="384" r:id="rId274"/>
    <p:sldId id="385" r:id="rId275"/>
    <p:sldId id="386" r:id="rId276"/>
    <p:sldId id="387" r:id="rId277"/>
    <p:sldId id="388" r:id="rId278"/>
    <p:sldId id="389" r:id="rId279"/>
    <p:sldId id="390" r:id="rId280"/>
    <p:sldId id="391" r:id="rId281"/>
    <p:sldId id="392" r:id="rId282"/>
    <p:sldId id="393" r:id="rId283"/>
    <p:sldId id="394" r:id="rId284"/>
    <p:sldId id="395" r:id="rId285"/>
    <p:sldId id="397" r:id="rId286"/>
    <p:sldId id="398" r:id="rId287"/>
    <p:sldId id="399" r:id="rId288"/>
    <p:sldId id="400" r:id="rId289"/>
    <p:sldId id="401" r:id="rId290"/>
    <p:sldId id="402" r:id="rId291"/>
    <p:sldId id="403" r:id="rId292"/>
    <p:sldId id="404" r:id="rId293"/>
    <p:sldId id="405" r:id="rId294"/>
    <p:sldId id="406" r:id="rId295"/>
    <p:sldId id="440" r:id="rId296"/>
    <p:sldId id="441" r:id="rId297"/>
    <p:sldId id="442" r:id="rId298"/>
    <p:sldId id="443" r:id="rId299"/>
    <p:sldId id="444" r:id="rId300"/>
    <p:sldId id="445" r:id="rId301"/>
    <p:sldId id="446" r:id="rId302"/>
    <p:sldId id="447" r:id="rId303"/>
    <p:sldId id="448" r:id="rId304"/>
    <p:sldId id="449" r:id="rId305"/>
    <p:sldId id="450" r:id="rId306"/>
    <p:sldId id="451" r:id="rId307"/>
    <p:sldId id="452" r:id="rId308"/>
    <p:sldId id="453" r:id="rId309"/>
    <p:sldId id="454" r:id="rId310"/>
    <p:sldId id="455" r:id="rId311"/>
    <p:sldId id="456" r:id="rId312"/>
    <p:sldId id="457" r:id="rId313"/>
    <p:sldId id="458" r:id="rId314"/>
    <p:sldId id="459" r:id="rId315"/>
    <p:sldId id="460" r:id="rId316"/>
    <p:sldId id="461" r:id="rId317"/>
    <p:sldId id="462" r:id="rId318"/>
    <p:sldId id="463" r:id="rId319"/>
    <p:sldId id="464" r:id="rId320"/>
    <p:sldId id="465" r:id="rId321"/>
    <p:sldId id="466" r:id="rId322"/>
    <p:sldId id="467" r:id="rId323"/>
    <p:sldId id="468" r:id="rId324"/>
    <p:sldId id="469" r:id="rId325"/>
    <p:sldId id="470" r:id="rId326"/>
    <p:sldId id="471" r:id="rId327"/>
    <p:sldId id="472" r:id="rId328"/>
    <p:sldId id="473" r:id="rId329"/>
    <p:sldId id="474" r:id="rId330"/>
    <p:sldId id="475" r:id="rId331"/>
    <p:sldId id="476" r:id="rId332"/>
    <p:sldId id="477" r:id="rId333"/>
    <p:sldId id="478" r:id="rId334"/>
    <p:sldId id="479" r:id="rId335"/>
    <p:sldId id="480" r:id="rId336"/>
    <p:sldId id="481" r:id="rId337"/>
    <p:sldId id="482" r:id="rId338"/>
    <p:sldId id="483" r:id="rId339"/>
    <p:sldId id="484" r:id="rId340"/>
    <p:sldId id="485" r:id="rId341"/>
    <p:sldId id="486" r:id="rId342"/>
    <p:sldId id="487" r:id="rId343"/>
    <p:sldId id="488" r:id="rId344"/>
    <p:sldId id="489" r:id="rId345"/>
    <p:sldId id="490" r:id="rId346"/>
    <p:sldId id="491" r:id="rId347"/>
    <p:sldId id="492" r:id="rId348"/>
    <p:sldId id="493" r:id="rId349"/>
    <p:sldId id="494" r:id="rId350"/>
    <p:sldId id="495" r:id="rId351"/>
    <p:sldId id="496" r:id="rId352"/>
    <p:sldId id="497" r:id="rId353"/>
    <p:sldId id="498" r:id="rId354"/>
    <p:sldId id="499" r:id="rId355"/>
    <p:sldId id="500" r:id="rId356"/>
    <p:sldId id="501" r:id="rId357"/>
    <p:sldId id="502" r:id="rId358"/>
    <p:sldId id="503" r:id="rId359"/>
    <p:sldId id="504" r:id="rId360"/>
    <p:sldId id="505" r:id="rId361"/>
    <p:sldId id="506" r:id="rId362"/>
    <p:sldId id="507" r:id="rId363"/>
    <p:sldId id="508" r:id="rId364"/>
    <p:sldId id="509" r:id="rId365"/>
    <p:sldId id="510" r:id="rId366"/>
    <p:sldId id="511" r:id="rId367"/>
    <p:sldId id="512" r:id="rId368"/>
    <p:sldId id="513" r:id="rId369"/>
    <p:sldId id="514" r:id="rId370"/>
    <p:sldId id="515" r:id="rId371"/>
    <p:sldId id="516" r:id="rId372"/>
    <p:sldId id="517" r:id="rId373"/>
    <p:sldId id="518" r:id="rId374"/>
    <p:sldId id="519" r:id="rId375"/>
    <p:sldId id="520" r:id="rId376"/>
    <p:sldId id="521" r:id="rId377"/>
    <p:sldId id="522" r:id="rId378"/>
    <p:sldId id="523" r:id="rId379"/>
    <p:sldId id="524" r:id="rId380"/>
    <p:sldId id="525" r:id="rId381"/>
    <p:sldId id="526" r:id="rId382"/>
    <p:sldId id="527" r:id="rId383"/>
    <p:sldId id="528" r:id="rId384"/>
    <p:sldId id="529" r:id="rId385"/>
    <p:sldId id="530" r:id="rId386"/>
    <p:sldId id="531" r:id="rId387"/>
    <p:sldId id="532" r:id="rId388"/>
    <p:sldId id="533" r:id="rId389"/>
    <p:sldId id="534" r:id="rId390"/>
    <p:sldId id="535" r:id="rId391"/>
    <p:sldId id="536" r:id="rId392"/>
    <p:sldId id="537" r:id="rId393"/>
    <p:sldId id="538" r:id="rId394"/>
    <p:sldId id="539" r:id="rId395"/>
    <p:sldId id="540" r:id="rId396"/>
    <p:sldId id="541" r:id="rId397"/>
    <p:sldId id="542" r:id="rId398"/>
    <p:sldId id="543" r:id="rId399"/>
    <p:sldId id="544" r:id="rId400"/>
    <p:sldId id="545" r:id="rId401"/>
    <p:sldId id="546" r:id="rId402"/>
    <p:sldId id="547" r:id="rId403"/>
    <p:sldId id="548" r:id="rId404"/>
    <p:sldId id="549" r:id="rId405"/>
    <p:sldId id="550" r:id="rId406"/>
    <p:sldId id="551" r:id="rId407"/>
    <p:sldId id="552" r:id="rId408"/>
    <p:sldId id="553" r:id="rId409"/>
    <p:sldId id="554" r:id="rId410"/>
    <p:sldId id="555" r:id="rId411"/>
    <p:sldId id="556" r:id="rId412"/>
    <p:sldId id="557" r:id="rId413"/>
    <p:sldId id="558" r:id="rId414"/>
    <p:sldId id="559" r:id="rId415"/>
    <p:sldId id="560" r:id="rId416"/>
    <p:sldId id="561" r:id="rId417"/>
    <p:sldId id="562" r:id="rId418"/>
    <p:sldId id="563" r:id="rId419"/>
    <p:sldId id="564" r:id="rId420"/>
    <p:sldId id="565" r:id="rId421"/>
    <p:sldId id="566" r:id="rId422"/>
    <p:sldId id="567" r:id="rId423"/>
    <p:sldId id="568" r:id="rId424"/>
    <p:sldId id="569" r:id="rId425"/>
    <p:sldId id="570" r:id="rId426"/>
    <p:sldId id="571" r:id="rId427"/>
    <p:sldId id="572" r:id="rId428"/>
    <p:sldId id="573" r:id="rId429"/>
    <p:sldId id="574" r:id="rId430"/>
    <p:sldId id="575" r:id="rId431"/>
    <p:sldId id="576" r:id="rId432"/>
    <p:sldId id="577" r:id="rId433"/>
    <p:sldId id="578" r:id="rId434"/>
    <p:sldId id="579" r:id="rId435"/>
    <p:sldId id="580" r:id="rId436"/>
    <p:sldId id="581" r:id="rId437"/>
    <p:sldId id="582" r:id="rId438"/>
    <p:sldId id="583" r:id="rId439"/>
    <p:sldId id="584" r:id="rId440"/>
    <p:sldId id="585" r:id="rId441"/>
    <p:sldId id="586" r:id="rId442"/>
    <p:sldId id="587" r:id="rId443"/>
    <p:sldId id="588" r:id="rId444"/>
    <p:sldId id="589" r:id="rId445"/>
    <p:sldId id="590" r:id="rId446"/>
    <p:sldId id="591" r:id="rId447"/>
    <p:sldId id="592" r:id="rId448"/>
    <p:sldId id="593" r:id="rId449"/>
    <p:sldId id="594" r:id="rId450"/>
    <p:sldId id="595" r:id="rId451"/>
    <p:sldId id="596" r:id="rId452"/>
    <p:sldId id="597" r:id="rId453"/>
    <p:sldId id="598" r:id="rId454"/>
    <p:sldId id="599" r:id="rId455"/>
    <p:sldId id="600" r:id="rId456"/>
    <p:sldId id="601" r:id="rId457"/>
    <p:sldId id="602" r:id="rId458"/>
    <p:sldId id="603" r:id="rId459"/>
    <p:sldId id="604" r:id="rId460"/>
    <p:sldId id="605" r:id="rId461"/>
    <p:sldId id="606" r:id="rId462"/>
    <p:sldId id="607" r:id="rId463"/>
    <p:sldId id="608" r:id="rId464"/>
    <p:sldId id="609" r:id="rId465"/>
    <p:sldId id="610" r:id="rId466"/>
    <p:sldId id="611" r:id="rId467"/>
    <p:sldId id="612" r:id="rId468"/>
    <p:sldId id="613" r:id="rId469"/>
    <p:sldId id="614" r:id="rId47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68"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slide" Target="slides/slide1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12.xml"/><Relationship Id="rId324" Type="http://schemas.openxmlformats.org/officeDocument/2006/relationships/slide" Target="slides/slide177.xml"/><Relationship Id="rId366" Type="http://schemas.openxmlformats.org/officeDocument/2006/relationships/slide" Target="slides/slide219.xml"/><Relationship Id="rId170" Type="http://schemas.openxmlformats.org/officeDocument/2006/relationships/slide" Target="slides/slide23.xml"/><Relationship Id="rId226" Type="http://schemas.openxmlformats.org/officeDocument/2006/relationships/slide" Target="slides/slide79.xml"/><Relationship Id="rId433" Type="http://schemas.openxmlformats.org/officeDocument/2006/relationships/slide" Target="slides/slide286.xml"/><Relationship Id="rId268" Type="http://schemas.openxmlformats.org/officeDocument/2006/relationships/slide" Target="slides/slide121.xml"/><Relationship Id="rId475" Type="http://schemas.openxmlformats.org/officeDocument/2006/relationships/tableStyles" Target="tableStyles.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335" Type="http://schemas.openxmlformats.org/officeDocument/2006/relationships/slide" Target="slides/slide188.xml"/><Relationship Id="rId377" Type="http://schemas.openxmlformats.org/officeDocument/2006/relationships/slide" Target="slides/slide230.xml"/><Relationship Id="rId5" Type="http://schemas.openxmlformats.org/officeDocument/2006/relationships/slideMaster" Target="slideMasters/slideMaster5.xml"/><Relationship Id="rId181" Type="http://schemas.openxmlformats.org/officeDocument/2006/relationships/slide" Target="slides/slide34.xml"/><Relationship Id="rId237" Type="http://schemas.openxmlformats.org/officeDocument/2006/relationships/slide" Target="slides/slide90.xml"/><Relationship Id="rId402" Type="http://schemas.openxmlformats.org/officeDocument/2006/relationships/slide" Target="slides/slide255.xml"/><Relationship Id="rId279" Type="http://schemas.openxmlformats.org/officeDocument/2006/relationships/slide" Target="slides/slide132.xml"/><Relationship Id="rId444" Type="http://schemas.openxmlformats.org/officeDocument/2006/relationships/slide" Target="slides/slide297.xml"/><Relationship Id="rId43" Type="http://schemas.openxmlformats.org/officeDocument/2006/relationships/slideMaster" Target="slideMasters/slideMaster43.xml"/><Relationship Id="rId139" Type="http://schemas.openxmlformats.org/officeDocument/2006/relationships/slideMaster" Target="slideMasters/slideMaster139.xml"/><Relationship Id="rId290" Type="http://schemas.openxmlformats.org/officeDocument/2006/relationships/slide" Target="slides/slide143.xml"/><Relationship Id="rId304" Type="http://schemas.openxmlformats.org/officeDocument/2006/relationships/slide" Target="slides/slide157.xml"/><Relationship Id="rId346" Type="http://schemas.openxmlformats.org/officeDocument/2006/relationships/slide" Target="slides/slide199.xml"/><Relationship Id="rId388" Type="http://schemas.openxmlformats.org/officeDocument/2006/relationships/slide" Target="slides/slide241.xml"/><Relationship Id="rId85" Type="http://schemas.openxmlformats.org/officeDocument/2006/relationships/slideMaster" Target="slideMasters/slideMaster85.xml"/><Relationship Id="rId150" Type="http://schemas.openxmlformats.org/officeDocument/2006/relationships/slide" Target="slides/slide3.xml"/><Relationship Id="rId192" Type="http://schemas.openxmlformats.org/officeDocument/2006/relationships/slide" Target="slides/slide45.xml"/><Relationship Id="rId206" Type="http://schemas.openxmlformats.org/officeDocument/2006/relationships/slide" Target="slides/slide59.xml"/><Relationship Id="rId413" Type="http://schemas.openxmlformats.org/officeDocument/2006/relationships/slide" Target="slides/slide266.xml"/><Relationship Id="rId248" Type="http://schemas.openxmlformats.org/officeDocument/2006/relationships/slide" Target="slides/slide101.xml"/><Relationship Id="rId455" Type="http://schemas.openxmlformats.org/officeDocument/2006/relationships/slide" Target="slides/slide308.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168.xml"/><Relationship Id="rId357" Type="http://schemas.openxmlformats.org/officeDocument/2006/relationships/slide" Target="slides/slide210.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14.xml"/><Relationship Id="rId217" Type="http://schemas.openxmlformats.org/officeDocument/2006/relationships/slide" Target="slides/slide70.xml"/><Relationship Id="rId399" Type="http://schemas.openxmlformats.org/officeDocument/2006/relationships/slide" Target="slides/slide252.xml"/><Relationship Id="rId259" Type="http://schemas.openxmlformats.org/officeDocument/2006/relationships/slide" Target="slides/slide112.xml"/><Relationship Id="rId424" Type="http://schemas.openxmlformats.org/officeDocument/2006/relationships/slide" Target="slides/slide277.xml"/><Relationship Id="rId466" Type="http://schemas.openxmlformats.org/officeDocument/2006/relationships/slide" Target="slides/slide319.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123.xml"/><Relationship Id="rId326" Type="http://schemas.openxmlformats.org/officeDocument/2006/relationships/slide" Target="slides/slide179.xml"/><Relationship Id="rId65" Type="http://schemas.openxmlformats.org/officeDocument/2006/relationships/slideMaster" Target="slideMasters/slideMaster65.xml"/><Relationship Id="rId130" Type="http://schemas.openxmlformats.org/officeDocument/2006/relationships/slideMaster" Target="slideMasters/slideMaster130.xml"/><Relationship Id="rId368" Type="http://schemas.openxmlformats.org/officeDocument/2006/relationships/slide" Target="slides/slide221.xml"/><Relationship Id="rId172" Type="http://schemas.openxmlformats.org/officeDocument/2006/relationships/slide" Target="slides/slide25.xml"/><Relationship Id="rId228" Type="http://schemas.openxmlformats.org/officeDocument/2006/relationships/slide" Target="slides/slide81.xml"/><Relationship Id="rId435" Type="http://schemas.openxmlformats.org/officeDocument/2006/relationships/slide" Target="slides/slide288.xml"/><Relationship Id="rId281" Type="http://schemas.openxmlformats.org/officeDocument/2006/relationships/slide" Target="slides/slide134.xml"/><Relationship Id="rId337" Type="http://schemas.openxmlformats.org/officeDocument/2006/relationships/slide" Target="slides/slide19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Master" Target="slideMasters/slideMaster141.xml"/><Relationship Id="rId379" Type="http://schemas.openxmlformats.org/officeDocument/2006/relationships/slide" Target="slides/slide232.xml"/><Relationship Id="rId7" Type="http://schemas.openxmlformats.org/officeDocument/2006/relationships/slideMaster" Target="slideMasters/slideMaster7.xml"/><Relationship Id="rId183" Type="http://schemas.openxmlformats.org/officeDocument/2006/relationships/slide" Target="slides/slide36.xml"/><Relationship Id="rId239" Type="http://schemas.openxmlformats.org/officeDocument/2006/relationships/slide" Target="slides/slide92.xml"/><Relationship Id="rId390" Type="http://schemas.openxmlformats.org/officeDocument/2006/relationships/slide" Target="slides/slide243.xml"/><Relationship Id="rId404" Type="http://schemas.openxmlformats.org/officeDocument/2006/relationships/slide" Target="slides/slide257.xml"/><Relationship Id="rId446" Type="http://schemas.openxmlformats.org/officeDocument/2006/relationships/slide" Target="slides/slide299.xml"/><Relationship Id="rId250" Type="http://schemas.openxmlformats.org/officeDocument/2006/relationships/slide" Target="slides/slide103.xml"/><Relationship Id="rId292" Type="http://schemas.openxmlformats.org/officeDocument/2006/relationships/slide" Target="slides/slide145.xml"/><Relationship Id="rId306" Type="http://schemas.openxmlformats.org/officeDocument/2006/relationships/slide" Target="slides/slide15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 Target="slides/slide201.xml"/><Relationship Id="rId152" Type="http://schemas.openxmlformats.org/officeDocument/2006/relationships/slide" Target="slides/slide5.xml"/><Relationship Id="rId194" Type="http://schemas.openxmlformats.org/officeDocument/2006/relationships/slide" Target="slides/slide47.xml"/><Relationship Id="rId208" Type="http://schemas.openxmlformats.org/officeDocument/2006/relationships/slide" Target="slides/slide61.xml"/><Relationship Id="rId415" Type="http://schemas.openxmlformats.org/officeDocument/2006/relationships/slide" Target="slides/slide268.xml"/><Relationship Id="rId457" Type="http://schemas.openxmlformats.org/officeDocument/2006/relationships/slide" Target="slides/slide310.xml"/><Relationship Id="rId261" Type="http://schemas.openxmlformats.org/officeDocument/2006/relationships/slide" Target="slides/slide11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170.xml"/><Relationship Id="rId359" Type="http://schemas.openxmlformats.org/officeDocument/2006/relationships/slide" Target="slides/slide212.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63" Type="http://schemas.openxmlformats.org/officeDocument/2006/relationships/slide" Target="slides/slide16.xml"/><Relationship Id="rId219" Type="http://schemas.openxmlformats.org/officeDocument/2006/relationships/slide" Target="slides/slide72.xml"/><Relationship Id="rId370" Type="http://schemas.openxmlformats.org/officeDocument/2006/relationships/slide" Target="slides/slide223.xml"/><Relationship Id="rId426" Type="http://schemas.openxmlformats.org/officeDocument/2006/relationships/slide" Target="slides/slide279.xml"/><Relationship Id="rId230" Type="http://schemas.openxmlformats.org/officeDocument/2006/relationships/slide" Target="slides/slide83.xml"/><Relationship Id="rId468" Type="http://schemas.openxmlformats.org/officeDocument/2006/relationships/slide" Target="slides/slide321.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25.xml"/><Relationship Id="rId328" Type="http://schemas.openxmlformats.org/officeDocument/2006/relationships/slide" Target="slides/slide181.xml"/><Relationship Id="rId132" Type="http://schemas.openxmlformats.org/officeDocument/2006/relationships/slideMaster" Target="slideMasters/slideMaster132.xml"/><Relationship Id="rId174" Type="http://schemas.openxmlformats.org/officeDocument/2006/relationships/slide" Target="slides/slide27.xml"/><Relationship Id="rId381" Type="http://schemas.openxmlformats.org/officeDocument/2006/relationships/slide" Target="slides/slide234.xml"/><Relationship Id="rId241" Type="http://schemas.openxmlformats.org/officeDocument/2006/relationships/slide" Target="slides/slide94.xml"/><Relationship Id="rId437" Type="http://schemas.openxmlformats.org/officeDocument/2006/relationships/slide" Target="slides/slide290.xml"/><Relationship Id="rId36" Type="http://schemas.openxmlformats.org/officeDocument/2006/relationships/slideMaster" Target="slideMasters/slideMaster36.xml"/><Relationship Id="rId283" Type="http://schemas.openxmlformats.org/officeDocument/2006/relationships/slide" Target="slides/slide136.xml"/><Relationship Id="rId339" Type="http://schemas.openxmlformats.org/officeDocument/2006/relationships/slide" Target="slides/slide192.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Master" Target="slideMasters/slideMaster143.xml"/><Relationship Id="rId185" Type="http://schemas.openxmlformats.org/officeDocument/2006/relationships/slide" Target="slides/slide38.xml"/><Relationship Id="rId350" Type="http://schemas.openxmlformats.org/officeDocument/2006/relationships/slide" Target="slides/slide203.xml"/><Relationship Id="rId406" Type="http://schemas.openxmlformats.org/officeDocument/2006/relationships/slide" Target="slides/slide259.xml"/><Relationship Id="rId9" Type="http://schemas.openxmlformats.org/officeDocument/2006/relationships/slideMaster" Target="slideMasters/slideMaster9.xml"/><Relationship Id="rId210" Type="http://schemas.openxmlformats.org/officeDocument/2006/relationships/slide" Target="slides/slide63.xml"/><Relationship Id="rId392" Type="http://schemas.openxmlformats.org/officeDocument/2006/relationships/slide" Target="slides/slide245.xml"/><Relationship Id="rId448" Type="http://schemas.openxmlformats.org/officeDocument/2006/relationships/slide" Target="slides/slide301.xml"/><Relationship Id="rId252" Type="http://schemas.openxmlformats.org/officeDocument/2006/relationships/slide" Target="slides/slide105.xml"/><Relationship Id="rId294" Type="http://schemas.openxmlformats.org/officeDocument/2006/relationships/slide" Target="slides/slide147.xml"/><Relationship Id="rId308" Type="http://schemas.openxmlformats.org/officeDocument/2006/relationships/slide" Target="slides/slide161.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54" Type="http://schemas.openxmlformats.org/officeDocument/2006/relationships/slide" Target="slides/slide7.xml"/><Relationship Id="rId361" Type="http://schemas.openxmlformats.org/officeDocument/2006/relationships/slide" Target="slides/slide214.xml"/><Relationship Id="rId196" Type="http://schemas.openxmlformats.org/officeDocument/2006/relationships/slide" Target="slides/slide49.xml"/><Relationship Id="rId417" Type="http://schemas.openxmlformats.org/officeDocument/2006/relationships/slide" Target="slides/slide270.xml"/><Relationship Id="rId459" Type="http://schemas.openxmlformats.org/officeDocument/2006/relationships/slide" Target="slides/slide312.xml"/><Relationship Id="rId16" Type="http://schemas.openxmlformats.org/officeDocument/2006/relationships/slideMaster" Target="slideMasters/slideMaster16.xml"/><Relationship Id="rId221" Type="http://schemas.openxmlformats.org/officeDocument/2006/relationships/slide" Target="slides/slide74.xml"/><Relationship Id="rId263" Type="http://schemas.openxmlformats.org/officeDocument/2006/relationships/slide" Target="slides/slide116.xml"/><Relationship Id="rId319" Type="http://schemas.openxmlformats.org/officeDocument/2006/relationships/slide" Target="slides/slide172.xml"/><Relationship Id="rId470" Type="http://schemas.openxmlformats.org/officeDocument/2006/relationships/slide" Target="slides/slide323.xml"/><Relationship Id="rId58" Type="http://schemas.openxmlformats.org/officeDocument/2006/relationships/slideMaster" Target="slideMasters/slideMaster58.xml"/><Relationship Id="rId123" Type="http://schemas.openxmlformats.org/officeDocument/2006/relationships/slideMaster" Target="slideMasters/slideMaster123.xml"/><Relationship Id="rId330" Type="http://schemas.openxmlformats.org/officeDocument/2006/relationships/slide" Target="slides/slide183.xml"/><Relationship Id="rId165" Type="http://schemas.openxmlformats.org/officeDocument/2006/relationships/slide" Target="slides/slide18.xml"/><Relationship Id="rId372" Type="http://schemas.openxmlformats.org/officeDocument/2006/relationships/slide" Target="slides/slide225.xml"/><Relationship Id="rId428" Type="http://schemas.openxmlformats.org/officeDocument/2006/relationships/slide" Target="slides/slide281.xml"/><Relationship Id="rId232" Type="http://schemas.openxmlformats.org/officeDocument/2006/relationships/slide" Target="slides/slide85.xml"/><Relationship Id="rId274" Type="http://schemas.openxmlformats.org/officeDocument/2006/relationships/slide" Target="slides/slide12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76" Type="http://schemas.openxmlformats.org/officeDocument/2006/relationships/slide" Target="slides/slide29.xml"/><Relationship Id="rId341" Type="http://schemas.openxmlformats.org/officeDocument/2006/relationships/slide" Target="slides/slide194.xml"/><Relationship Id="rId383" Type="http://schemas.openxmlformats.org/officeDocument/2006/relationships/slide" Target="slides/slide236.xml"/><Relationship Id="rId439" Type="http://schemas.openxmlformats.org/officeDocument/2006/relationships/slide" Target="slides/slide292.xml"/><Relationship Id="rId201" Type="http://schemas.openxmlformats.org/officeDocument/2006/relationships/slide" Target="slides/slide54.xml"/><Relationship Id="rId243" Type="http://schemas.openxmlformats.org/officeDocument/2006/relationships/slide" Target="slides/slide96.xml"/><Relationship Id="rId285" Type="http://schemas.openxmlformats.org/officeDocument/2006/relationships/slide" Target="slides/slide138.xml"/><Relationship Id="rId450" Type="http://schemas.openxmlformats.org/officeDocument/2006/relationships/slide" Target="slides/slide303.xml"/><Relationship Id="rId38" Type="http://schemas.openxmlformats.org/officeDocument/2006/relationships/slideMaster" Target="slideMasters/slideMaster38.xml"/><Relationship Id="rId103" Type="http://schemas.openxmlformats.org/officeDocument/2006/relationships/slideMaster" Target="slideMasters/slideMaster103.xml"/><Relationship Id="rId310" Type="http://schemas.openxmlformats.org/officeDocument/2006/relationships/slide" Target="slides/slide163.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87" Type="http://schemas.openxmlformats.org/officeDocument/2006/relationships/slide" Target="slides/slide40.xml"/><Relationship Id="rId352" Type="http://schemas.openxmlformats.org/officeDocument/2006/relationships/slide" Target="slides/slide205.xml"/><Relationship Id="rId394" Type="http://schemas.openxmlformats.org/officeDocument/2006/relationships/slide" Target="slides/slide247.xml"/><Relationship Id="rId408" Type="http://schemas.openxmlformats.org/officeDocument/2006/relationships/slide" Target="slides/slide261.xml"/><Relationship Id="rId212" Type="http://schemas.openxmlformats.org/officeDocument/2006/relationships/slide" Target="slides/slide65.xml"/><Relationship Id="rId254" Type="http://schemas.openxmlformats.org/officeDocument/2006/relationships/slide" Target="slides/slide107.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96" Type="http://schemas.openxmlformats.org/officeDocument/2006/relationships/slide" Target="slides/slide149.xml"/><Relationship Id="rId461" Type="http://schemas.openxmlformats.org/officeDocument/2006/relationships/slide" Target="slides/slide314.xml"/><Relationship Id="rId60" Type="http://schemas.openxmlformats.org/officeDocument/2006/relationships/slideMaster" Target="slideMasters/slideMaster60.xml"/><Relationship Id="rId156" Type="http://schemas.openxmlformats.org/officeDocument/2006/relationships/slide" Target="slides/slide9.xml"/><Relationship Id="rId198" Type="http://schemas.openxmlformats.org/officeDocument/2006/relationships/slide" Target="slides/slide51.xml"/><Relationship Id="rId321" Type="http://schemas.openxmlformats.org/officeDocument/2006/relationships/slide" Target="slides/slide174.xml"/><Relationship Id="rId363" Type="http://schemas.openxmlformats.org/officeDocument/2006/relationships/slide" Target="slides/slide216.xml"/><Relationship Id="rId419" Type="http://schemas.openxmlformats.org/officeDocument/2006/relationships/slide" Target="slides/slide272.xml"/><Relationship Id="rId223" Type="http://schemas.openxmlformats.org/officeDocument/2006/relationships/slide" Target="slides/slide76.xml"/><Relationship Id="rId430" Type="http://schemas.openxmlformats.org/officeDocument/2006/relationships/slide" Target="slides/slide283.xml"/><Relationship Id="rId18" Type="http://schemas.openxmlformats.org/officeDocument/2006/relationships/slideMaster" Target="slideMasters/slideMaster18.xml"/><Relationship Id="rId265" Type="http://schemas.openxmlformats.org/officeDocument/2006/relationships/slide" Target="slides/slide118.xml"/><Relationship Id="rId472" Type="http://schemas.openxmlformats.org/officeDocument/2006/relationships/presProps" Target="presProps.xml"/><Relationship Id="rId125" Type="http://schemas.openxmlformats.org/officeDocument/2006/relationships/slideMaster" Target="slideMasters/slideMaster125.xml"/><Relationship Id="rId167" Type="http://schemas.openxmlformats.org/officeDocument/2006/relationships/slide" Target="slides/slide20.xml"/><Relationship Id="rId332" Type="http://schemas.openxmlformats.org/officeDocument/2006/relationships/slide" Target="slides/slide185.xml"/><Relationship Id="rId374" Type="http://schemas.openxmlformats.org/officeDocument/2006/relationships/slide" Target="slides/slide227.xml"/><Relationship Id="rId71" Type="http://schemas.openxmlformats.org/officeDocument/2006/relationships/slideMaster" Target="slideMasters/slideMaster71.xml"/><Relationship Id="rId234"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29.xml"/><Relationship Id="rId441" Type="http://schemas.openxmlformats.org/officeDocument/2006/relationships/slide" Target="slides/slide294.xml"/><Relationship Id="rId40" Type="http://schemas.openxmlformats.org/officeDocument/2006/relationships/slideMaster" Target="slideMasters/slideMaster40.xml"/><Relationship Id="rId136" Type="http://schemas.openxmlformats.org/officeDocument/2006/relationships/slideMaster" Target="slideMasters/slideMaster136.xml"/><Relationship Id="rId178" Type="http://schemas.openxmlformats.org/officeDocument/2006/relationships/slide" Target="slides/slide31.xml"/><Relationship Id="rId301" Type="http://schemas.openxmlformats.org/officeDocument/2006/relationships/slide" Target="slides/slide154.xml"/><Relationship Id="rId343" Type="http://schemas.openxmlformats.org/officeDocument/2006/relationships/slide" Target="slides/slide196.xml"/><Relationship Id="rId82" Type="http://schemas.openxmlformats.org/officeDocument/2006/relationships/slideMaster" Target="slideMasters/slideMaster82.xml"/><Relationship Id="rId203" Type="http://schemas.openxmlformats.org/officeDocument/2006/relationships/slide" Target="slides/slide56.xml"/><Relationship Id="rId385" Type="http://schemas.openxmlformats.org/officeDocument/2006/relationships/slide" Target="slides/slide238.xml"/><Relationship Id="rId245" Type="http://schemas.openxmlformats.org/officeDocument/2006/relationships/slide" Target="slides/slide98.xml"/><Relationship Id="rId287" Type="http://schemas.openxmlformats.org/officeDocument/2006/relationships/slide" Target="slides/slide140.xml"/><Relationship Id="rId410" Type="http://schemas.openxmlformats.org/officeDocument/2006/relationships/slide" Target="slides/slide263.xml"/><Relationship Id="rId452" Type="http://schemas.openxmlformats.org/officeDocument/2006/relationships/slide" Target="slides/slide305.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 Target="slides/slide21.xml"/><Relationship Id="rId312" Type="http://schemas.openxmlformats.org/officeDocument/2006/relationships/slide" Target="slides/slide165.xml"/><Relationship Id="rId333" Type="http://schemas.openxmlformats.org/officeDocument/2006/relationships/slide" Target="slides/slide186.xml"/><Relationship Id="rId354" Type="http://schemas.openxmlformats.org/officeDocument/2006/relationships/slide" Target="slides/slide20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42.xml"/><Relationship Id="rId375" Type="http://schemas.openxmlformats.org/officeDocument/2006/relationships/slide" Target="slides/slide228.xml"/><Relationship Id="rId396" Type="http://schemas.openxmlformats.org/officeDocument/2006/relationships/slide" Target="slides/slide249.xml"/><Relationship Id="rId3" Type="http://schemas.openxmlformats.org/officeDocument/2006/relationships/slideMaster" Target="slideMasters/slideMaster3.xml"/><Relationship Id="rId214" Type="http://schemas.openxmlformats.org/officeDocument/2006/relationships/slide" Target="slides/slide67.xml"/><Relationship Id="rId235" Type="http://schemas.openxmlformats.org/officeDocument/2006/relationships/slide" Target="slides/slide88.xml"/><Relationship Id="rId256" Type="http://schemas.openxmlformats.org/officeDocument/2006/relationships/slide" Target="slides/slide109.xml"/><Relationship Id="rId277" Type="http://schemas.openxmlformats.org/officeDocument/2006/relationships/slide" Target="slides/slide130.xml"/><Relationship Id="rId298" Type="http://schemas.openxmlformats.org/officeDocument/2006/relationships/slide" Target="slides/slide151.xml"/><Relationship Id="rId400" Type="http://schemas.openxmlformats.org/officeDocument/2006/relationships/slide" Target="slides/slide253.xml"/><Relationship Id="rId421" Type="http://schemas.openxmlformats.org/officeDocument/2006/relationships/slide" Target="slides/slide274.xml"/><Relationship Id="rId442" Type="http://schemas.openxmlformats.org/officeDocument/2006/relationships/slide" Target="slides/slide295.xml"/><Relationship Id="rId463" Type="http://schemas.openxmlformats.org/officeDocument/2006/relationships/slide" Target="slides/slide316.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 Target="slides/slide11.xml"/><Relationship Id="rId302" Type="http://schemas.openxmlformats.org/officeDocument/2006/relationships/slide" Target="slides/slide155.xml"/><Relationship Id="rId323" Type="http://schemas.openxmlformats.org/officeDocument/2006/relationships/slide" Target="slides/slide176.xml"/><Relationship Id="rId344" Type="http://schemas.openxmlformats.org/officeDocument/2006/relationships/slide" Target="slides/slide1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32.xml"/><Relationship Id="rId365" Type="http://schemas.openxmlformats.org/officeDocument/2006/relationships/slide" Target="slides/slide218.xml"/><Relationship Id="rId386" Type="http://schemas.openxmlformats.org/officeDocument/2006/relationships/slide" Target="slides/slide239.xml"/><Relationship Id="rId190" Type="http://schemas.openxmlformats.org/officeDocument/2006/relationships/slide" Target="slides/slide43.xml"/><Relationship Id="rId204" Type="http://schemas.openxmlformats.org/officeDocument/2006/relationships/slide" Target="slides/slide57.xml"/><Relationship Id="rId225" Type="http://schemas.openxmlformats.org/officeDocument/2006/relationships/slide" Target="slides/slide78.xml"/><Relationship Id="rId246" Type="http://schemas.openxmlformats.org/officeDocument/2006/relationships/slide" Target="slides/slide99.xml"/><Relationship Id="rId267" Type="http://schemas.openxmlformats.org/officeDocument/2006/relationships/slide" Target="slides/slide120.xml"/><Relationship Id="rId288" Type="http://schemas.openxmlformats.org/officeDocument/2006/relationships/slide" Target="slides/slide141.xml"/><Relationship Id="rId411" Type="http://schemas.openxmlformats.org/officeDocument/2006/relationships/slide" Target="slides/slide264.xml"/><Relationship Id="rId432" Type="http://schemas.openxmlformats.org/officeDocument/2006/relationships/slide" Target="slides/slide285.xml"/><Relationship Id="rId453" Type="http://schemas.openxmlformats.org/officeDocument/2006/relationships/slide" Target="slides/slide306.xml"/><Relationship Id="rId474" Type="http://schemas.openxmlformats.org/officeDocument/2006/relationships/theme" Target="theme/theme1.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313" Type="http://schemas.openxmlformats.org/officeDocument/2006/relationships/slide" Target="slides/slide1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1.xml"/><Relationship Id="rId169" Type="http://schemas.openxmlformats.org/officeDocument/2006/relationships/slide" Target="slides/slide22.xml"/><Relationship Id="rId334" Type="http://schemas.openxmlformats.org/officeDocument/2006/relationships/slide" Target="slides/slide187.xml"/><Relationship Id="rId355" Type="http://schemas.openxmlformats.org/officeDocument/2006/relationships/slide" Target="slides/slide208.xml"/><Relationship Id="rId376" Type="http://schemas.openxmlformats.org/officeDocument/2006/relationships/slide" Target="slides/slide229.xml"/><Relationship Id="rId397" Type="http://schemas.openxmlformats.org/officeDocument/2006/relationships/slide" Target="slides/slide250.xml"/><Relationship Id="rId4" Type="http://schemas.openxmlformats.org/officeDocument/2006/relationships/slideMaster" Target="slideMasters/slideMaster4.xml"/><Relationship Id="rId180" Type="http://schemas.openxmlformats.org/officeDocument/2006/relationships/slide" Target="slides/slide33.xml"/><Relationship Id="rId215" Type="http://schemas.openxmlformats.org/officeDocument/2006/relationships/slide" Target="slides/slide68.xml"/><Relationship Id="rId236" Type="http://schemas.openxmlformats.org/officeDocument/2006/relationships/slide" Target="slides/slide89.xml"/><Relationship Id="rId257" Type="http://schemas.openxmlformats.org/officeDocument/2006/relationships/slide" Target="slides/slide110.xml"/><Relationship Id="rId278" Type="http://schemas.openxmlformats.org/officeDocument/2006/relationships/slide" Target="slides/slide131.xml"/><Relationship Id="rId401" Type="http://schemas.openxmlformats.org/officeDocument/2006/relationships/slide" Target="slides/slide254.xml"/><Relationship Id="rId422" Type="http://schemas.openxmlformats.org/officeDocument/2006/relationships/slide" Target="slides/slide275.xml"/><Relationship Id="rId443" Type="http://schemas.openxmlformats.org/officeDocument/2006/relationships/slide" Target="slides/slide296.xml"/><Relationship Id="rId464" Type="http://schemas.openxmlformats.org/officeDocument/2006/relationships/slide" Target="slides/slide317.xml"/><Relationship Id="rId303" Type="http://schemas.openxmlformats.org/officeDocument/2006/relationships/slide" Target="slides/slide15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345" Type="http://schemas.openxmlformats.org/officeDocument/2006/relationships/slide" Target="slides/slide198.xml"/><Relationship Id="rId387" Type="http://schemas.openxmlformats.org/officeDocument/2006/relationships/slide" Target="slides/slide240.xml"/><Relationship Id="rId191" Type="http://schemas.openxmlformats.org/officeDocument/2006/relationships/slide" Target="slides/slide44.xml"/><Relationship Id="rId205" Type="http://schemas.openxmlformats.org/officeDocument/2006/relationships/slide" Target="slides/slide58.xml"/><Relationship Id="rId247" Type="http://schemas.openxmlformats.org/officeDocument/2006/relationships/slide" Target="slides/slide100.xml"/><Relationship Id="rId412" Type="http://schemas.openxmlformats.org/officeDocument/2006/relationships/slide" Target="slides/slide265.xml"/><Relationship Id="rId107" Type="http://schemas.openxmlformats.org/officeDocument/2006/relationships/slideMaster" Target="slideMasters/slideMaster107.xml"/><Relationship Id="rId289" Type="http://schemas.openxmlformats.org/officeDocument/2006/relationships/slide" Target="slides/slide142.xml"/><Relationship Id="rId454" Type="http://schemas.openxmlformats.org/officeDocument/2006/relationships/slide" Target="slides/slide3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2.xml"/><Relationship Id="rId314" Type="http://schemas.openxmlformats.org/officeDocument/2006/relationships/slide" Target="slides/slide167.xml"/><Relationship Id="rId356" Type="http://schemas.openxmlformats.org/officeDocument/2006/relationships/slide" Target="slides/slide209.xml"/><Relationship Id="rId398" Type="http://schemas.openxmlformats.org/officeDocument/2006/relationships/slide" Target="slides/slide251.xml"/><Relationship Id="rId95" Type="http://schemas.openxmlformats.org/officeDocument/2006/relationships/slideMaster" Target="slideMasters/slideMaster95.xml"/><Relationship Id="rId160" Type="http://schemas.openxmlformats.org/officeDocument/2006/relationships/slide" Target="slides/slide13.xml"/><Relationship Id="rId216" Type="http://schemas.openxmlformats.org/officeDocument/2006/relationships/slide" Target="slides/slide69.xml"/><Relationship Id="rId423" Type="http://schemas.openxmlformats.org/officeDocument/2006/relationships/slide" Target="slides/slide276.xml"/><Relationship Id="rId258" Type="http://schemas.openxmlformats.org/officeDocument/2006/relationships/slide" Target="slides/slide111.xml"/><Relationship Id="rId465" Type="http://schemas.openxmlformats.org/officeDocument/2006/relationships/slide" Target="slides/slide31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325" Type="http://schemas.openxmlformats.org/officeDocument/2006/relationships/slide" Target="slides/slide178.xml"/><Relationship Id="rId367" Type="http://schemas.openxmlformats.org/officeDocument/2006/relationships/slide" Target="slides/slide220.xml"/><Relationship Id="rId171" Type="http://schemas.openxmlformats.org/officeDocument/2006/relationships/slide" Target="slides/slide24.xml"/><Relationship Id="rId227" Type="http://schemas.openxmlformats.org/officeDocument/2006/relationships/slide" Target="slides/slide80.xml"/><Relationship Id="rId269" Type="http://schemas.openxmlformats.org/officeDocument/2006/relationships/slide" Target="slides/slide122.xml"/><Relationship Id="rId434" Type="http://schemas.openxmlformats.org/officeDocument/2006/relationships/slide" Target="slides/slide287.xml"/><Relationship Id="rId33" Type="http://schemas.openxmlformats.org/officeDocument/2006/relationships/slideMaster" Target="slideMasters/slideMaster33.xml"/><Relationship Id="rId129" Type="http://schemas.openxmlformats.org/officeDocument/2006/relationships/slideMaster" Target="slideMasters/slideMaster129.xml"/><Relationship Id="rId280" Type="http://schemas.openxmlformats.org/officeDocument/2006/relationships/slide" Target="slides/slide133.xml"/><Relationship Id="rId336" Type="http://schemas.openxmlformats.org/officeDocument/2006/relationships/slide" Target="slides/slide189.xml"/><Relationship Id="rId75" Type="http://schemas.openxmlformats.org/officeDocument/2006/relationships/slideMaster" Target="slideMasters/slideMaster75.xml"/><Relationship Id="rId140" Type="http://schemas.openxmlformats.org/officeDocument/2006/relationships/slideMaster" Target="slideMasters/slideMaster140.xml"/><Relationship Id="rId182" Type="http://schemas.openxmlformats.org/officeDocument/2006/relationships/slide" Target="slides/slide35.xml"/><Relationship Id="rId378" Type="http://schemas.openxmlformats.org/officeDocument/2006/relationships/slide" Target="slides/slide231.xml"/><Relationship Id="rId403" Type="http://schemas.openxmlformats.org/officeDocument/2006/relationships/slide" Target="slides/slide256.xml"/><Relationship Id="rId6" Type="http://schemas.openxmlformats.org/officeDocument/2006/relationships/slideMaster" Target="slideMasters/slideMaster6.xml"/><Relationship Id="rId238" Type="http://schemas.openxmlformats.org/officeDocument/2006/relationships/slide" Target="slides/slide91.xml"/><Relationship Id="rId445" Type="http://schemas.openxmlformats.org/officeDocument/2006/relationships/slide" Target="slides/slide298.xml"/><Relationship Id="rId291" Type="http://schemas.openxmlformats.org/officeDocument/2006/relationships/slide" Target="slides/slide144.xml"/><Relationship Id="rId305" Type="http://schemas.openxmlformats.org/officeDocument/2006/relationships/slide" Target="slides/slide158.xml"/><Relationship Id="rId347" Type="http://schemas.openxmlformats.org/officeDocument/2006/relationships/slide" Target="slides/slide20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xml"/><Relationship Id="rId389" Type="http://schemas.openxmlformats.org/officeDocument/2006/relationships/slide" Target="slides/slide242.xml"/><Relationship Id="rId193" Type="http://schemas.openxmlformats.org/officeDocument/2006/relationships/slide" Target="slides/slide46.xml"/><Relationship Id="rId207" Type="http://schemas.openxmlformats.org/officeDocument/2006/relationships/slide" Target="slides/slide60.xml"/><Relationship Id="rId249" Type="http://schemas.openxmlformats.org/officeDocument/2006/relationships/slide" Target="slides/slide102.xml"/><Relationship Id="rId414" Type="http://schemas.openxmlformats.org/officeDocument/2006/relationships/slide" Target="slides/slide267.xml"/><Relationship Id="rId456" Type="http://schemas.openxmlformats.org/officeDocument/2006/relationships/slide" Target="slides/slide309.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13.xml"/><Relationship Id="rId316" Type="http://schemas.openxmlformats.org/officeDocument/2006/relationships/slide" Target="slides/slide169.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358" Type="http://schemas.openxmlformats.org/officeDocument/2006/relationships/slide" Target="slides/slide211.xml"/><Relationship Id="rId162" Type="http://schemas.openxmlformats.org/officeDocument/2006/relationships/slide" Target="slides/slide15.xml"/><Relationship Id="rId218" Type="http://schemas.openxmlformats.org/officeDocument/2006/relationships/slide" Target="slides/slide71.xml"/><Relationship Id="rId425" Type="http://schemas.openxmlformats.org/officeDocument/2006/relationships/slide" Target="slides/slide278.xml"/><Relationship Id="rId467" Type="http://schemas.openxmlformats.org/officeDocument/2006/relationships/slide" Target="slides/slide320.xml"/><Relationship Id="rId271" Type="http://schemas.openxmlformats.org/officeDocument/2006/relationships/slide" Target="slides/slide12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Master" Target="slideMasters/slideMaster131.xml"/><Relationship Id="rId327" Type="http://schemas.openxmlformats.org/officeDocument/2006/relationships/slide" Target="slides/slide180.xml"/><Relationship Id="rId369" Type="http://schemas.openxmlformats.org/officeDocument/2006/relationships/slide" Target="slides/slide222.xml"/><Relationship Id="rId173" Type="http://schemas.openxmlformats.org/officeDocument/2006/relationships/slide" Target="slides/slide26.xml"/><Relationship Id="rId229" Type="http://schemas.openxmlformats.org/officeDocument/2006/relationships/slide" Target="slides/slide82.xml"/><Relationship Id="rId380" Type="http://schemas.openxmlformats.org/officeDocument/2006/relationships/slide" Target="slides/slide233.xml"/><Relationship Id="rId436" Type="http://schemas.openxmlformats.org/officeDocument/2006/relationships/slide" Target="slides/slide289.xml"/><Relationship Id="rId240" Type="http://schemas.openxmlformats.org/officeDocument/2006/relationships/slide" Target="slides/slide9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35.xml"/><Relationship Id="rId338" Type="http://schemas.openxmlformats.org/officeDocument/2006/relationships/slide" Target="slides/slide191.xml"/><Relationship Id="rId8" Type="http://schemas.openxmlformats.org/officeDocument/2006/relationships/slideMaster" Target="slideMasters/slideMaster8.xml"/><Relationship Id="rId142" Type="http://schemas.openxmlformats.org/officeDocument/2006/relationships/slideMaster" Target="slideMasters/slideMaster142.xml"/><Relationship Id="rId184" Type="http://schemas.openxmlformats.org/officeDocument/2006/relationships/slide" Target="slides/slide37.xml"/><Relationship Id="rId391" Type="http://schemas.openxmlformats.org/officeDocument/2006/relationships/slide" Target="slides/slide244.xml"/><Relationship Id="rId405" Type="http://schemas.openxmlformats.org/officeDocument/2006/relationships/slide" Target="slides/slide258.xml"/><Relationship Id="rId447" Type="http://schemas.openxmlformats.org/officeDocument/2006/relationships/slide" Target="slides/slide300.xml"/><Relationship Id="rId251" Type="http://schemas.openxmlformats.org/officeDocument/2006/relationships/slide" Target="slides/slide104.xml"/><Relationship Id="rId46" Type="http://schemas.openxmlformats.org/officeDocument/2006/relationships/slideMaster" Target="slideMasters/slideMaster46.xml"/><Relationship Id="rId293" Type="http://schemas.openxmlformats.org/officeDocument/2006/relationships/slide" Target="slides/slide146.xml"/><Relationship Id="rId307" Type="http://schemas.openxmlformats.org/officeDocument/2006/relationships/slide" Target="slides/slide160.xml"/><Relationship Id="rId349" Type="http://schemas.openxmlformats.org/officeDocument/2006/relationships/slide" Target="slides/slide202.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53" Type="http://schemas.openxmlformats.org/officeDocument/2006/relationships/slide" Target="slides/slide6.xml"/><Relationship Id="rId195" Type="http://schemas.openxmlformats.org/officeDocument/2006/relationships/slide" Target="slides/slide48.xml"/><Relationship Id="rId209" Type="http://schemas.openxmlformats.org/officeDocument/2006/relationships/slide" Target="slides/slide62.xml"/><Relationship Id="rId360" Type="http://schemas.openxmlformats.org/officeDocument/2006/relationships/slide" Target="slides/slide213.xml"/><Relationship Id="rId416" Type="http://schemas.openxmlformats.org/officeDocument/2006/relationships/slide" Target="slides/slide269.xml"/><Relationship Id="rId220" Type="http://schemas.openxmlformats.org/officeDocument/2006/relationships/slide" Target="slides/slide73.xml"/><Relationship Id="rId458" Type="http://schemas.openxmlformats.org/officeDocument/2006/relationships/slide" Target="slides/slide311.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15.xml"/><Relationship Id="rId318" Type="http://schemas.openxmlformats.org/officeDocument/2006/relationships/slide" Target="slides/slide171.xml"/><Relationship Id="rId99" Type="http://schemas.openxmlformats.org/officeDocument/2006/relationships/slideMaster" Target="slideMasters/slideMaster99.xml"/><Relationship Id="rId122" Type="http://schemas.openxmlformats.org/officeDocument/2006/relationships/slideMaster" Target="slideMasters/slideMaster122.xml"/><Relationship Id="rId164" Type="http://schemas.openxmlformats.org/officeDocument/2006/relationships/slide" Target="slides/slide17.xml"/><Relationship Id="rId371" Type="http://schemas.openxmlformats.org/officeDocument/2006/relationships/slide" Target="slides/slide224.xml"/><Relationship Id="rId427" Type="http://schemas.openxmlformats.org/officeDocument/2006/relationships/slide" Target="slides/slide280.xml"/><Relationship Id="rId469" Type="http://schemas.openxmlformats.org/officeDocument/2006/relationships/slide" Target="slides/slide322.xml"/><Relationship Id="rId26" Type="http://schemas.openxmlformats.org/officeDocument/2006/relationships/slideMaster" Target="slideMasters/slideMaster26.xml"/><Relationship Id="rId231" Type="http://schemas.openxmlformats.org/officeDocument/2006/relationships/slide" Target="slides/slide84.xml"/><Relationship Id="rId273" Type="http://schemas.openxmlformats.org/officeDocument/2006/relationships/slide" Target="slides/slide126.xml"/><Relationship Id="rId329" Type="http://schemas.openxmlformats.org/officeDocument/2006/relationships/slide" Target="slides/slide182.xml"/><Relationship Id="rId68" Type="http://schemas.openxmlformats.org/officeDocument/2006/relationships/slideMaster" Target="slideMasters/slideMaster68.xml"/><Relationship Id="rId133" Type="http://schemas.openxmlformats.org/officeDocument/2006/relationships/slideMaster" Target="slideMasters/slideMaster133.xml"/><Relationship Id="rId175" Type="http://schemas.openxmlformats.org/officeDocument/2006/relationships/slide" Target="slides/slide28.xml"/><Relationship Id="rId340" Type="http://schemas.openxmlformats.org/officeDocument/2006/relationships/slide" Target="slides/slide193.xml"/><Relationship Id="rId200" Type="http://schemas.openxmlformats.org/officeDocument/2006/relationships/slide" Target="slides/slide53.xml"/><Relationship Id="rId382" Type="http://schemas.openxmlformats.org/officeDocument/2006/relationships/slide" Target="slides/slide235.xml"/><Relationship Id="rId438" Type="http://schemas.openxmlformats.org/officeDocument/2006/relationships/slide" Target="slides/slide291.xml"/><Relationship Id="rId242" Type="http://schemas.openxmlformats.org/officeDocument/2006/relationships/slide" Target="slides/slide95.xml"/><Relationship Id="rId284" Type="http://schemas.openxmlformats.org/officeDocument/2006/relationships/slide" Target="slides/slide13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Master" Target="slideMasters/slideMaster144.xml"/><Relationship Id="rId90" Type="http://schemas.openxmlformats.org/officeDocument/2006/relationships/slideMaster" Target="slideMasters/slideMaster90.xml"/><Relationship Id="rId186" Type="http://schemas.openxmlformats.org/officeDocument/2006/relationships/slide" Target="slides/slide39.xml"/><Relationship Id="rId351" Type="http://schemas.openxmlformats.org/officeDocument/2006/relationships/slide" Target="slides/slide204.xml"/><Relationship Id="rId393" Type="http://schemas.openxmlformats.org/officeDocument/2006/relationships/slide" Target="slides/slide246.xml"/><Relationship Id="rId407" Type="http://schemas.openxmlformats.org/officeDocument/2006/relationships/slide" Target="slides/slide260.xml"/><Relationship Id="rId449" Type="http://schemas.openxmlformats.org/officeDocument/2006/relationships/slide" Target="slides/slide302.xml"/><Relationship Id="rId211" Type="http://schemas.openxmlformats.org/officeDocument/2006/relationships/slide" Target="slides/slide64.xml"/><Relationship Id="rId253" Type="http://schemas.openxmlformats.org/officeDocument/2006/relationships/slide" Target="slides/slide106.xml"/><Relationship Id="rId295" Type="http://schemas.openxmlformats.org/officeDocument/2006/relationships/slide" Target="slides/slide148.xml"/><Relationship Id="rId309" Type="http://schemas.openxmlformats.org/officeDocument/2006/relationships/slide" Target="slides/slide162.xml"/><Relationship Id="rId460" Type="http://schemas.openxmlformats.org/officeDocument/2006/relationships/slide" Target="slides/slide313.xml"/><Relationship Id="rId48" Type="http://schemas.openxmlformats.org/officeDocument/2006/relationships/slideMaster" Target="slideMasters/slideMaster48.xml"/><Relationship Id="rId113" Type="http://schemas.openxmlformats.org/officeDocument/2006/relationships/slideMaster" Target="slideMasters/slideMaster113.xml"/><Relationship Id="rId320" Type="http://schemas.openxmlformats.org/officeDocument/2006/relationships/slide" Target="slides/slide173.xml"/><Relationship Id="rId155" Type="http://schemas.openxmlformats.org/officeDocument/2006/relationships/slide" Target="slides/slide8.xml"/><Relationship Id="rId197" Type="http://schemas.openxmlformats.org/officeDocument/2006/relationships/slide" Target="slides/slide50.xml"/><Relationship Id="rId362" Type="http://schemas.openxmlformats.org/officeDocument/2006/relationships/slide" Target="slides/slide215.xml"/><Relationship Id="rId418" Type="http://schemas.openxmlformats.org/officeDocument/2006/relationships/slide" Target="slides/slide271.xml"/><Relationship Id="rId222" Type="http://schemas.openxmlformats.org/officeDocument/2006/relationships/slide" Target="slides/slide75.xml"/><Relationship Id="rId264" Type="http://schemas.openxmlformats.org/officeDocument/2006/relationships/slide" Target="slides/slide117.xml"/><Relationship Id="rId471" Type="http://schemas.openxmlformats.org/officeDocument/2006/relationships/notesMaster" Target="notesMasters/notesMaster1.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Master" Target="slideMasters/slideMaster124.xml"/><Relationship Id="rId70" Type="http://schemas.openxmlformats.org/officeDocument/2006/relationships/slideMaster" Target="slideMasters/slideMaster70.xml"/><Relationship Id="rId166" Type="http://schemas.openxmlformats.org/officeDocument/2006/relationships/slide" Target="slides/slide19.xml"/><Relationship Id="rId331" Type="http://schemas.openxmlformats.org/officeDocument/2006/relationships/slide" Target="slides/slide184.xml"/><Relationship Id="rId373" Type="http://schemas.openxmlformats.org/officeDocument/2006/relationships/slide" Target="slides/slide226.xml"/><Relationship Id="rId429" Type="http://schemas.openxmlformats.org/officeDocument/2006/relationships/slide" Target="slides/slide282.xml"/><Relationship Id="rId1" Type="http://schemas.openxmlformats.org/officeDocument/2006/relationships/slideMaster" Target="slideMasters/slideMaster1.xml"/><Relationship Id="rId233" Type="http://schemas.openxmlformats.org/officeDocument/2006/relationships/slide" Target="slides/slide86.xml"/><Relationship Id="rId440" Type="http://schemas.openxmlformats.org/officeDocument/2006/relationships/slide" Target="slides/slide293.xml"/><Relationship Id="rId28" Type="http://schemas.openxmlformats.org/officeDocument/2006/relationships/slideMaster" Target="slideMasters/slideMaster28.xml"/><Relationship Id="rId275" Type="http://schemas.openxmlformats.org/officeDocument/2006/relationships/slide" Target="slides/slide128.xml"/><Relationship Id="rId300" Type="http://schemas.openxmlformats.org/officeDocument/2006/relationships/slide" Target="slides/slide153.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77" Type="http://schemas.openxmlformats.org/officeDocument/2006/relationships/slide" Target="slides/slide30.xml"/><Relationship Id="rId342" Type="http://schemas.openxmlformats.org/officeDocument/2006/relationships/slide" Target="slides/slide195.xml"/><Relationship Id="rId384" Type="http://schemas.openxmlformats.org/officeDocument/2006/relationships/slide" Target="slides/slide237.xml"/><Relationship Id="rId202" Type="http://schemas.openxmlformats.org/officeDocument/2006/relationships/slide" Target="slides/slide55.xml"/><Relationship Id="rId244" Type="http://schemas.openxmlformats.org/officeDocument/2006/relationships/slide" Target="slides/slide97.xml"/><Relationship Id="rId39" Type="http://schemas.openxmlformats.org/officeDocument/2006/relationships/slideMaster" Target="slideMasters/slideMaster39.xml"/><Relationship Id="rId286" Type="http://schemas.openxmlformats.org/officeDocument/2006/relationships/slide" Target="slides/slide139.xml"/><Relationship Id="rId451" Type="http://schemas.openxmlformats.org/officeDocument/2006/relationships/slide" Target="slides/slide304.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46" Type="http://schemas.openxmlformats.org/officeDocument/2006/relationships/slideMaster" Target="slideMasters/slideMaster146.xml"/><Relationship Id="rId188" Type="http://schemas.openxmlformats.org/officeDocument/2006/relationships/slide" Target="slides/slide41.xml"/><Relationship Id="rId311" Type="http://schemas.openxmlformats.org/officeDocument/2006/relationships/slide" Target="slides/slide164.xml"/><Relationship Id="rId353" Type="http://schemas.openxmlformats.org/officeDocument/2006/relationships/slide" Target="slides/slide206.xml"/><Relationship Id="rId395" Type="http://schemas.openxmlformats.org/officeDocument/2006/relationships/slide" Target="slides/slide248.xml"/><Relationship Id="rId409" Type="http://schemas.openxmlformats.org/officeDocument/2006/relationships/slide" Target="slides/slide262.xml"/><Relationship Id="rId92" Type="http://schemas.openxmlformats.org/officeDocument/2006/relationships/slideMaster" Target="slideMasters/slideMaster92.xml"/><Relationship Id="rId213" Type="http://schemas.openxmlformats.org/officeDocument/2006/relationships/slide" Target="slides/slide66.xml"/><Relationship Id="rId420" Type="http://schemas.openxmlformats.org/officeDocument/2006/relationships/slide" Target="slides/slide273.xml"/><Relationship Id="rId255" Type="http://schemas.openxmlformats.org/officeDocument/2006/relationships/slide" Target="slides/slide108.xml"/><Relationship Id="rId297" Type="http://schemas.openxmlformats.org/officeDocument/2006/relationships/slide" Target="slides/slide150.xml"/><Relationship Id="rId462" Type="http://schemas.openxmlformats.org/officeDocument/2006/relationships/slide" Target="slides/slide315.xml"/><Relationship Id="rId115" Type="http://schemas.openxmlformats.org/officeDocument/2006/relationships/slideMaster" Target="slideMasters/slideMaster115.xml"/><Relationship Id="rId157" Type="http://schemas.openxmlformats.org/officeDocument/2006/relationships/slide" Target="slides/slide10.xml"/><Relationship Id="rId322" Type="http://schemas.openxmlformats.org/officeDocument/2006/relationships/slide" Target="slides/slide175.xml"/><Relationship Id="rId364" Type="http://schemas.openxmlformats.org/officeDocument/2006/relationships/slide" Target="slides/slide217.xml"/><Relationship Id="rId61" Type="http://schemas.openxmlformats.org/officeDocument/2006/relationships/slideMaster" Target="slideMasters/slideMaster61.xml"/><Relationship Id="rId199" Type="http://schemas.openxmlformats.org/officeDocument/2006/relationships/slide" Target="slides/slide52.xml"/><Relationship Id="rId19" Type="http://schemas.openxmlformats.org/officeDocument/2006/relationships/slideMaster" Target="slideMasters/slideMaster19.xml"/><Relationship Id="rId224" Type="http://schemas.openxmlformats.org/officeDocument/2006/relationships/slide" Target="slides/slide77.xml"/><Relationship Id="rId266" Type="http://schemas.openxmlformats.org/officeDocument/2006/relationships/slide" Target="slides/slide119.xml"/><Relationship Id="rId431" Type="http://schemas.openxmlformats.org/officeDocument/2006/relationships/slide" Target="slides/slide284.xml"/><Relationship Id="rId47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diagrams/_rels/data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svg"/><Relationship Id="rId1" Type="http://schemas.openxmlformats.org/officeDocument/2006/relationships/image" Target="../media/image48.png"/><Relationship Id="rId6" Type="http://schemas.openxmlformats.org/officeDocument/2006/relationships/image" Target="../media/image60.svg"/><Relationship Id="rId5" Type="http://schemas.openxmlformats.org/officeDocument/2006/relationships/image" Target="../media/image50.png"/><Relationship Id="rId4" Type="http://schemas.openxmlformats.org/officeDocument/2006/relationships/image" Target="../media/image58.svg"/></Relationships>
</file>

<file path=ppt/diagrams/_rels/data2.xml.rels><?xml version="1.0" encoding="UTF-8" standalone="yes"?>
<Relationships xmlns="http://schemas.openxmlformats.org/package/2006/relationships"><Relationship Id="rId1" Type="http://schemas.openxmlformats.org/officeDocument/2006/relationships/hyperlink" Target="https://www.cdc.gov/legionella/downloads/toolkit.pdf" TargetMode="External"/></Relationships>
</file>

<file path=ppt/diagrams/_rels/data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svg"/><Relationship Id="rId1" Type="http://schemas.openxmlformats.org/officeDocument/2006/relationships/image" Target="../media/image95.png"/><Relationship Id="rId4" Type="http://schemas.openxmlformats.org/officeDocument/2006/relationships/image" Target="../media/image5.svg"/></Relationships>
</file>

<file path=ppt/diagrams/_rels/data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sv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svg"/><Relationship Id="rId1" Type="http://schemas.openxmlformats.org/officeDocument/2006/relationships/image" Target="../media/image48.png"/><Relationship Id="rId6" Type="http://schemas.openxmlformats.org/officeDocument/2006/relationships/image" Target="../media/image60.svg"/><Relationship Id="rId5" Type="http://schemas.openxmlformats.org/officeDocument/2006/relationships/image" Target="../media/image50.png"/><Relationship Id="rId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cdc.gov/legionella/downloads/toolkit.pdf" TargetMode="External"/></Relationships>
</file>

<file path=ppt/diagrams/_rels/drawing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svg"/><Relationship Id="rId1" Type="http://schemas.openxmlformats.org/officeDocument/2006/relationships/image" Target="../media/image95.png"/><Relationship Id="rId4" Type="http://schemas.openxmlformats.org/officeDocument/2006/relationships/image" Target="../media/image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sv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49983-4DEB-457E-B3A7-3863804A978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389D2E4-95F8-4841-A6C0-8353A594F2CD}">
      <dgm:prSet/>
      <dgm:spPr/>
      <dgm:t>
        <a:bodyPr/>
        <a:lstStyle/>
        <a:p>
          <a:r>
            <a:rPr lang="en-US"/>
            <a:t>INFECTION CONTROL</a:t>
          </a:r>
        </a:p>
      </dgm:t>
    </dgm:pt>
    <dgm:pt modelId="{5FBE5F4D-864E-4975-B70E-409C5E9A715D}" type="parTrans" cxnId="{FBF7F69A-0976-4084-91B3-4992F0C3D07C}">
      <dgm:prSet/>
      <dgm:spPr/>
      <dgm:t>
        <a:bodyPr/>
        <a:lstStyle/>
        <a:p>
          <a:endParaRPr lang="en-US"/>
        </a:p>
      </dgm:t>
    </dgm:pt>
    <dgm:pt modelId="{4C212C2B-7414-492C-88C0-863B38C0B238}" type="sibTrans" cxnId="{FBF7F69A-0976-4084-91B3-4992F0C3D07C}">
      <dgm:prSet/>
      <dgm:spPr/>
      <dgm:t>
        <a:bodyPr/>
        <a:lstStyle/>
        <a:p>
          <a:endParaRPr lang="en-US"/>
        </a:p>
      </dgm:t>
    </dgm:pt>
    <dgm:pt modelId="{E2F03EF1-7C65-4DA4-9267-130FB02D0E96}">
      <dgm:prSet/>
      <dgm:spPr/>
      <dgm:t>
        <a:bodyPr/>
        <a:lstStyle/>
        <a:p>
          <a:r>
            <a:rPr lang="en-US" b="0" i="0" baseline="0"/>
            <a:t>The facility must establish and maintain an infection prevention and control program designed to provide a safe, sanitary, and comfortable environment and to help prevent the development and transmission of communicable diseases and infections. </a:t>
          </a:r>
          <a:endParaRPr lang="en-US"/>
        </a:p>
      </dgm:t>
    </dgm:pt>
    <dgm:pt modelId="{84F4A4B0-C120-4E4F-A1CC-01BE2D0F93D8}" type="parTrans" cxnId="{E201997B-1077-4816-9DD4-8C6338F40850}">
      <dgm:prSet/>
      <dgm:spPr/>
      <dgm:t>
        <a:bodyPr/>
        <a:lstStyle/>
        <a:p>
          <a:endParaRPr lang="en-US"/>
        </a:p>
      </dgm:t>
    </dgm:pt>
    <dgm:pt modelId="{CAE6F913-A7DC-43FB-885C-3D1024717CBA}" type="sibTrans" cxnId="{E201997B-1077-4816-9DD4-8C6338F40850}">
      <dgm:prSet/>
      <dgm:spPr/>
      <dgm:t>
        <a:bodyPr/>
        <a:lstStyle/>
        <a:p>
          <a:endParaRPr lang="en-US"/>
        </a:p>
      </dgm:t>
    </dgm:pt>
    <dgm:pt modelId="{AD6FD370-837E-4061-A713-30F0BC4145B0}">
      <dgm:prSet/>
      <dgm:spPr/>
      <dgm:t>
        <a:bodyPr/>
        <a:lstStyle/>
        <a:p>
          <a:r>
            <a:rPr lang="en-US"/>
            <a:t>WATER MANAGEMENT</a:t>
          </a:r>
        </a:p>
      </dgm:t>
    </dgm:pt>
    <dgm:pt modelId="{9D07787F-0651-4294-9C5C-55FEB272056B}" type="parTrans" cxnId="{3413E74B-F4A3-4C40-B10B-9F2F5D254507}">
      <dgm:prSet/>
      <dgm:spPr/>
      <dgm:t>
        <a:bodyPr/>
        <a:lstStyle/>
        <a:p>
          <a:endParaRPr lang="en-US"/>
        </a:p>
      </dgm:t>
    </dgm:pt>
    <dgm:pt modelId="{6128CBD9-E3D3-4ADF-83FA-60897386A5EA}" type="sibTrans" cxnId="{3413E74B-F4A3-4C40-B10B-9F2F5D254507}">
      <dgm:prSet/>
      <dgm:spPr/>
      <dgm:t>
        <a:bodyPr/>
        <a:lstStyle/>
        <a:p>
          <a:endParaRPr lang="en-US"/>
        </a:p>
      </dgm:t>
    </dgm:pt>
    <dgm:pt modelId="{187B07E3-BD57-4A91-A5D7-8AF4F2B3748F}" type="pres">
      <dgm:prSet presAssocID="{E8B49983-4DEB-457E-B3A7-3863804A978C}" presName="root" presStyleCnt="0">
        <dgm:presLayoutVars>
          <dgm:dir/>
          <dgm:resizeHandles val="exact"/>
        </dgm:presLayoutVars>
      </dgm:prSet>
      <dgm:spPr/>
      <dgm:t>
        <a:bodyPr/>
        <a:lstStyle/>
        <a:p>
          <a:endParaRPr lang="en-US"/>
        </a:p>
      </dgm:t>
    </dgm:pt>
    <dgm:pt modelId="{7EE9A0A6-99D3-4CAD-95D4-DA467EE17A8E}" type="pres">
      <dgm:prSet presAssocID="{9389D2E4-95F8-4841-A6C0-8353A594F2CD}" presName="compNode" presStyleCnt="0"/>
      <dgm:spPr/>
    </dgm:pt>
    <dgm:pt modelId="{9698EB27-C4E4-4F40-A7BB-F560D9F77237}" type="pres">
      <dgm:prSet presAssocID="{9389D2E4-95F8-4841-A6C0-8353A594F2CD}" presName="bgRect" presStyleLbl="bgShp" presStyleIdx="0" presStyleCnt="3"/>
      <dgm:spPr/>
    </dgm:pt>
    <dgm:pt modelId="{FC3DAC0A-E067-49D6-A1AF-7D1A90B457CB}" type="pres">
      <dgm:prSet presAssocID="{9389D2E4-95F8-4841-A6C0-8353A594F2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66662C6A-75B2-4C33-9933-84F11C9F564B}" type="pres">
      <dgm:prSet presAssocID="{9389D2E4-95F8-4841-A6C0-8353A594F2CD}" presName="spaceRect" presStyleCnt="0"/>
      <dgm:spPr/>
    </dgm:pt>
    <dgm:pt modelId="{41F35E90-32A2-4D07-BF00-B107206F8E4A}" type="pres">
      <dgm:prSet presAssocID="{9389D2E4-95F8-4841-A6C0-8353A594F2CD}" presName="parTx" presStyleLbl="revTx" presStyleIdx="0" presStyleCnt="3">
        <dgm:presLayoutVars>
          <dgm:chMax val="0"/>
          <dgm:chPref val="0"/>
        </dgm:presLayoutVars>
      </dgm:prSet>
      <dgm:spPr/>
      <dgm:t>
        <a:bodyPr/>
        <a:lstStyle/>
        <a:p>
          <a:endParaRPr lang="en-US"/>
        </a:p>
      </dgm:t>
    </dgm:pt>
    <dgm:pt modelId="{B8DA8DC4-A0BD-4190-9738-DBA864375C93}" type="pres">
      <dgm:prSet presAssocID="{4C212C2B-7414-492C-88C0-863B38C0B238}" presName="sibTrans" presStyleCnt="0"/>
      <dgm:spPr/>
    </dgm:pt>
    <dgm:pt modelId="{843A93B7-B253-4F31-A6FD-8BA78118309F}" type="pres">
      <dgm:prSet presAssocID="{E2F03EF1-7C65-4DA4-9267-130FB02D0E96}" presName="compNode" presStyleCnt="0"/>
      <dgm:spPr/>
    </dgm:pt>
    <dgm:pt modelId="{F6FA31F3-29D2-4FE2-B3A6-C2DBBA89C2D3}" type="pres">
      <dgm:prSet presAssocID="{E2F03EF1-7C65-4DA4-9267-130FB02D0E96}" presName="bgRect" presStyleLbl="bgShp" presStyleIdx="1" presStyleCnt="3"/>
      <dgm:spPr/>
    </dgm:pt>
    <dgm:pt modelId="{F980796F-F29E-4A94-8661-8523F638BE15}" type="pres">
      <dgm:prSet presAssocID="{E2F03EF1-7C65-4DA4-9267-130FB02D0E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723FE383-0BC9-4DB0-921D-B98FE8FC0191}" type="pres">
      <dgm:prSet presAssocID="{E2F03EF1-7C65-4DA4-9267-130FB02D0E96}" presName="spaceRect" presStyleCnt="0"/>
      <dgm:spPr/>
    </dgm:pt>
    <dgm:pt modelId="{E36FB0F0-227B-43AC-93B9-9AD2C0C74099}" type="pres">
      <dgm:prSet presAssocID="{E2F03EF1-7C65-4DA4-9267-130FB02D0E96}" presName="parTx" presStyleLbl="revTx" presStyleIdx="1" presStyleCnt="3">
        <dgm:presLayoutVars>
          <dgm:chMax val="0"/>
          <dgm:chPref val="0"/>
        </dgm:presLayoutVars>
      </dgm:prSet>
      <dgm:spPr/>
      <dgm:t>
        <a:bodyPr/>
        <a:lstStyle/>
        <a:p>
          <a:endParaRPr lang="en-US"/>
        </a:p>
      </dgm:t>
    </dgm:pt>
    <dgm:pt modelId="{A1B96C3A-FEEA-46C4-BDF7-9769B73F9614}" type="pres">
      <dgm:prSet presAssocID="{CAE6F913-A7DC-43FB-885C-3D1024717CBA}" presName="sibTrans" presStyleCnt="0"/>
      <dgm:spPr/>
    </dgm:pt>
    <dgm:pt modelId="{A6A2765E-0773-4ED3-9AE5-B9DCBA9DA215}" type="pres">
      <dgm:prSet presAssocID="{AD6FD370-837E-4061-A713-30F0BC4145B0}" presName="compNode" presStyleCnt="0"/>
      <dgm:spPr/>
    </dgm:pt>
    <dgm:pt modelId="{DE8012CC-4CA3-4991-851B-4468ECBD6A36}" type="pres">
      <dgm:prSet presAssocID="{AD6FD370-837E-4061-A713-30F0BC4145B0}" presName="bgRect" presStyleLbl="bgShp" presStyleIdx="2" presStyleCnt="3"/>
      <dgm:spPr/>
    </dgm:pt>
    <dgm:pt modelId="{F24D806C-9E4D-4947-8CFE-9158F4B9B08E}" type="pres">
      <dgm:prSet presAssocID="{AD6FD370-837E-4061-A713-30F0BC4145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AC06CE50-68D1-43EA-946C-8B07FE3A2EBA}" type="pres">
      <dgm:prSet presAssocID="{AD6FD370-837E-4061-A713-30F0BC4145B0}" presName="spaceRect" presStyleCnt="0"/>
      <dgm:spPr/>
    </dgm:pt>
    <dgm:pt modelId="{0ACE2B34-E34E-4406-976C-8C4940D1B668}" type="pres">
      <dgm:prSet presAssocID="{AD6FD370-837E-4061-A713-30F0BC4145B0}" presName="parTx" presStyleLbl="revTx" presStyleIdx="2" presStyleCnt="3">
        <dgm:presLayoutVars>
          <dgm:chMax val="0"/>
          <dgm:chPref val="0"/>
        </dgm:presLayoutVars>
      </dgm:prSet>
      <dgm:spPr/>
      <dgm:t>
        <a:bodyPr/>
        <a:lstStyle/>
        <a:p>
          <a:endParaRPr lang="en-US"/>
        </a:p>
      </dgm:t>
    </dgm:pt>
  </dgm:ptLst>
  <dgm:cxnLst>
    <dgm:cxn modelId="{3413E74B-F4A3-4C40-B10B-9F2F5D254507}" srcId="{E8B49983-4DEB-457E-B3A7-3863804A978C}" destId="{AD6FD370-837E-4061-A713-30F0BC4145B0}" srcOrd="2" destOrd="0" parTransId="{9D07787F-0651-4294-9C5C-55FEB272056B}" sibTransId="{6128CBD9-E3D3-4ADF-83FA-60897386A5EA}"/>
    <dgm:cxn modelId="{FBF7F69A-0976-4084-91B3-4992F0C3D07C}" srcId="{E8B49983-4DEB-457E-B3A7-3863804A978C}" destId="{9389D2E4-95F8-4841-A6C0-8353A594F2CD}" srcOrd="0" destOrd="0" parTransId="{5FBE5F4D-864E-4975-B70E-409C5E9A715D}" sibTransId="{4C212C2B-7414-492C-88C0-863B38C0B238}"/>
    <dgm:cxn modelId="{E37BE5A9-BF10-4722-9EE9-550BAD691E31}" type="presOf" srcId="{9389D2E4-95F8-4841-A6C0-8353A594F2CD}" destId="{41F35E90-32A2-4D07-BF00-B107206F8E4A}" srcOrd="0" destOrd="0" presId="urn:microsoft.com/office/officeart/2018/2/layout/IconVerticalSolidList"/>
    <dgm:cxn modelId="{EB1088DB-E735-43BF-BC0C-21E9A18FED7D}" type="presOf" srcId="{E2F03EF1-7C65-4DA4-9267-130FB02D0E96}" destId="{E36FB0F0-227B-43AC-93B9-9AD2C0C74099}" srcOrd="0" destOrd="0" presId="urn:microsoft.com/office/officeart/2018/2/layout/IconVerticalSolidList"/>
    <dgm:cxn modelId="{563F7384-57B1-41DA-A5A6-DF35A5FF73F0}" type="presOf" srcId="{AD6FD370-837E-4061-A713-30F0BC4145B0}" destId="{0ACE2B34-E34E-4406-976C-8C4940D1B668}" srcOrd="0" destOrd="0" presId="urn:microsoft.com/office/officeart/2018/2/layout/IconVerticalSolidList"/>
    <dgm:cxn modelId="{616BCD61-6EBA-4D7C-B5EF-CE28A0A44EA7}" type="presOf" srcId="{E8B49983-4DEB-457E-B3A7-3863804A978C}" destId="{187B07E3-BD57-4A91-A5D7-8AF4F2B3748F}" srcOrd="0" destOrd="0" presId="urn:microsoft.com/office/officeart/2018/2/layout/IconVerticalSolidList"/>
    <dgm:cxn modelId="{E201997B-1077-4816-9DD4-8C6338F40850}" srcId="{E8B49983-4DEB-457E-B3A7-3863804A978C}" destId="{E2F03EF1-7C65-4DA4-9267-130FB02D0E96}" srcOrd="1" destOrd="0" parTransId="{84F4A4B0-C120-4E4F-A1CC-01BE2D0F93D8}" sibTransId="{CAE6F913-A7DC-43FB-885C-3D1024717CBA}"/>
    <dgm:cxn modelId="{E82C97CD-1914-4104-9391-D7265F2385BD}" type="presParOf" srcId="{187B07E3-BD57-4A91-A5D7-8AF4F2B3748F}" destId="{7EE9A0A6-99D3-4CAD-95D4-DA467EE17A8E}" srcOrd="0" destOrd="0" presId="urn:microsoft.com/office/officeart/2018/2/layout/IconVerticalSolidList"/>
    <dgm:cxn modelId="{151F9883-8537-4747-B45D-A8DBD9F8E9A3}" type="presParOf" srcId="{7EE9A0A6-99D3-4CAD-95D4-DA467EE17A8E}" destId="{9698EB27-C4E4-4F40-A7BB-F560D9F77237}" srcOrd="0" destOrd="0" presId="urn:microsoft.com/office/officeart/2018/2/layout/IconVerticalSolidList"/>
    <dgm:cxn modelId="{EEE017D3-F767-4237-9283-70126838D34B}" type="presParOf" srcId="{7EE9A0A6-99D3-4CAD-95D4-DA467EE17A8E}" destId="{FC3DAC0A-E067-49D6-A1AF-7D1A90B457CB}" srcOrd="1" destOrd="0" presId="urn:microsoft.com/office/officeart/2018/2/layout/IconVerticalSolidList"/>
    <dgm:cxn modelId="{5CC0B901-C3B2-4F39-8C6E-D96911A78CD1}" type="presParOf" srcId="{7EE9A0A6-99D3-4CAD-95D4-DA467EE17A8E}" destId="{66662C6A-75B2-4C33-9933-84F11C9F564B}" srcOrd="2" destOrd="0" presId="urn:microsoft.com/office/officeart/2018/2/layout/IconVerticalSolidList"/>
    <dgm:cxn modelId="{42DA841C-5634-4F3E-B435-CEFABCCB3C26}" type="presParOf" srcId="{7EE9A0A6-99D3-4CAD-95D4-DA467EE17A8E}" destId="{41F35E90-32A2-4D07-BF00-B107206F8E4A}" srcOrd="3" destOrd="0" presId="urn:microsoft.com/office/officeart/2018/2/layout/IconVerticalSolidList"/>
    <dgm:cxn modelId="{28BE0294-3C67-46AA-A8AB-B6C5A1656052}" type="presParOf" srcId="{187B07E3-BD57-4A91-A5D7-8AF4F2B3748F}" destId="{B8DA8DC4-A0BD-4190-9738-DBA864375C93}" srcOrd="1" destOrd="0" presId="urn:microsoft.com/office/officeart/2018/2/layout/IconVerticalSolidList"/>
    <dgm:cxn modelId="{3BBEAF5E-E33F-468E-9167-647F8AA04924}" type="presParOf" srcId="{187B07E3-BD57-4A91-A5D7-8AF4F2B3748F}" destId="{843A93B7-B253-4F31-A6FD-8BA78118309F}" srcOrd="2" destOrd="0" presId="urn:microsoft.com/office/officeart/2018/2/layout/IconVerticalSolidList"/>
    <dgm:cxn modelId="{3DF0E6AF-C987-494E-A7CE-30108DCF54D2}" type="presParOf" srcId="{843A93B7-B253-4F31-A6FD-8BA78118309F}" destId="{F6FA31F3-29D2-4FE2-B3A6-C2DBBA89C2D3}" srcOrd="0" destOrd="0" presId="urn:microsoft.com/office/officeart/2018/2/layout/IconVerticalSolidList"/>
    <dgm:cxn modelId="{55863B54-CD60-4F4A-854E-90702EAE3075}" type="presParOf" srcId="{843A93B7-B253-4F31-A6FD-8BA78118309F}" destId="{F980796F-F29E-4A94-8661-8523F638BE15}" srcOrd="1" destOrd="0" presId="urn:microsoft.com/office/officeart/2018/2/layout/IconVerticalSolidList"/>
    <dgm:cxn modelId="{5A7F1B6D-484C-4EAF-91A7-E0A5F45493BD}" type="presParOf" srcId="{843A93B7-B253-4F31-A6FD-8BA78118309F}" destId="{723FE383-0BC9-4DB0-921D-B98FE8FC0191}" srcOrd="2" destOrd="0" presId="urn:microsoft.com/office/officeart/2018/2/layout/IconVerticalSolidList"/>
    <dgm:cxn modelId="{69C1820E-CFDB-464B-8F5C-057289143F17}" type="presParOf" srcId="{843A93B7-B253-4F31-A6FD-8BA78118309F}" destId="{E36FB0F0-227B-43AC-93B9-9AD2C0C74099}" srcOrd="3" destOrd="0" presId="urn:microsoft.com/office/officeart/2018/2/layout/IconVerticalSolidList"/>
    <dgm:cxn modelId="{CE55F7FF-C030-49CF-B816-BFE2A5D18A52}" type="presParOf" srcId="{187B07E3-BD57-4A91-A5D7-8AF4F2B3748F}" destId="{A1B96C3A-FEEA-46C4-BDF7-9769B73F9614}" srcOrd="3" destOrd="0" presId="urn:microsoft.com/office/officeart/2018/2/layout/IconVerticalSolidList"/>
    <dgm:cxn modelId="{9B05672A-7C7B-492A-8144-71B9E9279CF0}" type="presParOf" srcId="{187B07E3-BD57-4A91-A5D7-8AF4F2B3748F}" destId="{A6A2765E-0773-4ED3-9AE5-B9DCBA9DA215}" srcOrd="4" destOrd="0" presId="urn:microsoft.com/office/officeart/2018/2/layout/IconVerticalSolidList"/>
    <dgm:cxn modelId="{D9B6D123-4519-46C6-8DAF-1447FD51E47D}" type="presParOf" srcId="{A6A2765E-0773-4ED3-9AE5-B9DCBA9DA215}" destId="{DE8012CC-4CA3-4991-851B-4468ECBD6A36}" srcOrd="0" destOrd="0" presId="urn:microsoft.com/office/officeart/2018/2/layout/IconVerticalSolidList"/>
    <dgm:cxn modelId="{CE9E56F0-8D5F-4929-89A3-D9B0ECC76771}" type="presParOf" srcId="{A6A2765E-0773-4ED3-9AE5-B9DCBA9DA215}" destId="{F24D806C-9E4D-4947-8CFE-9158F4B9B08E}" srcOrd="1" destOrd="0" presId="urn:microsoft.com/office/officeart/2018/2/layout/IconVerticalSolidList"/>
    <dgm:cxn modelId="{FF15C515-E2A1-436B-AD44-E535476A0D49}" type="presParOf" srcId="{A6A2765E-0773-4ED3-9AE5-B9DCBA9DA215}" destId="{AC06CE50-68D1-43EA-946C-8B07FE3A2EBA}" srcOrd="2" destOrd="0" presId="urn:microsoft.com/office/officeart/2018/2/layout/IconVerticalSolidList"/>
    <dgm:cxn modelId="{63D6E163-DD8E-4B46-AACB-3C62C6D70E48}" type="presParOf" srcId="{A6A2765E-0773-4ED3-9AE5-B9DCBA9DA215}" destId="{0ACE2B34-E34E-4406-976C-8C4940D1B6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7D271E-B5E4-4E12-8655-BF6F07B4ECC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12199F2-D7E2-4E98-AE58-98B27CF55B71}">
      <dgm:prSet/>
      <dgm:spPr/>
      <dgm:t>
        <a:bodyPr/>
        <a:lstStyle/>
        <a:p>
          <a:r>
            <a:rPr lang="en-US"/>
            <a:t>The facility is responsible for ensuring all staffing data entered in the Payroll-Based Journal (PBJ) system is auditable and able to be verified through either payroll, invoices, and/or tied back to a contract. </a:t>
          </a:r>
        </a:p>
      </dgm:t>
    </dgm:pt>
    <dgm:pt modelId="{BCBCD49A-4743-430B-9E88-C22383F3BB4A}" type="parTrans" cxnId="{19A65DAB-2D72-40A9-B6AE-5322CDC74259}">
      <dgm:prSet/>
      <dgm:spPr/>
      <dgm:t>
        <a:bodyPr/>
        <a:lstStyle/>
        <a:p>
          <a:endParaRPr lang="en-US"/>
        </a:p>
      </dgm:t>
    </dgm:pt>
    <dgm:pt modelId="{A7C4F991-EF6B-4799-A82F-ACECFCEA0161}" type="sibTrans" cxnId="{19A65DAB-2D72-40A9-B6AE-5322CDC74259}">
      <dgm:prSet/>
      <dgm:spPr/>
      <dgm:t>
        <a:bodyPr/>
        <a:lstStyle/>
        <a:p>
          <a:endParaRPr lang="en-US"/>
        </a:p>
      </dgm:t>
    </dgm:pt>
    <dgm:pt modelId="{B031D305-4494-484A-A883-C12BBED5F247}">
      <dgm:prSet/>
      <dgm:spPr/>
      <dgm:t>
        <a:bodyPr/>
        <a:lstStyle/>
        <a:p>
          <a:r>
            <a:rPr lang="en-US"/>
            <a:t>The surveyors can obtain PBJ data from the Certification And Survey Provider Enhanced Reports (CASPER) report to determine if the facility submitted the required staffing information based on payroll data in a uniform format. </a:t>
          </a:r>
        </a:p>
      </dgm:t>
    </dgm:pt>
    <dgm:pt modelId="{97AC76A8-44F0-4B00-9199-7C51164E2985}" type="parTrans" cxnId="{46905594-600E-4214-B969-8E4AD01D14CE}">
      <dgm:prSet/>
      <dgm:spPr/>
      <dgm:t>
        <a:bodyPr/>
        <a:lstStyle/>
        <a:p>
          <a:endParaRPr lang="en-US"/>
        </a:p>
      </dgm:t>
    </dgm:pt>
    <dgm:pt modelId="{55E53343-576B-475A-9480-603B2FB5D718}" type="sibTrans" cxnId="{46905594-600E-4214-B969-8E4AD01D14CE}">
      <dgm:prSet/>
      <dgm:spPr/>
      <dgm:t>
        <a:bodyPr/>
        <a:lstStyle/>
        <a:p>
          <a:endParaRPr lang="en-US"/>
        </a:p>
      </dgm:t>
    </dgm:pt>
    <dgm:pt modelId="{71168C35-4270-46D3-B890-90010454ECA3}">
      <dgm:prSet/>
      <dgm:spPr/>
      <dgm:t>
        <a:bodyPr/>
        <a:lstStyle/>
        <a:p>
          <a:r>
            <a:rPr lang="en-US"/>
            <a:t>The facility’s failure to submit PBJ data as required will be reflected on their CASPER report and result in a deficiency citation. If concerns were identified based on the CASPER report, or from any other source, refer to the critical element pathway “Sufficient and Competent Staffing.” </a:t>
          </a:r>
        </a:p>
      </dgm:t>
    </dgm:pt>
    <dgm:pt modelId="{3426C3A8-7B00-4CF8-8018-52305E1A545C}" type="parTrans" cxnId="{6946A776-402E-4C69-9A1F-35BF8AE0607D}">
      <dgm:prSet/>
      <dgm:spPr/>
      <dgm:t>
        <a:bodyPr/>
        <a:lstStyle/>
        <a:p>
          <a:endParaRPr lang="en-US"/>
        </a:p>
      </dgm:t>
    </dgm:pt>
    <dgm:pt modelId="{F5285D6C-FA2C-4DE2-B347-7B4F1F1E7EC8}" type="sibTrans" cxnId="{6946A776-402E-4C69-9A1F-35BF8AE0607D}">
      <dgm:prSet/>
      <dgm:spPr/>
      <dgm:t>
        <a:bodyPr/>
        <a:lstStyle/>
        <a:p>
          <a:endParaRPr lang="en-US"/>
        </a:p>
      </dgm:t>
    </dgm:pt>
    <dgm:pt modelId="{DD044C08-196A-4E37-9E9F-DA85C809E8FB}" type="pres">
      <dgm:prSet presAssocID="{3F7D271E-B5E4-4E12-8655-BF6F07B4ECC9}" presName="linear" presStyleCnt="0">
        <dgm:presLayoutVars>
          <dgm:animLvl val="lvl"/>
          <dgm:resizeHandles val="exact"/>
        </dgm:presLayoutVars>
      </dgm:prSet>
      <dgm:spPr/>
      <dgm:t>
        <a:bodyPr/>
        <a:lstStyle/>
        <a:p>
          <a:endParaRPr lang="en-US"/>
        </a:p>
      </dgm:t>
    </dgm:pt>
    <dgm:pt modelId="{6646AD37-4788-41DD-8934-E09B54BE9292}" type="pres">
      <dgm:prSet presAssocID="{C12199F2-D7E2-4E98-AE58-98B27CF55B71}" presName="parentText" presStyleLbl="node1" presStyleIdx="0" presStyleCnt="3">
        <dgm:presLayoutVars>
          <dgm:chMax val="0"/>
          <dgm:bulletEnabled val="1"/>
        </dgm:presLayoutVars>
      </dgm:prSet>
      <dgm:spPr/>
      <dgm:t>
        <a:bodyPr/>
        <a:lstStyle/>
        <a:p>
          <a:endParaRPr lang="en-US"/>
        </a:p>
      </dgm:t>
    </dgm:pt>
    <dgm:pt modelId="{6A3CCAD3-06AA-46A7-99E3-6D9BB6DAE6BE}" type="pres">
      <dgm:prSet presAssocID="{A7C4F991-EF6B-4799-A82F-ACECFCEA0161}" presName="spacer" presStyleCnt="0"/>
      <dgm:spPr/>
    </dgm:pt>
    <dgm:pt modelId="{C6854C3B-F9F8-400F-90CF-DA35F40FF6A4}" type="pres">
      <dgm:prSet presAssocID="{B031D305-4494-484A-A883-C12BBED5F247}" presName="parentText" presStyleLbl="node1" presStyleIdx="1" presStyleCnt="3">
        <dgm:presLayoutVars>
          <dgm:chMax val="0"/>
          <dgm:bulletEnabled val="1"/>
        </dgm:presLayoutVars>
      </dgm:prSet>
      <dgm:spPr/>
      <dgm:t>
        <a:bodyPr/>
        <a:lstStyle/>
        <a:p>
          <a:endParaRPr lang="en-US"/>
        </a:p>
      </dgm:t>
    </dgm:pt>
    <dgm:pt modelId="{7BA5CD41-BE9C-4C0C-AA66-64C114BB2E9B}" type="pres">
      <dgm:prSet presAssocID="{55E53343-576B-475A-9480-603B2FB5D718}" presName="spacer" presStyleCnt="0"/>
      <dgm:spPr/>
    </dgm:pt>
    <dgm:pt modelId="{7D33E059-B053-446F-898D-F5815DD91DB8}" type="pres">
      <dgm:prSet presAssocID="{71168C35-4270-46D3-B890-90010454ECA3}" presName="parentText" presStyleLbl="node1" presStyleIdx="2" presStyleCnt="3">
        <dgm:presLayoutVars>
          <dgm:chMax val="0"/>
          <dgm:bulletEnabled val="1"/>
        </dgm:presLayoutVars>
      </dgm:prSet>
      <dgm:spPr/>
      <dgm:t>
        <a:bodyPr/>
        <a:lstStyle/>
        <a:p>
          <a:endParaRPr lang="en-US"/>
        </a:p>
      </dgm:t>
    </dgm:pt>
  </dgm:ptLst>
  <dgm:cxnLst>
    <dgm:cxn modelId="{6946A776-402E-4C69-9A1F-35BF8AE0607D}" srcId="{3F7D271E-B5E4-4E12-8655-BF6F07B4ECC9}" destId="{71168C35-4270-46D3-B890-90010454ECA3}" srcOrd="2" destOrd="0" parTransId="{3426C3A8-7B00-4CF8-8018-52305E1A545C}" sibTransId="{F5285D6C-FA2C-4DE2-B347-7B4F1F1E7EC8}"/>
    <dgm:cxn modelId="{D55F4042-1C9F-4725-A150-BA6819CBF2C9}" type="presOf" srcId="{C12199F2-D7E2-4E98-AE58-98B27CF55B71}" destId="{6646AD37-4788-41DD-8934-E09B54BE9292}" srcOrd="0" destOrd="0" presId="urn:microsoft.com/office/officeart/2005/8/layout/vList2"/>
    <dgm:cxn modelId="{F6C00982-5F2D-49F8-BE91-9744B50EFF0C}" type="presOf" srcId="{71168C35-4270-46D3-B890-90010454ECA3}" destId="{7D33E059-B053-446F-898D-F5815DD91DB8}" srcOrd="0" destOrd="0" presId="urn:microsoft.com/office/officeart/2005/8/layout/vList2"/>
    <dgm:cxn modelId="{19A65DAB-2D72-40A9-B6AE-5322CDC74259}" srcId="{3F7D271E-B5E4-4E12-8655-BF6F07B4ECC9}" destId="{C12199F2-D7E2-4E98-AE58-98B27CF55B71}" srcOrd="0" destOrd="0" parTransId="{BCBCD49A-4743-430B-9E88-C22383F3BB4A}" sibTransId="{A7C4F991-EF6B-4799-A82F-ACECFCEA0161}"/>
    <dgm:cxn modelId="{224E3983-505C-4894-92F8-01F2D8D19C36}" type="presOf" srcId="{3F7D271E-B5E4-4E12-8655-BF6F07B4ECC9}" destId="{DD044C08-196A-4E37-9E9F-DA85C809E8FB}" srcOrd="0" destOrd="0" presId="urn:microsoft.com/office/officeart/2005/8/layout/vList2"/>
    <dgm:cxn modelId="{68C59DCC-810C-413A-A5A7-B979A86A4E0C}" type="presOf" srcId="{B031D305-4494-484A-A883-C12BBED5F247}" destId="{C6854C3B-F9F8-400F-90CF-DA35F40FF6A4}" srcOrd="0" destOrd="0" presId="urn:microsoft.com/office/officeart/2005/8/layout/vList2"/>
    <dgm:cxn modelId="{46905594-600E-4214-B969-8E4AD01D14CE}" srcId="{3F7D271E-B5E4-4E12-8655-BF6F07B4ECC9}" destId="{B031D305-4494-484A-A883-C12BBED5F247}" srcOrd="1" destOrd="0" parTransId="{97AC76A8-44F0-4B00-9199-7C51164E2985}" sibTransId="{55E53343-576B-475A-9480-603B2FB5D718}"/>
    <dgm:cxn modelId="{DBE829F9-ACB8-4B19-8715-11DB44672B4E}" type="presParOf" srcId="{DD044C08-196A-4E37-9E9F-DA85C809E8FB}" destId="{6646AD37-4788-41DD-8934-E09B54BE9292}" srcOrd="0" destOrd="0" presId="urn:microsoft.com/office/officeart/2005/8/layout/vList2"/>
    <dgm:cxn modelId="{AD62190A-B7A7-4A96-93B1-F77BDD4EE225}" type="presParOf" srcId="{DD044C08-196A-4E37-9E9F-DA85C809E8FB}" destId="{6A3CCAD3-06AA-46A7-99E3-6D9BB6DAE6BE}" srcOrd="1" destOrd="0" presId="urn:microsoft.com/office/officeart/2005/8/layout/vList2"/>
    <dgm:cxn modelId="{A2913991-AE7B-4E20-9D24-61A71BB353C7}" type="presParOf" srcId="{DD044C08-196A-4E37-9E9F-DA85C809E8FB}" destId="{C6854C3B-F9F8-400F-90CF-DA35F40FF6A4}" srcOrd="2" destOrd="0" presId="urn:microsoft.com/office/officeart/2005/8/layout/vList2"/>
    <dgm:cxn modelId="{A7733E9F-7EC7-4E90-8872-AFF1A299DE9D}" type="presParOf" srcId="{DD044C08-196A-4E37-9E9F-DA85C809E8FB}" destId="{7BA5CD41-BE9C-4C0C-AA66-64C114BB2E9B}" srcOrd="3" destOrd="0" presId="urn:microsoft.com/office/officeart/2005/8/layout/vList2"/>
    <dgm:cxn modelId="{34065D9C-E888-4664-B110-5AD2D9264890}" type="presParOf" srcId="{DD044C08-196A-4E37-9E9F-DA85C809E8FB}" destId="{7D33E059-B053-446F-898D-F5815DD91DB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5B9835-1344-4DDE-A16B-35A81338128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6212608-BA78-42EE-91D7-8A8B5C357FE7}">
      <dgm:prSet/>
      <dgm:spPr/>
      <dgm:t>
        <a:bodyPr/>
        <a:lstStyle/>
        <a:p>
          <a:r>
            <a:rPr lang="en-US" b="0" i="0" baseline="0"/>
            <a:t>If the surveyor identifies concerns related to sufficient staffing, surveyors would investigate these concerns using the Sufficient and Competent Staff Critical Element Pathway, and guidance at §483.35 Nursing Services (F725 &amp; F727). </a:t>
          </a:r>
          <a:endParaRPr lang="en-US"/>
        </a:p>
      </dgm:t>
    </dgm:pt>
    <dgm:pt modelId="{20B13C79-15A3-4700-A0B2-AA632F5829F8}" type="parTrans" cxnId="{C8299095-31D5-43BA-ACD6-7FD6A3878533}">
      <dgm:prSet/>
      <dgm:spPr/>
      <dgm:t>
        <a:bodyPr/>
        <a:lstStyle/>
        <a:p>
          <a:endParaRPr lang="en-US"/>
        </a:p>
      </dgm:t>
    </dgm:pt>
    <dgm:pt modelId="{865783B0-F631-4CC4-A769-C4EA8B65B6F5}" type="sibTrans" cxnId="{C8299095-31D5-43BA-ACD6-7FD6A3878533}">
      <dgm:prSet/>
      <dgm:spPr/>
      <dgm:t>
        <a:bodyPr/>
        <a:lstStyle/>
        <a:p>
          <a:endParaRPr lang="en-US"/>
        </a:p>
      </dgm:t>
    </dgm:pt>
    <dgm:pt modelId="{CB9D7511-1BDC-44D6-8A80-12F43BBBDCDE}">
      <dgm:prSet/>
      <dgm:spPr/>
      <dgm:t>
        <a:bodyPr/>
        <a:lstStyle/>
        <a:p>
          <a:r>
            <a:rPr lang="en-US" b="0" i="0" baseline="0" dirty="0"/>
            <a:t>F865 </a:t>
          </a:r>
        </a:p>
        <a:p>
          <a:r>
            <a:rPr lang="en-US" b="0" i="0" baseline="0" dirty="0"/>
            <a:t> §483.75(a) Quality assurance and performance improvement (QAPI) program. </a:t>
          </a:r>
          <a:endParaRPr lang="en-US" dirty="0"/>
        </a:p>
      </dgm:t>
    </dgm:pt>
    <dgm:pt modelId="{0A4538EA-B95E-49FE-B9A5-081C434ADE23}" type="parTrans" cxnId="{F10BA18A-52B5-4A23-825D-7A6903A1E249}">
      <dgm:prSet/>
      <dgm:spPr/>
      <dgm:t>
        <a:bodyPr/>
        <a:lstStyle/>
        <a:p>
          <a:endParaRPr lang="en-US"/>
        </a:p>
      </dgm:t>
    </dgm:pt>
    <dgm:pt modelId="{00B5D98B-D8EE-45E9-80F6-65D32175D46F}" type="sibTrans" cxnId="{F10BA18A-52B5-4A23-825D-7A6903A1E249}">
      <dgm:prSet/>
      <dgm:spPr/>
      <dgm:t>
        <a:bodyPr/>
        <a:lstStyle/>
        <a:p>
          <a:endParaRPr lang="en-US"/>
        </a:p>
      </dgm:t>
    </dgm:pt>
    <dgm:pt modelId="{73D108E3-6A5D-4F50-B88F-63B110D0CE42}" type="pres">
      <dgm:prSet presAssocID="{B35B9835-1344-4DDE-A16B-35A81338128A}" presName="hierChild1" presStyleCnt="0">
        <dgm:presLayoutVars>
          <dgm:chPref val="1"/>
          <dgm:dir/>
          <dgm:animOne val="branch"/>
          <dgm:animLvl val="lvl"/>
          <dgm:resizeHandles/>
        </dgm:presLayoutVars>
      </dgm:prSet>
      <dgm:spPr/>
      <dgm:t>
        <a:bodyPr/>
        <a:lstStyle/>
        <a:p>
          <a:endParaRPr lang="en-US"/>
        </a:p>
      </dgm:t>
    </dgm:pt>
    <dgm:pt modelId="{90F85E4B-6709-433F-A6FB-79F8AB6E190C}" type="pres">
      <dgm:prSet presAssocID="{06212608-BA78-42EE-91D7-8A8B5C357FE7}" presName="hierRoot1" presStyleCnt="0"/>
      <dgm:spPr/>
    </dgm:pt>
    <dgm:pt modelId="{8A26D6C7-CD15-41CB-ADF2-0C5DDBF1A9D2}" type="pres">
      <dgm:prSet presAssocID="{06212608-BA78-42EE-91D7-8A8B5C357FE7}" presName="composite" presStyleCnt="0"/>
      <dgm:spPr/>
    </dgm:pt>
    <dgm:pt modelId="{6D84166D-5A33-4730-99BC-1D413047DEF5}" type="pres">
      <dgm:prSet presAssocID="{06212608-BA78-42EE-91D7-8A8B5C357FE7}" presName="background" presStyleLbl="node0" presStyleIdx="0" presStyleCnt="2"/>
      <dgm:spPr/>
    </dgm:pt>
    <dgm:pt modelId="{22DE77C8-7DFF-481B-8FD6-E77B4F57AE84}" type="pres">
      <dgm:prSet presAssocID="{06212608-BA78-42EE-91D7-8A8B5C357FE7}" presName="text" presStyleLbl="fgAcc0" presStyleIdx="0" presStyleCnt="2">
        <dgm:presLayoutVars>
          <dgm:chPref val="3"/>
        </dgm:presLayoutVars>
      </dgm:prSet>
      <dgm:spPr/>
      <dgm:t>
        <a:bodyPr/>
        <a:lstStyle/>
        <a:p>
          <a:endParaRPr lang="en-US"/>
        </a:p>
      </dgm:t>
    </dgm:pt>
    <dgm:pt modelId="{DDD8701D-D9FA-4C4D-BD92-0612A5BB7FD8}" type="pres">
      <dgm:prSet presAssocID="{06212608-BA78-42EE-91D7-8A8B5C357FE7}" presName="hierChild2" presStyleCnt="0"/>
      <dgm:spPr/>
    </dgm:pt>
    <dgm:pt modelId="{29412F07-0476-43A1-AD7C-802626A0E165}" type="pres">
      <dgm:prSet presAssocID="{CB9D7511-1BDC-44D6-8A80-12F43BBBDCDE}" presName="hierRoot1" presStyleCnt="0"/>
      <dgm:spPr/>
    </dgm:pt>
    <dgm:pt modelId="{04C2B380-F9DD-4153-BD19-8CE892D0ABC5}" type="pres">
      <dgm:prSet presAssocID="{CB9D7511-1BDC-44D6-8A80-12F43BBBDCDE}" presName="composite" presStyleCnt="0"/>
      <dgm:spPr/>
    </dgm:pt>
    <dgm:pt modelId="{CB09B850-8DB3-41BF-84C4-49E925E844FC}" type="pres">
      <dgm:prSet presAssocID="{CB9D7511-1BDC-44D6-8A80-12F43BBBDCDE}" presName="background" presStyleLbl="node0" presStyleIdx="1" presStyleCnt="2"/>
      <dgm:spPr/>
    </dgm:pt>
    <dgm:pt modelId="{813F7DB0-C184-421D-ABF1-363241ABD588}" type="pres">
      <dgm:prSet presAssocID="{CB9D7511-1BDC-44D6-8A80-12F43BBBDCDE}" presName="text" presStyleLbl="fgAcc0" presStyleIdx="1" presStyleCnt="2">
        <dgm:presLayoutVars>
          <dgm:chPref val="3"/>
        </dgm:presLayoutVars>
      </dgm:prSet>
      <dgm:spPr/>
      <dgm:t>
        <a:bodyPr/>
        <a:lstStyle/>
        <a:p>
          <a:endParaRPr lang="en-US"/>
        </a:p>
      </dgm:t>
    </dgm:pt>
    <dgm:pt modelId="{C0456816-2308-4AFC-88C2-6DFF1B23353A}" type="pres">
      <dgm:prSet presAssocID="{CB9D7511-1BDC-44D6-8A80-12F43BBBDCDE}" presName="hierChild2" presStyleCnt="0"/>
      <dgm:spPr/>
    </dgm:pt>
  </dgm:ptLst>
  <dgm:cxnLst>
    <dgm:cxn modelId="{3776E209-D556-4B4C-8A63-A3E726FBD244}" type="presOf" srcId="{B35B9835-1344-4DDE-A16B-35A81338128A}" destId="{73D108E3-6A5D-4F50-B88F-63B110D0CE42}" srcOrd="0" destOrd="0" presId="urn:microsoft.com/office/officeart/2005/8/layout/hierarchy1"/>
    <dgm:cxn modelId="{C8299095-31D5-43BA-ACD6-7FD6A3878533}" srcId="{B35B9835-1344-4DDE-A16B-35A81338128A}" destId="{06212608-BA78-42EE-91D7-8A8B5C357FE7}" srcOrd="0" destOrd="0" parTransId="{20B13C79-15A3-4700-A0B2-AA632F5829F8}" sibTransId="{865783B0-F631-4CC4-A769-C4EA8B65B6F5}"/>
    <dgm:cxn modelId="{F10BA18A-52B5-4A23-825D-7A6903A1E249}" srcId="{B35B9835-1344-4DDE-A16B-35A81338128A}" destId="{CB9D7511-1BDC-44D6-8A80-12F43BBBDCDE}" srcOrd="1" destOrd="0" parTransId="{0A4538EA-B95E-49FE-B9A5-081C434ADE23}" sibTransId="{00B5D98B-D8EE-45E9-80F6-65D32175D46F}"/>
    <dgm:cxn modelId="{7A7AD8DD-99F3-4DE9-A313-BFCD47F6E95F}" type="presOf" srcId="{CB9D7511-1BDC-44D6-8A80-12F43BBBDCDE}" destId="{813F7DB0-C184-421D-ABF1-363241ABD588}" srcOrd="0" destOrd="0" presId="urn:microsoft.com/office/officeart/2005/8/layout/hierarchy1"/>
    <dgm:cxn modelId="{01CA20BC-11C1-47F1-B2AA-A691D92C92FF}" type="presOf" srcId="{06212608-BA78-42EE-91D7-8A8B5C357FE7}" destId="{22DE77C8-7DFF-481B-8FD6-E77B4F57AE84}" srcOrd="0" destOrd="0" presId="urn:microsoft.com/office/officeart/2005/8/layout/hierarchy1"/>
    <dgm:cxn modelId="{0F4C00F2-742A-4ABB-8E9B-07B34981F39E}" type="presParOf" srcId="{73D108E3-6A5D-4F50-B88F-63B110D0CE42}" destId="{90F85E4B-6709-433F-A6FB-79F8AB6E190C}" srcOrd="0" destOrd="0" presId="urn:microsoft.com/office/officeart/2005/8/layout/hierarchy1"/>
    <dgm:cxn modelId="{B12D0372-49C6-4B58-A513-1C3DF9E8CF79}" type="presParOf" srcId="{90F85E4B-6709-433F-A6FB-79F8AB6E190C}" destId="{8A26D6C7-CD15-41CB-ADF2-0C5DDBF1A9D2}" srcOrd="0" destOrd="0" presId="urn:microsoft.com/office/officeart/2005/8/layout/hierarchy1"/>
    <dgm:cxn modelId="{EDB87B8A-D68B-4D4B-B1EE-A94DB6B6DC20}" type="presParOf" srcId="{8A26D6C7-CD15-41CB-ADF2-0C5DDBF1A9D2}" destId="{6D84166D-5A33-4730-99BC-1D413047DEF5}" srcOrd="0" destOrd="0" presId="urn:microsoft.com/office/officeart/2005/8/layout/hierarchy1"/>
    <dgm:cxn modelId="{E7DEF15A-6A04-4630-B5EA-95A730116274}" type="presParOf" srcId="{8A26D6C7-CD15-41CB-ADF2-0C5DDBF1A9D2}" destId="{22DE77C8-7DFF-481B-8FD6-E77B4F57AE84}" srcOrd="1" destOrd="0" presId="urn:microsoft.com/office/officeart/2005/8/layout/hierarchy1"/>
    <dgm:cxn modelId="{69CA55EE-A168-492E-80EC-7B5B0CDDAF7D}" type="presParOf" srcId="{90F85E4B-6709-433F-A6FB-79F8AB6E190C}" destId="{DDD8701D-D9FA-4C4D-BD92-0612A5BB7FD8}" srcOrd="1" destOrd="0" presId="urn:microsoft.com/office/officeart/2005/8/layout/hierarchy1"/>
    <dgm:cxn modelId="{E4682BA9-A601-4000-A399-3C44196E39C3}" type="presParOf" srcId="{73D108E3-6A5D-4F50-B88F-63B110D0CE42}" destId="{29412F07-0476-43A1-AD7C-802626A0E165}" srcOrd="1" destOrd="0" presId="urn:microsoft.com/office/officeart/2005/8/layout/hierarchy1"/>
    <dgm:cxn modelId="{6519D0BC-672D-4CD2-A6FF-BB69F7179F24}" type="presParOf" srcId="{29412F07-0476-43A1-AD7C-802626A0E165}" destId="{04C2B380-F9DD-4153-BD19-8CE892D0ABC5}" srcOrd="0" destOrd="0" presId="urn:microsoft.com/office/officeart/2005/8/layout/hierarchy1"/>
    <dgm:cxn modelId="{9B59D133-D9DE-479D-BAD7-E479FFB568C0}" type="presParOf" srcId="{04C2B380-F9DD-4153-BD19-8CE892D0ABC5}" destId="{CB09B850-8DB3-41BF-84C4-49E925E844FC}" srcOrd="0" destOrd="0" presId="urn:microsoft.com/office/officeart/2005/8/layout/hierarchy1"/>
    <dgm:cxn modelId="{744377DA-C1C5-4E78-A323-F678B60609CA}" type="presParOf" srcId="{04C2B380-F9DD-4153-BD19-8CE892D0ABC5}" destId="{813F7DB0-C184-421D-ABF1-363241ABD588}" srcOrd="1" destOrd="0" presId="urn:microsoft.com/office/officeart/2005/8/layout/hierarchy1"/>
    <dgm:cxn modelId="{9E0C6D51-B66D-4848-87C8-B1FB918142AC}" type="presParOf" srcId="{29412F07-0476-43A1-AD7C-802626A0E165}" destId="{C0456816-2308-4AFC-88C2-6DFF1B23353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9745BC-C58B-4CB2-B68F-D01791209A7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F77549B-746E-447D-8346-65C90E097398}">
      <dgm:prSet/>
      <dgm:spPr/>
      <dgm:t>
        <a:bodyPr/>
        <a:lstStyle/>
        <a:p>
          <a:pPr algn="l"/>
          <a:r>
            <a:rPr lang="en-US" dirty="0"/>
            <a:t>“Anger” refers to an emotion caused by the frustrated attempts to attain a goal, or in response to hostile or disturbing actions such as insults, injuries, or threats. </a:t>
          </a:r>
        </a:p>
      </dgm:t>
    </dgm:pt>
    <dgm:pt modelId="{B2BD672F-9965-4425-9665-AFEE8EF3B640}" type="parTrans" cxnId="{98F99692-3435-4595-A4C2-CE1EA454259B}">
      <dgm:prSet/>
      <dgm:spPr/>
      <dgm:t>
        <a:bodyPr/>
        <a:lstStyle/>
        <a:p>
          <a:endParaRPr lang="en-US"/>
        </a:p>
      </dgm:t>
    </dgm:pt>
    <dgm:pt modelId="{B2AA7D49-1BD6-4054-913C-96EC041CBA8E}" type="sibTrans" cxnId="{98F99692-3435-4595-A4C2-CE1EA454259B}">
      <dgm:prSet/>
      <dgm:spPr/>
      <dgm:t>
        <a:bodyPr/>
        <a:lstStyle/>
        <a:p>
          <a:endParaRPr lang="en-US"/>
        </a:p>
      </dgm:t>
    </dgm:pt>
    <dgm:pt modelId="{5AC934BD-5AE1-418D-88A0-41A37E2902C5}">
      <dgm:prSet/>
      <dgm:spPr/>
      <dgm:t>
        <a:bodyPr/>
        <a:lstStyle/>
        <a:p>
          <a:pPr algn="l"/>
          <a:r>
            <a:rPr lang="en-US" dirty="0"/>
            <a:t>“Apathy” refers to a marked indifference to the environment; lack of a response to a situation; lack of interest in or concern for things that others find moving or exciting; absence or suppression of passion, emotion, or excitement.</a:t>
          </a:r>
        </a:p>
      </dgm:t>
    </dgm:pt>
    <dgm:pt modelId="{C4572A36-34B4-4ACB-96FA-C94E8494AD1D}" type="parTrans" cxnId="{BB2BD7B5-BDF8-4E9C-91F0-067B0C8EC0B5}">
      <dgm:prSet/>
      <dgm:spPr/>
      <dgm:t>
        <a:bodyPr/>
        <a:lstStyle/>
        <a:p>
          <a:endParaRPr lang="en-US"/>
        </a:p>
      </dgm:t>
    </dgm:pt>
    <dgm:pt modelId="{BD48FB96-A0AA-41BF-84B6-F86AF8FF34AC}" type="sibTrans" cxnId="{BB2BD7B5-BDF8-4E9C-91F0-067B0C8EC0B5}">
      <dgm:prSet/>
      <dgm:spPr/>
      <dgm:t>
        <a:bodyPr/>
        <a:lstStyle/>
        <a:p>
          <a:endParaRPr lang="en-US"/>
        </a:p>
      </dgm:t>
    </dgm:pt>
    <dgm:pt modelId="{68AFC39E-CD15-4FAE-9A12-B45B66E775AD}">
      <dgm:prSet/>
      <dgm:spPr/>
      <dgm:t>
        <a:bodyPr/>
        <a:lstStyle/>
        <a:p>
          <a:pPr algn="l"/>
          <a:r>
            <a:rPr lang="en-US" dirty="0"/>
            <a:t>“Anxiety” refers to the apprehensive anticipation of future danger or misfortune accompanied by a feeling of distress, sadness, or somatic symptoms of tension. Somatic symptoms of tension may include, but are not limited to, restlessness, irritability, hyper- vigilance, an exaggerated startle response, increased muscle tone, and teeth grinding. The focus of anticipated danger may be internal or external.</a:t>
          </a:r>
        </a:p>
      </dgm:t>
    </dgm:pt>
    <dgm:pt modelId="{D9C99F66-F5F0-4C94-9D89-964302084613}" type="parTrans" cxnId="{78239226-5BF7-421F-954F-2BEB28F11D15}">
      <dgm:prSet/>
      <dgm:spPr/>
      <dgm:t>
        <a:bodyPr/>
        <a:lstStyle/>
        <a:p>
          <a:endParaRPr lang="en-US"/>
        </a:p>
      </dgm:t>
    </dgm:pt>
    <dgm:pt modelId="{F7F7C6F9-618C-45EC-AABC-74D6D253115E}" type="sibTrans" cxnId="{78239226-5BF7-421F-954F-2BEB28F11D15}">
      <dgm:prSet/>
      <dgm:spPr/>
      <dgm:t>
        <a:bodyPr/>
        <a:lstStyle/>
        <a:p>
          <a:endParaRPr lang="en-US"/>
        </a:p>
      </dgm:t>
    </dgm:pt>
    <dgm:pt modelId="{774DA655-4924-4A57-A192-1CEF837BABDD}">
      <dgm:prSet/>
      <dgm:spPr/>
      <dgm:t>
        <a:bodyPr/>
        <a:lstStyle/>
        <a:p>
          <a:pPr algn="l"/>
          <a:r>
            <a:rPr lang="en-US" dirty="0"/>
            <a:t>“Dehumanization” refers to the deprivation of human qualities or attributes such as individuality, compassion, or civility. Dehumanization is the outcome resulting from having been treated as an inanimate object or as having no emotions, feelings, or sensations.</a:t>
          </a:r>
        </a:p>
      </dgm:t>
    </dgm:pt>
    <dgm:pt modelId="{E54A972D-A776-45B2-9B1B-C93D48A23BA0}" type="parTrans" cxnId="{CD45C8B2-81C7-47CD-9743-94BA50DAAFBE}">
      <dgm:prSet/>
      <dgm:spPr/>
      <dgm:t>
        <a:bodyPr/>
        <a:lstStyle/>
        <a:p>
          <a:endParaRPr lang="en-US"/>
        </a:p>
      </dgm:t>
    </dgm:pt>
    <dgm:pt modelId="{E11151B4-37CB-4DCB-B162-F44935407AAE}" type="sibTrans" cxnId="{CD45C8B2-81C7-47CD-9743-94BA50DAAFBE}">
      <dgm:prSet/>
      <dgm:spPr/>
      <dgm:t>
        <a:bodyPr/>
        <a:lstStyle/>
        <a:p>
          <a:endParaRPr lang="en-US"/>
        </a:p>
      </dgm:t>
    </dgm:pt>
    <dgm:pt modelId="{461680BA-71F4-4278-9159-19CE580F16B8}">
      <dgm:prSet/>
      <dgm:spPr/>
      <dgm:t>
        <a:bodyPr/>
        <a:lstStyle/>
        <a:p>
          <a:pPr algn="l"/>
          <a:r>
            <a:rPr lang="en-US" dirty="0"/>
            <a:t>“Depressed mood” (which does not necessarily constitute clinical depression) is indicated by negative statements; self-deprecation; sad facial expressions; crying and tearfulness; withdrawal from activities of interest; and/or reduced social interactions. </a:t>
          </a:r>
        </a:p>
      </dgm:t>
    </dgm:pt>
    <dgm:pt modelId="{69DD5520-6AA0-4C3F-B96E-AEC8D1341D18}" type="parTrans" cxnId="{19CA90BC-F79E-4105-88B2-0C786789F5FA}">
      <dgm:prSet/>
      <dgm:spPr/>
      <dgm:t>
        <a:bodyPr/>
        <a:lstStyle/>
        <a:p>
          <a:endParaRPr lang="en-US"/>
        </a:p>
      </dgm:t>
    </dgm:pt>
    <dgm:pt modelId="{E7D2A6DD-7DD7-4CD6-AD39-B16924015393}" type="sibTrans" cxnId="{19CA90BC-F79E-4105-88B2-0C786789F5FA}">
      <dgm:prSet/>
      <dgm:spPr/>
      <dgm:t>
        <a:bodyPr/>
        <a:lstStyle/>
        <a:p>
          <a:endParaRPr lang="en-US"/>
        </a:p>
      </dgm:t>
    </dgm:pt>
    <dgm:pt modelId="{40EA0114-38E4-4FD2-B3AF-73BD1BBDD963}" type="pres">
      <dgm:prSet presAssocID="{239745BC-C58B-4CB2-B68F-D01791209A74}" presName="diagram" presStyleCnt="0">
        <dgm:presLayoutVars>
          <dgm:dir/>
          <dgm:resizeHandles val="exact"/>
        </dgm:presLayoutVars>
      </dgm:prSet>
      <dgm:spPr/>
      <dgm:t>
        <a:bodyPr/>
        <a:lstStyle/>
        <a:p>
          <a:endParaRPr lang="en-US"/>
        </a:p>
      </dgm:t>
    </dgm:pt>
    <dgm:pt modelId="{FBCADA9F-ADF9-4C06-AE27-82DF6C79587F}" type="pres">
      <dgm:prSet presAssocID="{4F77549B-746E-447D-8346-65C90E097398}" presName="node" presStyleLbl="node1" presStyleIdx="0" presStyleCnt="5">
        <dgm:presLayoutVars>
          <dgm:bulletEnabled val="1"/>
        </dgm:presLayoutVars>
      </dgm:prSet>
      <dgm:spPr/>
      <dgm:t>
        <a:bodyPr/>
        <a:lstStyle/>
        <a:p>
          <a:endParaRPr lang="en-US"/>
        </a:p>
      </dgm:t>
    </dgm:pt>
    <dgm:pt modelId="{18AF18B6-2A90-42D2-B7B5-AEE2EB299D15}" type="pres">
      <dgm:prSet presAssocID="{B2AA7D49-1BD6-4054-913C-96EC041CBA8E}" presName="sibTrans" presStyleCnt="0"/>
      <dgm:spPr/>
    </dgm:pt>
    <dgm:pt modelId="{58FDFC0E-A1CC-4BEA-ADEF-02A2995C8948}" type="pres">
      <dgm:prSet presAssocID="{5AC934BD-5AE1-418D-88A0-41A37E2902C5}" presName="node" presStyleLbl="node1" presStyleIdx="1" presStyleCnt="5">
        <dgm:presLayoutVars>
          <dgm:bulletEnabled val="1"/>
        </dgm:presLayoutVars>
      </dgm:prSet>
      <dgm:spPr/>
      <dgm:t>
        <a:bodyPr/>
        <a:lstStyle/>
        <a:p>
          <a:endParaRPr lang="en-US"/>
        </a:p>
      </dgm:t>
    </dgm:pt>
    <dgm:pt modelId="{FD23FA76-33EA-43B6-9753-FFD20C4CB83F}" type="pres">
      <dgm:prSet presAssocID="{BD48FB96-A0AA-41BF-84B6-F86AF8FF34AC}" presName="sibTrans" presStyleCnt="0"/>
      <dgm:spPr/>
    </dgm:pt>
    <dgm:pt modelId="{7E1D3A8A-8321-49D9-A8C0-B2F3FAF7706A}" type="pres">
      <dgm:prSet presAssocID="{68AFC39E-CD15-4FAE-9A12-B45B66E775AD}" presName="node" presStyleLbl="node1" presStyleIdx="2" presStyleCnt="5">
        <dgm:presLayoutVars>
          <dgm:bulletEnabled val="1"/>
        </dgm:presLayoutVars>
      </dgm:prSet>
      <dgm:spPr/>
      <dgm:t>
        <a:bodyPr/>
        <a:lstStyle/>
        <a:p>
          <a:endParaRPr lang="en-US"/>
        </a:p>
      </dgm:t>
    </dgm:pt>
    <dgm:pt modelId="{F8496515-6E50-4897-87A8-9949801B02A9}" type="pres">
      <dgm:prSet presAssocID="{F7F7C6F9-618C-45EC-AABC-74D6D253115E}" presName="sibTrans" presStyleCnt="0"/>
      <dgm:spPr/>
    </dgm:pt>
    <dgm:pt modelId="{733FA216-0199-4C84-BA06-E1CB7BBEB4DA}" type="pres">
      <dgm:prSet presAssocID="{774DA655-4924-4A57-A192-1CEF837BABDD}" presName="node" presStyleLbl="node1" presStyleIdx="3" presStyleCnt="5">
        <dgm:presLayoutVars>
          <dgm:bulletEnabled val="1"/>
        </dgm:presLayoutVars>
      </dgm:prSet>
      <dgm:spPr/>
      <dgm:t>
        <a:bodyPr/>
        <a:lstStyle/>
        <a:p>
          <a:endParaRPr lang="en-US"/>
        </a:p>
      </dgm:t>
    </dgm:pt>
    <dgm:pt modelId="{E8EDF63B-A819-4DDD-BC85-6A878C117451}" type="pres">
      <dgm:prSet presAssocID="{E11151B4-37CB-4DCB-B162-F44935407AAE}" presName="sibTrans" presStyleCnt="0"/>
      <dgm:spPr/>
    </dgm:pt>
    <dgm:pt modelId="{A1FD8CE4-8B81-455F-A0D7-16E3A33663E2}" type="pres">
      <dgm:prSet presAssocID="{461680BA-71F4-4278-9159-19CE580F16B8}" presName="node" presStyleLbl="node1" presStyleIdx="4" presStyleCnt="5">
        <dgm:presLayoutVars>
          <dgm:bulletEnabled val="1"/>
        </dgm:presLayoutVars>
      </dgm:prSet>
      <dgm:spPr/>
      <dgm:t>
        <a:bodyPr/>
        <a:lstStyle/>
        <a:p>
          <a:endParaRPr lang="en-US"/>
        </a:p>
      </dgm:t>
    </dgm:pt>
  </dgm:ptLst>
  <dgm:cxnLst>
    <dgm:cxn modelId="{4F777A39-7051-4FAE-8EA8-D68F4EAF3DA9}" type="presOf" srcId="{5AC934BD-5AE1-418D-88A0-41A37E2902C5}" destId="{58FDFC0E-A1CC-4BEA-ADEF-02A2995C8948}" srcOrd="0" destOrd="0" presId="urn:microsoft.com/office/officeart/2005/8/layout/default"/>
    <dgm:cxn modelId="{78239226-5BF7-421F-954F-2BEB28F11D15}" srcId="{239745BC-C58B-4CB2-B68F-D01791209A74}" destId="{68AFC39E-CD15-4FAE-9A12-B45B66E775AD}" srcOrd="2" destOrd="0" parTransId="{D9C99F66-F5F0-4C94-9D89-964302084613}" sibTransId="{F7F7C6F9-618C-45EC-AABC-74D6D253115E}"/>
    <dgm:cxn modelId="{A7C2073C-83F6-4EFC-8873-BF6D8EE65E4C}" type="presOf" srcId="{774DA655-4924-4A57-A192-1CEF837BABDD}" destId="{733FA216-0199-4C84-BA06-E1CB7BBEB4DA}" srcOrd="0" destOrd="0" presId="urn:microsoft.com/office/officeart/2005/8/layout/default"/>
    <dgm:cxn modelId="{A59AB19D-8699-408C-9CD6-1DF8237CD942}" type="presOf" srcId="{68AFC39E-CD15-4FAE-9A12-B45B66E775AD}" destId="{7E1D3A8A-8321-49D9-A8C0-B2F3FAF7706A}" srcOrd="0" destOrd="0" presId="urn:microsoft.com/office/officeart/2005/8/layout/default"/>
    <dgm:cxn modelId="{BE5DC177-744C-4172-99C2-BEAF84845678}" type="presOf" srcId="{239745BC-C58B-4CB2-B68F-D01791209A74}" destId="{40EA0114-38E4-4FD2-B3AF-73BD1BBDD963}" srcOrd="0" destOrd="0" presId="urn:microsoft.com/office/officeart/2005/8/layout/default"/>
    <dgm:cxn modelId="{CD45C8B2-81C7-47CD-9743-94BA50DAAFBE}" srcId="{239745BC-C58B-4CB2-B68F-D01791209A74}" destId="{774DA655-4924-4A57-A192-1CEF837BABDD}" srcOrd="3" destOrd="0" parTransId="{E54A972D-A776-45B2-9B1B-C93D48A23BA0}" sibTransId="{E11151B4-37CB-4DCB-B162-F44935407AAE}"/>
    <dgm:cxn modelId="{98F99692-3435-4595-A4C2-CE1EA454259B}" srcId="{239745BC-C58B-4CB2-B68F-D01791209A74}" destId="{4F77549B-746E-447D-8346-65C90E097398}" srcOrd="0" destOrd="0" parTransId="{B2BD672F-9965-4425-9665-AFEE8EF3B640}" sibTransId="{B2AA7D49-1BD6-4054-913C-96EC041CBA8E}"/>
    <dgm:cxn modelId="{BB2BD7B5-BDF8-4E9C-91F0-067B0C8EC0B5}" srcId="{239745BC-C58B-4CB2-B68F-D01791209A74}" destId="{5AC934BD-5AE1-418D-88A0-41A37E2902C5}" srcOrd="1" destOrd="0" parTransId="{C4572A36-34B4-4ACB-96FA-C94E8494AD1D}" sibTransId="{BD48FB96-A0AA-41BF-84B6-F86AF8FF34AC}"/>
    <dgm:cxn modelId="{116E8098-7BC0-40B7-88C6-778EFCAC8EDE}" type="presOf" srcId="{4F77549B-746E-447D-8346-65C90E097398}" destId="{FBCADA9F-ADF9-4C06-AE27-82DF6C79587F}" srcOrd="0" destOrd="0" presId="urn:microsoft.com/office/officeart/2005/8/layout/default"/>
    <dgm:cxn modelId="{19CA90BC-F79E-4105-88B2-0C786789F5FA}" srcId="{239745BC-C58B-4CB2-B68F-D01791209A74}" destId="{461680BA-71F4-4278-9159-19CE580F16B8}" srcOrd="4" destOrd="0" parTransId="{69DD5520-6AA0-4C3F-B96E-AEC8D1341D18}" sibTransId="{E7D2A6DD-7DD7-4CD6-AD39-B16924015393}"/>
    <dgm:cxn modelId="{A5D48933-05B3-4B83-9EBD-4C69EA67F0FD}" type="presOf" srcId="{461680BA-71F4-4278-9159-19CE580F16B8}" destId="{A1FD8CE4-8B81-455F-A0D7-16E3A33663E2}" srcOrd="0" destOrd="0" presId="urn:microsoft.com/office/officeart/2005/8/layout/default"/>
    <dgm:cxn modelId="{F7880DC0-089A-4CB5-BEA7-D7192163B040}" type="presParOf" srcId="{40EA0114-38E4-4FD2-B3AF-73BD1BBDD963}" destId="{FBCADA9F-ADF9-4C06-AE27-82DF6C79587F}" srcOrd="0" destOrd="0" presId="urn:microsoft.com/office/officeart/2005/8/layout/default"/>
    <dgm:cxn modelId="{2A82C3FD-8817-4202-9AEE-4EFF4903BA72}" type="presParOf" srcId="{40EA0114-38E4-4FD2-B3AF-73BD1BBDD963}" destId="{18AF18B6-2A90-42D2-B7B5-AEE2EB299D15}" srcOrd="1" destOrd="0" presId="urn:microsoft.com/office/officeart/2005/8/layout/default"/>
    <dgm:cxn modelId="{AA0800A9-66A3-4409-B7C1-406773578B2E}" type="presParOf" srcId="{40EA0114-38E4-4FD2-B3AF-73BD1BBDD963}" destId="{58FDFC0E-A1CC-4BEA-ADEF-02A2995C8948}" srcOrd="2" destOrd="0" presId="urn:microsoft.com/office/officeart/2005/8/layout/default"/>
    <dgm:cxn modelId="{240404C4-1A44-4471-9696-824FAB9B2E99}" type="presParOf" srcId="{40EA0114-38E4-4FD2-B3AF-73BD1BBDD963}" destId="{FD23FA76-33EA-43B6-9753-FFD20C4CB83F}" srcOrd="3" destOrd="0" presId="urn:microsoft.com/office/officeart/2005/8/layout/default"/>
    <dgm:cxn modelId="{9872F24C-35C0-4B70-88E8-D6D27D24EA89}" type="presParOf" srcId="{40EA0114-38E4-4FD2-B3AF-73BD1BBDD963}" destId="{7E1D3A8A-8321-49D9-A8C0-B2F3FAF7706A}" srcOrd="4" destOrd="0" presId="urn:microsoft.com/office/officeart/2005/8/layout/default"/>
    <dgm:cxn modelId="{4A9810CA-E26C-4639-AFDD-97DEEF2930D7}" type="presParOf" srcId="{40EA0114-38E4-4FD2-B3AF-73BD1BBDD963}" destId="{F8496515-6E50-4897-87A8-9949801B02A9}" srcOrd="5" destOrd="0" presId="urn:microsoft.com/office/officeart/2005/8/layout/default"/>
    <dgm:cxn modelId="{9F2F59ED-991E-483A-ACD3-4BD49843E7F6}" type="presParOf" srcId="{40EA0114-38E4-4FD2-B3AF-73BD1BBDD963}" destId="{733FA216-0199-4C84-BA06-E1CB7BBEB4DA}" srcOrd="6" destOrd="0" presId="urn:microsoft.com/office/officeart/2005/8/layout/default"/>
    <dgm:cxn modelId="{355A8EF3-574B-49E1-A2DB-36703C1753A3}" type="presParOf" srcId="{40EA0114-38E4-4FD2-B3AF-73BD1BBDD963}" destId="{E8EDF63B-A819-4DDD-BC85-6A878C117451}" srcOrd="7" destOrd="0" presId="urn:microsoft.com/office/officeart/2005/8/layout/default"/>
    <dgm:cxn modelId="{D7DB3FDD-5238-466A-BF5F-9E591AC25C32}" type="presParOf" srcId="{40EA0114-38E4-4FD2-B3AF-73BD1BBDD963}" destId="{A1FD8CE4-8B81-455F-A0D7-16E3A33663E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F3A3A31-EF53-4AEB-B101-A0D8B8D89B6B}" type="doc">
      <dgm:prSet loTypeId="urn:microsoft.com/office/officeart/2016/7/layout/BasicProcessNew" loCatId="process" qsTypeId="urn:microsoft.com/office/officeart/2005/8/quickstyle/simple5" qsCatId="simple" csTypeId="urn:microsoft.com/office/officeart/2005/8/colors/colorful2" csCatId="colorful"/>
      <dgm:spPr/>
      <dgm:t>
        <a:bodyPr/>
        <a:lstStyle/>
        <a:p>
          <a:endParaRPr lang="en-US"/>
        </a:p>
      </dgm:t>
    </dgm:pt>
    <dgm:pt modelId="{3D232CF6-FB0E-4E45-8ADA-39F829B68767}">
      <dgm:prSet/>
      <dgm:spPr/>
      <dgm:t>
        <a:bodyPr/>
        <a:lstStyle/>
        <a:p>
          <a:pPr algn="l"/>
          <a:r>
            <a:rPr lang="en-US" dirty="0"/>
            <a:t>The purpose of the Psychosocial Outcome Severity Guide is to help surveyors determine the severity of psychosocial outcomes resulting from identified noncompliance at a specific </a:t>
          </a:r>
          <a:r>
            <a:rPr lang="en-US" dirty="0" err="1"/>
            <a:t>Ftag</a:t>
          </a:r>
          <a:r>
            <a:rPr lang="en-US" dirty="0"/>
            <a:t>, including how to determine the severity of the outcome when the impact on the resident may not be apparent or documented. </a:t>
          </a:r>
        </a:p>
      </dgm:t>
    </dgm:pt>
    <dgm:pt modelId="{DF9B7B6C-2F34-4625-9653-E1CF38F76FE4}" type="parTrans" cxnId="{405B0539-2B06-43F2-A79B-12E8714EEF12}">
      <dgm:prSet/>
      <dgm:spPr/>
      <dgm:t>
        <a:bodyPr/>
        <a:lstStyle/>
        <a:p>
          <a:endParaRPr lang="en-US"/>
        </a:p>
      </dgm:t>
    </dgm:pt>
    <dgm:pt modelId="{81047E5D-56F7-4494-8C60-DE1BA58550FA}" type="sibTrans" cxnId="{405B0539-2B06-43F2-A79B-12E8714EEF12}">
      <dgm:prSet/>
      <dgm:spPr/>
      <dgm:t>
        <a:bodyPr/>
        <a:lstStyle/>
        <a:p>
          <a:endParaRPr lang="en-US"/>
        </a:p>
      </dgm:t>
    </dgm:pt>
    <dgm:pt modelId="{0796D76C-2E39-4103-909B-419DCED8E895}">
      <dgm:prSet/>
      <dgm:spPr/>
      <dgm:t>
        <a:bodyPr/>
        <a:lstStyle/>
        <a:p>
          <a:pPr algn="l"/>
          <a:r>
            <a:rPr lang="en-US" dirty="0"/>
            <a:t>The Guide is used to determine the severity of a deficiency in any regulatory grouping (e.g., Quality of Life, Quality of Care) that resulted in, or may result in, a negative psychosocial outcome. This Guide is not intended to replace the current scope and severity grid, but rather it is intended to be used in conjunction with the scope and severity grid to determine the severity of outcomes to each resident involved in a deficiency that has resulted in a psychosocial outcome.</a:t>
          </a:r>
        </a:p>
      </dgm:t>
    </dgm:pt>
    <dgm:pt modelId="{C53867FB-AC61-4EE2-A76D-E09AC34311C1}" type="parTrans" cxnId="{8A85C2FD-D3EC-4C66-98B7-2E9F33864027}">
      <dgm:prSet/>
      <dgm:spPr/>
      <dgm:t>
        <a:bodyPr/>
        <a:lstStyle/>
        <a:p>
          <a:endParaRPr lang="en-US"/>
        </a:p>
      </dgm:t>
    </dgm:pt>
    <dgm:pt modelId="{3C76BE0A-E06D-4ECF-A361-C2A3EA39C339}" type="sibTrans" cxnId="{8A85C2FD-D3EC-4C66-98B7-2E9F33864027}">
      <dgm:prSet/>
      <dgm:spPr/>
      <dgm:t>
        <a:bodyPr/>
        <a:lstStyle/>
        <a:p>
          <a:endParaRPr lang="en-US"/>
        </a:p>
      </dgm:t>
    </dgm:pt>
    <dgm:pt modelId="{91D602BA-5728-488B-88FE-22DFF0350B3B}" type="pres">
      <dgm:prSet presAssocID="{8F3A3A31-EF53-4AEB-B101-A0D8B8D89B6B}" presName="Name0" presStyleCnt="0">
        <dgm:presLayoutVars>
          <dgm:dir/>
          <dgm:resizeHandles val="exact"/>
        </dgm:presLayoutVars>
      </dgm:prSet>
      <dgm:spPr/>
      <dgm:t>
        <a:bodyPr/>
        <a:lstStyle/>
        <a:p>
          <a:endParaRPr lang="en-US"/>
        </a:p>
      </dgm:t>
    </dgm:pt>
    <dgm:pt modelId="{762F4737-327D-4E4F-BFEA-65BED12C30D2}" type="pres">
      <dgm:prSet presAssocID="{3D232CF6-FB0E-4E45-8ADA-39F829B68767}" presName="node" presStyleLbl="node1" presStyleIdx="0" presStyleCnt="3">
        <dgm:presLayoutVars>
          <dgm:bulletEnabled val="1"/>
        </dgm:presLayoutVars>
      </dgm:prSet>
      <dgm:spPr/>
      <dgm:t>
        <a:bodyPr/>
        <a:lstStyle/>
        <a:p>
          <a:endParaRPr lang="en-US"/>
        </a:p>
      </dgm:t>
    </dgm:pt>
    <dgm:pt modelId="{05FBC1D1-EC32-417D-965D-075F11AA8B03}" type="pres">
      <dgm:prSet presAssocID="{81047E5D-56F7-4494-8C60-DE1BA58550FA}" presName="sibTransSpacerBeforeConnector" presStyleCnt="0"/>
      <dgm:spPr/>
    </dgm:pt>
    <dgm:pt modelId="{99E40A9B-D77B-4C3E-BD30-DC6F687F3F06}" type="pres">
      <dgm:prSet presAssocID="{81047E5D-56F7-4494-8C60-DE1BA58550FA}" presName="sibTrans" presStyleLbl="node1" presStyleIdx="1" presStyleCnt="3"/>
      <dgm:spPr/>
      <dgm:t>
        <a:bodyPr/>
        <a:lstStyle/>
        <a:p>
          <a:endParaRPr lang="en-US"/>
        </a:p>
      </dgm:t>
    </dgm:pt>
    <dgm:pt modelId="{7D1789BB-450A-4870-B33D-759D781AB0E3}" type="pres">
      <dgm:prSet presAssocID="{81047E5D-56F7-4494-8C60-DE1BA58550FA}" presName="sibTransSpacerAfterConnector" presStyleCnt="0"/>
      <dgm:spPr/>
    </dgm:pt>
    <dgm:pt modelId="{D36B9F8F-7884-4121-AC68-1B8BCEFC803B}" type="pres">
      <dgm:prSet presAssocID="{0796D76C-2E39-4103-909B-419DCED8E895}" presName="node" presStyleLbl="node1" presStyleIdx="2" presStyleCnt="3">
        <dgm:presLayoutVars>
          <dgm:bulletEnabled val="1"/>
        </dgm:presLayoutVars>
      </dgm:prSet>
      <dgm:spPr/>
      <dgm:t>
        <a:bodyPr/>
        <a:lstStyle/>
        <a:p>
          <a:endParaRPr lang="en-US"/>
        </a:p>
      </dgm:t>
    </dgm:pt>
  </dgm:ptLst>
  <dgm:cxnLst>
    <dgm:cxn modelId="{1464C54D-C3D3-4FC6-B7B1-C81E545CC35B}" type="presOf" srcId="{81047E5D-56F7-4494-8C60-DE1BA58550FA}" destId="{99E40A9B-D77B-4C3E-BD30-DC6F687F3F06}" srcOrd="0" destOrd="0" presId="urn:microsoft.com/office/officeart/2016/7/layout/BasicProcessNew"/>
    <dgm:cxn modelId="{405B0539-2B06-43F2-A79B-12E8714EEF12}" srcId="{8F3A3A31-EF53-4AEB-B101-A0D8B8D89B6B}" destId="{3D232CF6-FB0E-4E45-8ADA-39F829B68767}" srcOrd="0" destOrd="0" parTransId="{DF9B7B6C-2F34-4625-9653-E1CF38F76FE4}" sibTransId="{81047E5D-56F7-4494-8C60-DE1BA58550FA}"/>
    <dgm:cxn modelId="{B2A0B7EB-9D5D-44BF-B83A-5C64B181A0EB}" type="presOf" srcId="{8F3A3A31-EF53-4AEB-B101-A0D8B8D89B6B}" destId="{91D602BA-5728-488B-88FE-22DFF0350B3B}" srcOrd="0" destOrd="0" presId="urn:microsoft.com/office/officeart/2016/7/layout/BasicProcessNew"/>
    <dgm:cxn modelId="{65B7B851-6CA5-40B7-BF92-277BAB9FCA1F}" type="presOf" srcId="{0796D76C-2E39-4103-909B-419DCED8E895}" destId="{D36B9F8F-7884-4121-AC68-1B8BCEFC803B}" srcOrd="0" destOrd="0" presId="urn:microsoft.com/office/officeart/2016/7/layout/BasicProcessNew"/>
    <dgm:cxn modelId="{6192013C-EC63-47C7-8324-F10F35BCE105}" type="presOf" srcId="{3D232CF6-FB0E-4E45-8ADA-39F829B68767}" destId="{762F4737-327D-4E4F-BFEA-65BED12C30D2}" srcOrd="0" destOrd="0" presId="urn:microsoft.com/office/officeart/2016/7/layout/BasicProcessNew"/>
    <dgm:cxn modelId="{8A85C2FD-D3EC-4C66-98B7-2E9F33864027}" srcId="{8F3A3A31-EF53-4AEB-B101-A0D8B8D89B6B}" destId="{0796D76C-2E39-4103-909B-419DCED8E895}" srcOrd="1" destOrd="0" parTransId="{C53867FB-AC61-4EE2-A76D-E09AC34311C1}" sibTransId="{3C76BE0A-E06D-4ECF-A361-C2A3EA39C339}"/>
    <dgm:cxn modelId="{D47F80A0-2D49-460C-852A-0508923BD082}" type="presParOf" srcId="{91D602BA-5728-488B-88FE-22DFF0350B3B}" destId="{762F4737-327D-4E4F-BFEA-65BED12C30D2}" srcOrd="0" destOrd="0" presId="urn:microsoft.com/office/officeart/2016/7/layout/BasicProcessNew"/>
    <dgm:cxn modelId="{06340EEB-7060-476C-A5B7-C5703BC30B0D}" type="presParOf" srcId="{91D602BA-5728-488B-88FE-22DFF0350B3B}" destId="{05FBC1D1-EC32-417D-965D-075F11AA8B03}" srcOrd="1" destOrd="0" presId="urn:microsoft.com/office/officeart/2016/7/layout/BasicProcessNew"/>
    <dgm:cxn modelId="{E8115939-73F9-4569-9144-6FEDAF731CF7}" type="presParOf" srcId="{91D602BA-5728-488B-88FE-22DFF0350B3B}" destId="{99E40A9B-D77B-4C3E-BD30-DC6F687F3F06}" srcOrd="2" destOrd="0" presId="urn:microsoft.com/office/officeart/2016/7/layout/BasicProcessNew"/>
    <dgm:cxn modelId="{EE01379F-3D54-45DA-B6B1-7409A47C49E3}" type="presParOf" srcId="{91D602BA-5728-488B-88FE-22DFF0350B3B}" destId="{7D1789BB-450A-4870-B33D-759D781AB0E3}" srcOrd="3" destOrd="0" presId="urn:microsoft.com/office/officeart/2016/7/layout/BasicProcessNew"/>
    <dgm:cxn modelId="{40054B11-0E10-4EEE-B50C-B4A924405B9C}" type="presParOf" srcId="{91D602BA-5728-488B-88FE-22DFF0350B3B}" destId="{D36B9F8F-7884-4121-AC68-1B8BCEFC803B}" srcOrd="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CF5E9D-108A-44C1-8840-C697EBA9784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893A794-023B-4785-8358-6F7EF8AFCA82}">
      <dgm:prSet/>
      <dgm:spPr/>
      <dgm:t>
        <a:bodyPr/>
        <a:lstStyle/>
        <a:p>
          <a:r>
            <a:rPr lang="en-US" b="0" i="0" baseline="0" dirty="0"/>
            <a:t>F758 </a:t>
          </a:r>
          <a:r>
            <a:rPr lang="en-US" dirty="0"/>
            <a:t> Psychotropic Drugs </a:t>
          </a:r>
          <a:endParaRPr lang="en-US" b="0" i="0" baseline="0" dirty="0"/>
        </a:p>
        <a:p>
          <a:r>
            <a:rPr lang="en-US" b="0" i="0" baseline="0" dirty="0"/>
            <a:t>F641  Accuracy of Assessments.</a:t>
          </a:r>
        </a:p>
        <a:p>
          <a:r>
            <a:rPr lang="en-US" dirty="0"/>
            <a:t>F658 Services Provided Meet                    </a:t>
          </a:r>
        </a:p>
        <a:p>
          <a:r>
            <a:rPr lang="en-US" dirty="0"/>
            <a:t>          Professional Standards </a:t>
          </a:r>
        </a:p>
      </dgm:t>
    </dgm:pt>
    <dgm:pt modelId="{B3D059DD-10ED-4A76-9C8F-EDDF25238C5E}" type="parTrans" cxnId="{1DCAB808-23C3-410F-88B7-1AFC31F65F51}">
      <dgm:prSet/>
      <dgm:spPr/>
      <dgm:t>
        <a:bodyPr/>
        <a:lstStyle/>
        <a:p>
          <a:endParaRPr lang="en-US"/>
        </a:p>
      </dgm:t>
    </dgm:pt>
    <dgm:pt modelId="{6821ABDB-9498-4A55-8BE6-9BEFC0488F6A}" type="sibTrans" cxnId="{1DCAB808-23C3-410F-88B7-1AFC31F65F51}">
      <dgm:prSet/>
      <dgm:spPr/>
      <dgm:t>
        <a:bodyPr/>
        <a:lstStyle/>
        <a:p>
          <a:endParaRPr lang="en-US"/>
        </a:p>
      </dgm:t>
    </dgm:pt>
    <dgm:pt modelId="{252CF2A8-45BF-4840-94BE-039024449052}">
      <dgm:prSet/>
      <dgm:spPr/>
      <dgm:t>
        <a:bodyPr/>
        <a:lstStyle/>
        <a:p>
          <a:endParaRPr lang="en-US" dirty="0"/>
        </a:p>
      </dgm:t>
    </dgm:pt>
    <dgm:pt modelId="{9C4A3080-E1B9-4494-9606-C1C3CA6E99AE}" type="parTrans" cxnId="{99D30258-BE9A-447D-AE50-57F5FDAE1D80}">
      <dgm:prSet/>
      <dgm:spPr/>
      <dgm:t>
        <a:bodyPr/>
        <a:lstStyle/>
        <a:p>
          <a:endParaRPr lang="en-US"/>
        </a:p>
      </dgm:t>
    </dgm:pt>
    <dgm:pt modelId="{8552985C-FBF9-482D-952A-133F09858AA3}" type="sibTrans" cxnId="{99D30258-BE9A-447D-AE50-57F5FDAE1D80}">
      <dgm:prSet/>
      <dgm:spPr/>
      <dgm:t>
        <a:bodyPr/>
        <a:lstStyle/>
        <a:p>
          <a:endParaRPr lang="en-US"/>
        </a:p>
      </dgm:t>
    </dgm:pt>
    <dgm:pt modelId="{D526D049-4087-4BD6-8094-4FA584B34AD1}" type="pres">
      <dgm:prSet presAssocID="{6DCF5E9D-108A-44C1-8840-C697EBA97841}" presName="vert0" presStyleCnt="0">
        <dgm:presLayoutVars>
          <dgm:dir/>
          <dgm:animOne val="branch"/>
          <dgm:animLvl val="lvl"/>
        </dgm:presLayoutVars>
      </dgm:prSet>
      <dgm:spPr/>
      <dgm:t>
        <a:bodyPr/>
        <a:lstStyle/>
        <a:p>
          <a:endParaRPr lang="en-US"/>
        </a:p>
      </dgm:t>
    </dgm:pt>
    <dgm:pt modelId="{E89B9152-BCD3-4540-BDE3-F5A085A0F7DF}" type="pres">
      <dgm:prSet presAssocID="{6893A794-023B-4785-8358-6F7EF8AFCA82}" presName="thickLine" presStyleLbl="alignNode1" presStyleIdx="0" presStyleCnt="2"/>
      <dgm:spPr/>
    </dgm:pt>
    <dgm:pt modelId="{DA0BC97B-D43F-442B-924F-9180CF9100FB}" type="pres">
      <dgm:prSet presAssocID="{6893A794-023B-4785-8358-6F7EF8AFCA82}" presName="horz1" presStyleCnt="0"/>
      <dgm:spPr/>
    </dgm:pt>
    <dgm:pt modelId="{219C7227-7429-4F70-9B8B-4E4FA0A224A6}" type="pres">
      <dgm:prSet presAssocID="{6893A794-023B-4785-8358-6F7EF8AFCA82}" presName="tx1" presStyleLbl="revTx" presStyleIdx="0" presStyleCnt="2"/>
      <dgm:spPr/>
      <dgm:t>
        <a:bodyPr/>
        <a:lstStyle/>
        <a:p>
          <a:endParaRPr lang="en-US"/>
        </a:p>
      </dgm:t>
    </dgm:pt>
    <dgm:pt modelId="{0F1B16B6-6B63-434C-A25B-F6D7365AA5BB}" type="pres">
      <dgm:prSet presAssocID="{6893A794-023B-4785-8358-6F7EF8AFCA82}" presName="vert1" presStyleCnt="0"/>
      <dgm:spPr/>
    </dgm:pt>
    <dgm:pt modelId="{5F90065D-9C9D-45D9-AD04-118DDDE79A24}" type="pres">
      <dgm:prSet presAssocID="{252CF2A8-45BF-4840-94BE-039024449052}" presName="thickLine" presStyleLbl="alignNode1" presStyleIdx="1" presStyleCnt="2"/>
      <dgm:spPr/>
    </dgm:pt>
    <dgm:pt modelId="{C84DFA33-7725-41A3-AE69-E0E869350D01}" type="pres">
      <dgm:prSet presAssocID="{252CF2A8-45BF-4840-94BE-039024449052}" presName="horz1" presStyleCnt="0"/>
      <dgm:spPr/>
    </dgm:pt>
    <dgm:pt modelId="{A70AB5F9-8D0C-44BD-8CDB-B9AB57324AD7}" type="pres">
      <dgm:prSet presAssocID="{252CF2A8-45BF-4840-94BE-039024449052}" presName="tx1" presStyleLbl="revTx" presStyleIdx="1" presStyleCnt="2"/>
      <dgm:spPr/>
      <dgm:t>
        <a:bodyPr/>
        <a:lstStyle/>
        <a:p>
          <a:endParaRPr lang="en-US"/>
        </a:p>
      </dgm:t>
    </dgm:pt>
    <dgm:pt modelId="{088A0570-4981-407C-A1E2-71A8A03A84BB}" type="pres">
      <dgm:prSet presAssocID="{252CF2A8-45BF-4840-94BE-039024449052}" presName="vert1" presStyleCnt="0"/>
      <dgm:spPr/>
    </dgm:pt>
  </dgm:ptLst>
  <dgm:cxnLst>
    <dgm:cxn modelId="{99D30258-BE9A-447D-AE50-57F5FDAE1D80}" srcId="{6DCF5E9D-108A-44C1-8840-C697EBA97841}" destId="{252CF2A8-45BF-4840-94BE-039024449052}" srcOrd="1" destOrd="0" parTransId="{9C4A3080-E1B9-4494-9606-C1C3CA6E99AE}" sibTransId="{8552985C-FBF9-482D-952A-133F09858AA3}"/>
    <dgm:cxn modelId="{844EC07A-F5A9-4513-AE23-1C8B536A1334}" type="presOf" srcId="{6DCF5E9D-108A-44C1-8840-C697EBA97841}" destId="{D526D049-4087-4BD6-8094-4FA584B34AD1}" srcOrd="0" destOrd="0" presId="urn:microsoft.com/office/officeart/2008/layout/LinedList"/>
    <dgm:cxn modelId="{1DCAB808-23C3-410F-88B7-1AFC31F65F51}" srcId="{6DCF5E9D-108A-44C1-8840-C697EBA97841}" destId="{6893A794-023B-4785-8358-6F7EF8AFCA82}" srcOrd="0" destOrd="0" parTransId="{B3D059DD-10ED-4A76-9C8F-EDDF25238C5E}" sibTransId="{6821ABDB-9498-4A55-8BE6-9BEFC0488F6A}"/>
    <dgm:cxn modelId="{A3C57FF3-C185-429C-9D37-9AFC48ABCC1C}" type="presOf" srcId="{6893A794-023B-4785-8358-6F7EF8AFCA82}" destId="{219C7227-7429-4F70-9B8B-4E4FA0A224A6}" srcOrd="0" destOrd="0" presId="urn:microsoft.com/office/officeart/2008/layout/LinedList"/>
    <dgm:cxn modelId="{E0BC256A-582E-40BE-8FA2-F3C87C6403BB}" type="presOf" srcId="{252CF2A8-45BF-4840-94BE-039024449052}" destId="{A70AB5F9-8D0C-44BD-8CDB-B9AB57324AD7}" srcOrd="0" destOrd="0" presId="urn:microsoft.com/office/officeart/2008/layout/LinedList"/>
    <dgm:cxn modelId="{0DA60292-7D61-44C8-B970-163C352CE77E}" type="presParOf" srcId="{D526D049-4087-4BD6-8094-4FA584B34AD1}" destId="{E89B9152-BCD3-4540-BDE3-F5A085A0F7DF}" srcOrd="0" destOrd="0" presId="urn:microsoft.com/office/officeart/2008/layout/LinedList"/>
    <dgm:cxn modelId="{922DAA7E-2910-4DBC-BD3F-F092BC5DDC25}" type="presParOf" srcId="{D526D049-4087-4BD6-8094-4FA584B34AD1}" destId="{DA0BC97B-D43F-442B-924F-9180CF9100FB}" srcOrd="1" destOrd="0" presId="urn:microsoft.com/office/officeart/2008/layout/LinedList"/>
    <dgm:cxn modelId="{8E8CC0D3-8DE0-42B0-8957-D4FBFB658DD5}" type="presParOf" srcId="{DA0BC97B-D43F-442B-924F-9180CF9100FB}" destId="{219C7227-7429-4F70-9B8B-4E4FA0A224A6}" srcOrd="0" destOrd="0" presId="urn:microsoft.com/office/officeart/2008/layout/LinedList"/>
    <dgm:cxn modelId="{119CD556-3B2B-4411-AF15-8597CF6719CA}" type="presParOf" srcId="{DA0BC97B-D43F-442B-924F-9180CF9100FB}" destId="{0F1B16B6-6B63-434C-A25B-F6D7365AA5BB}" srcOrd="1" destOrd="0" presId="urn:microsoft.com/office/officeart/2008/layout/LinedList"/>
    <dgm:cxn modelId="{3D4CDA60-BA6A-4197-B7AC-AA7263569675}" type="presParOf" srcId="{D526D049-4087-4BD6-8094-4FA584B34AD1}" destId="{5F90065D-9C9D-45D9-AD04-118DDDE79A24}" srcOrd="2" destOrd="0" presId="urn:microsoft.com/office/officeart/2008/layout/LinedList"/>
    <dgm:cxn modelId="{F59D886B-E148-48A7-AE7E-E13851F2E547}" type="presParOf" srcId="{D526D049-4087-4BD6-8094-4FA584B34AD1}" destId="{C84DFA33-7725-41A3-AE69-E0E869350D01}" srcOrd="3" destOrd="0" presId="urn:microsoft.com/office/officeart/2008/layout/LinedList"/>
    <dgm:cxn modelId="{484EFFD8-28AE-46C3-BF19-4B5E399DC437}" type="presParOf" srcId="{C84DFA33-7725-41A3-AE69-E0E869350D01}" destId="{A70AB5F9-8D0C-44BD-8CDB-B9AB57324AD7}" srcOrd="0" destOrd="0" presId="urn:microsoft.com/office/officeart/2008/layout/LinedList"/>
    <dgm:cxn modelId="{F394C8EE-A704-4096-9386-01F439D7320F}" type="presParOf" srcId="{C84DFA33-7725-41A3-AE69-E0E869350D01}" destId="{088A0570-4981-407C-A1E2-71A8A03A84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F445A43-D626-4BE3-9E03-FC78F4776C44}"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44E1F8C-C0CC-4446-8CB6-E47757C8465C}">
      <dgm:prSet custT="1"/>
      <dgm:spPr/>
      <dgm:t>
        <a:bodyPr/>
        <a:lstStyle/>
        <a:p>
          <a:pPr algn="l"/>
          <a:r>
            <a:rPr lang="en-US" sz="1600" dirty="0"/>
            <a:t>The assessment must accurately reflect the resident’s status. </a:t>
          </a:r>
        </a:p>
      </dgm:t>
    </dgm:pt>
    <dgm:pt modelId="{A909C532-E564-4CA0-AD86-B13FFFF84080}" type="parTrans" cxnId="{490E4E8D-7584-4584-87EE-720DF0405ADD}">
      <dgm:prSet/>
      <dgm:spPr/>
      <dgm:t>
        <a:bodyPr/>
        <a:lstStyle/>
        <a:p>
          <a:endParaRPr lang="en-US"/>
        </a:p>
      </dgm:t>
    </dgm:pt>
    <dgm:pt modelId="{EE04A839-FEE6-428B-AE94-A11A7BCFB77B}" type="sibTrans" cxnId="{490E4E8D-7584-4584-87EE-720DF0405ADD}">
      <dgm:prSet/>
      <dgm:spPr/>
      <dgm:t>
        <a:bodyPr/>
        <a:lstStyle/>
        <a:p>
          <a:endParaRPr lang="en-US"/>
        </a:p>
      </dgm:t>
    </dgm:pt>
    <dgm:pt modelId="{8A966D6F-B69F-46CA-8529-2CD93CB951D4}">
      <dgm:prSet custT="1"/>
      <dgm:spPr/>
      <dgm:t>
        <a:bodyPr/>
        <a:lstStyle/>
        <a:p>
          <a:pPr algn="l"/>
          <a:r>
            <a:rPr lang="en-US" sz="1400" dirty="0"/>
            <a:t>INTENT §483.20(g) To assure that each resident receives an accurate assessment, reflective of the resident’s status at the time of the assessment, by staff qualified to assess relevant care areas and are knowledgeable about the resident’s status, needs, strengths, and areas of decline. </a:t>
          </a:r>
        </a:p>
      </dgm:t>
    </dgm:pt>
    <dgm:pt modelId="{090FDC4F-7511-416B-B521-1948B2B66422}" type="parTrans" cxnId="{54551F28-A45C-412C-BF87-CBC7404EFB91}">
      <dgm:prSet/>
      <dgm:spPr/>
      <dgm:t>
        <a:bodyPr/>
        <a:lstStyle/>
        <a:p>
          <a:endParaRPr lang="en-US"/>
        </a:p>
      </dgm:t>
    </dgm:pt>
    <dgm:pt modelId="{72B71F4C-724A-49B1-9CB0-5D8D27D0816A}" type="sibTrans" cxnId="{54551F28-A45C-412C-BF87-CBC7404EFB91}">
      <dgm:prSet/>
      <dgm:spPr/>
      <dgm:t>
        <a:bodyPr/>
        <a:lstStyle/>
        <a:p>
          <a:endParaRPr lang="en-US"/>
        </a:p>
      </dgm:t>
    </dgm:pt>
    <dgm:pt modelId="{C18B4AB7-0BC2-449B-956F-1805C843E858}">
      <dgm:prSet custT="1"/>
      <dgm:spPr/>
      <dgm:t>
        <a:bodyPr/>
        <a:lstStyle/>
        <a:p>
          <a:pPr algn="l"/>
          <a:r>
            <a:rPr lang="en-US" sz="2000" dirty="0"/>
            <a:t> </a:t>
          </a:r>
          <a:r>
            <a:rPr lang="en-US" sz="1400" dirty="0"/>
            <a:t>GUIDANCE §483.20(g) “Accuracy of Assessment” means that the appropriate, qualified health professionals correctly document the resident’s medical, functional, and psychosocial problems and identify resident strengths to maintain or improve medical status, functional abilities, and psychosocial status using the appropriate Resident Assessment Instrument (RAI) (i.e. comprehensive, quarterly, significant change in status). </a:t>
          </a:r>
        </a:p>
      </dgm:t>
    </dgm:pt>
    <dgm:pt modelId="{8CC8E595-B1B2-408A-AE46-BDBA80EFD839}" type="parTrans" cxnId="{E47B34FF-A55F-4BCA-83C9-6BA97242E4B4}">
      <dgm:prSet/>
      <dgm:spPr/>
      <dgm:t>
        <a:bodyPr/>
        <a:lstStyle/>
        <a:p>
          <a:endParaRPr lang="en-US"/>
        </a:p>
      </dgm:t>
    </dgm:pt>
    <dgm:pt modelId="{1A77BCC1-2DDC-4E14-9EF1-6DFA740E8315}" type="sibTrans" cxnId="{E47B34FF-A55F-4BCA-83C9-6BA97242E4B4}">
      <dgm:prSet/>
      <dgm:spPr/>
      <dgm:t>
        <a:bodyPr/>
        <a:lstStyle/>
        <a:p>
          <a:endParaRPr lang="en-US"/>
        </a:p>
      </dgm:t>
    </dgm:pt>
    <dgm:pt modelId="{335558D5-C51C-4D9D-A547-E5A84EE68CC5}" type="pres">
      <dgm:prSet presAssocID="{2F445A43-D626-4BE3-9E03-FC78F4776C44}" presName="root" presStyleCnt="0">
        <dgm:presLayoutVars>
          <dgm:dir/>
          <dgm:resizeHandles val="exact"/>
        </dgm:presLayoutVars>
      </dgm:prSet>
      <dgm:spPr/>
      <dgm:t>
        <a:bodyPr/>
        <a:lstStyle/>
        <a:p>
          <a:endParaRPr lang="en-US"/>
        </a:p>
      </dgm:t>
    </dgm:pt>
    <dgm:pt modelId="{98E70012-2B7B-42C5-BD60-F38281149F0C}" type="pres">
      <dgm:prSet presAssocID="{344E1F8C-C0CC-4446-8CB6-E47757C8465C}" presName="compNode" presStyleCnt="0"/>
      <dgm:spPr/>
    </dgm:pt>
    <dgm:pt modelId="{79A5A226-7E76-4402-A567-F660077548FB}" type="pres">
      <dgm:prSet presAssocID="{344E1F8C-C0CC-4446-8CB6-E47757C8465C}" presName="iconRect" presStyleLbl="node1" presStyleIdx="0" presStyleCnt="3" custLinFactNeighborX="-36493" custLinFactNeighborY="1519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1B3FF925-5614-4584-BD46-013BE3490C68}" type="pres">
      <dgm:prSet presAssocID="{344E1F8C-C0CC-4446-8CB6-E47757C8465C}" presName="spaceRect" presStyleCnt="0"/>
      <dgm:spPr/>
    </dgm:pt>
    <dgm:pt modelId="{9759612A-7F28-4EAB-AF38-624CFEF62599}" type="pres">
      <dgm:prSet presAssocID="{344E1F8C-C0CC-4446-8CB6-E47757C8465C}" presName="textRect" presStyleLbl="revTx" presStyleIdx="0" presStyleCnt="3" custScaleX="95517">
        <dgm:presLayoutVars>
          <dgm:chMax val="1"/>
          <dgm:chPref val="1"/>
        </dgm:presLayoutVars>
      </dgm:prSet>
      <dgm:spPr/>
      <dgm:t>
        <a:bodyPr/>
        <a:lstStyle/>
        <a:p>
          <a:endParaRPr lang="en-US"/>
        </a:p>
      </dgm:t>
    </dgm:pt>
    <dgm:pt modelId="{B8BF3705-A2C4-4138-B641-2F7E8B01702F}" type="pres">
      <dgm:prSet presAssocID="{EE04A839-FEE6-428B-AE94-A11A7BCFB77B}" presName="sibTrans" presStyleCnt="0"/>
      <dgm:spPr/>
    </dgm:pt>
    <dgm:pt modelId="{75BBD1BF-22E8-46D5-A564-22E2DDAC6A60}" type="pres">
      <dgm:prSet presAssocID="{8A966D6F-B69F-46CA-8529-2CD93CB951D4}" presName="compNode" presStyleCnt="0"/>
      <dgm:spPr/>
    </dgm:pt>
    <dgm:pt modelId="{AFA0EF5A-BF48-4C0A-8F99-23DB56B17974}" type="pres">
      <dgm:prSet presAssocID="{8A966D6F-B69F-46CA-8529-2CD93CB951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9098FF69-F2AD-4F35-9794-DD0B062061C3}" type="pres">
      <dgm:prSet presAssocID="{8A966D6F-B69F-46CA-8529-2CD93CB951D4}" presName="spaceRect" presStyleCnt="0"/>
      <dgm:spPr/>
    </dgm:pt>
    <dgm:pt modelId="{DFBBD533-9C5A-4AE4-BA12-A57BE6AF6A95}" type="pres">
      <dgm:prSet presAssocID="{8A966D6F-B69F-46CA-8529-2CD93CB951D4}" presName="textRect" presStyleLbl="revTx" presStyleIdx="1" presStyleCnt="3">
        <dgm:presLayoutVars>
          <dgm:chMax val="1"/>
          <dgm:chPref val="1"/>
        </dgm:presLayoutVars>
      </dgm:prSet>
      <dgm:spPr/>
      <dgm:t>
        <a:bodyPr/>
        <a:lstStyle/>
        <a:p>
          <a:endParaRPr lang="en-US"/>
        </a:p>
      </dgm:t>
    </dgm:pt>
    <dgm:pt modelId="{F6346DCF-CB89-40C3-9F7A-7462E0BDE968}" type="pres">
      <dgm:prSet presAssocID="{72B71F4C-724A-49B1-9CB0-5D8D27D0816A}" presName="sibTrans" presStyleCnt="0"/>
      <dgm:spPr/>
    </dgm:pt>
    <dgm:pt modelId="{9314B900-C6C2-4D93-A53A-A5FFA7ABF996}" type="pres">
      <dgm:prSet presAssocID="{C18B4AB7-0BC2-449B-956F-1805C843E858}" presName="compNode" presStyleCnt="0"/>
      <dgm:spPr/>
    </dgm:pt>
    <dgm:pt modelId="{EC4E1271-7364-4992-AA3E-FFCAB7424F5C}" type="pres">
      <dgm:prSet presAssocID="{C18B4AB7-0BC2-449B-956F-1805C843E858}" presName="iconRect" presStyleLbl="node1" presStyleIdx="2" presStyleCnt="3" custLinFactNeighborX="-5543" custLinFactNeighborY="547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97F91F5D-FB06-4C1B-9EDD-E110C2B91656}" type="pres">
      <dgm:prSet presAssocID="{C18B4AB7-0BC2-449B-956F-1805C843E858}" presName="spaceRect" presStyleCnt="0"/>
      <dgm:spPr/>
    </dgm:pt>
    <dgm:pt modelId="{7B5B0337-F12E-430B-AACA-3B04E157EA3F}" type="pres">
      <dgm:prSet presAssocID="{C18B4AB7-0BC2-449B-956F-1805C843E858}" presName="textRect" presStyleLbl="revTx" presStyleIdx="2" presStyleCnt="3" custScaleX="302266">
        <dgm:presLayoutVars>
          <dgm:chMax val="1"/>
          <dgm:chPref val="1"/>
        </dgm:presLayoutVars>
      </dgm:prSet>
      <dgm:spPr/>
      <dgm:t>
        <a:bodyPr/>
        <a:lstStyle/>
        <a:p>
          <a:endParaRPr lang="en-US"/>
        </a:p>
      </dgm:t>
    </dgm:pt>
  </dgm:ptLst>
  <dgm:cxnLst>
    <dgm:cxn modelId="{EEFB1C8B-37B3-42D4-811C-D80AE465C453}" type="presOf" srcId="{344E1F8C-C0CC-4446-8CB6-E47757C8465C}" destId="{9759612A-7F28-4EAB-AF38-624CFEF62599}" srcOrd="0" destOrd="0" presId="urn:microsoft.com/office/officeart/2018/2/layout/IconLabelList"/>
    <dgm:cxn modelId="{490E4E8D-7584-4584-87EE-720DF0405ADD}" srcId="{2F445A43-D626-4BE3-9E03-FC78F4776C44}" destId="{344E1F8C-C0CC-4446-8CB6-E47757C8465C}" srcOrd="0" destOrd="0" parTransId="{A909C532-E564-4CA0-AD86-B13FFFF84080}" sibTransId="{EE04A839-FEE6-428B-AE94-A11A7BCFB77B}"/>
    <dgm:cxn modelId="{50AB32A0-1DD9-478D-8066-192E6AA9348C}" type="presOf" srcId="{C18B4AB7-0BC2-449B-956F-1805C843E858}" destId="{7B5B0337-F12E-430B-AACA-3B04E157EA3F}" srcOrd="0" destOrd="0" presId="urn:microsoft.com/office/officeart/2018/2/layout/IconLabelList"/>
    <dgm:cxn modelId="{40AAE0AB-0F88-41AD-9218-8F4658136768}" type="presOf" srcId="{2F445A43-D626-4BE3-9E03-FC78F4776C44}" destId="{335558D5-C51C-4D9D-A547-E5A84EE68CC5}" srcOrd="0" destOrd="0" presId="urn:microsoft.com/office/officeart/2018/2/layout/IconLabelList"/>
    <dgm:cxn modelId="{E47B34FF-A55F-4BCA-83C9-6BA97242E4B4}" srcId="{2F445A43-D626-4BE3-9E03-FC78F4776C44}" destId="{C18B4AB7-0BC2-449B-956F-1805C843E858}" srcOrd="2" destOrd="0" parTransId="{8CC8E595-B1B2-408A-AE46-BDBA80EFD839}" sibTransId="{1A77BCC1-2DDC-4E14-9EF1-6DFA740E8315}"/>
    <dgm:cxn modelId="{54551F28-A45C-412C-BF87-CBC7404EFB91}" srcId="{2F445A43-D626-4BE3-9E03-FC78F4776C44}" destId="{8A966D6F-B69F-46CA-8529-2CD93CB951D4}" srcOrd="1" destOrd="0" parTransId="{090FDC4F-7511-416B-B521-1948B2B66422}" sibTransId="{72B71F4C-724A-49B1-9CB0-5D8D27D0816A}"/>
    <dgm:cxn modelId="{9A1752DE-AFD7-47CD-834C-9CF1230EC152}" type="presOf" srcId="{8A966D6F-B69F-46CA-8529-2CD93CB951D4}" destId="{DFBBD533-9C5A-4AE4-BA12-A57BE6AF6A95}" srcOrd="0" destOrd="0" presId="urn:microsoft.com/office/officeart/2018/2/layout/IconLabelList"/>
    <dgm:cxn modelId="{BFEBCE93-5B7A-4429-B675-9983C373594A}" type="presParOf" srcId="{335558D5-C51C-4D9D-A547-E5A84EE68CC5}" destId="{98E70012-2B7B-42C5-BD60-F38281149F0C}" srcOrd="0" destOrd="0" presId="urn:microsoft.com/office/officeart/2018/2/layout/IconLabelList"/>
    <dgm:cxn modelId="{AD6E08F1-0D21-4D2D-9727-A9F9B3E454E5}" type="presParOf" srcId="{98E70012-2B7B-42C5-BD60-F38281149F0C}" destId="{79A5A226-7E76-4402-A567-F660077548FB}" srcOrd="0" destOrd="0" presId="urn:microsoft.com/office/officeart/2018/2/layout/IconLabelList"/>
    <dgm:cxn modelId="{996447D0-7CA7-4DC3-B9CD-70FA0231E706}" type="presParOf" srcId="{98E70012-2B7B-42C5-BD60-F38281149F0C}" destId="{1B3FF925-5614-4584-BD46-013BE3490C68}" srcOrd="1" destOrd="0" presId="urn:microsoft.com/office/officeart/2018/2/layout/IconLabelList"/>
    <dgm:cxn modelId="{07B15389-F51F-471E-AC03-F08DCDB63ECA}" type="presParOf" srcId="{98E70012-2B7B-42C5-BD60-F38281149F0C}" destId="{9759612A-7F28-4EAB-AF38-624CFEF62599}" srcOrd="2" destOrd="0" presId="urn:microsoft.com/office/officeart/2018/2/layout/IconLabelList"/>
    <dgm:cxn modelId="{19DB9AA6-6EC9-4708-81B1-6BA2B206F70A}" type="presParOf" srcId="{335558D5-C51C-4D9D-A547-E5A84EE68CC5}" destId="{B8BF3705-A2C4-4138-B641-2F7E8B01702F}" srcOrd="1" destOrd="0" presId="urn:microsoft.com/office/officeart/2018/2/layout/IconLabelList"/>
    <dgm:cxn modelId="{01D1BB77-E56D-4437-8EC2-EBA51A745C54}" type="presParOf" srcId="{335558D5-C51C-4D9D-A547-E5A84EE68CC5}" destId="{75BBD1BF-22E8-46D5-A564-22E2DDAC6A60}" srcOrd="2" destOrd="0" presId="urn:microsoft.com/office/officeart/2018/2/layout/IconLabelList"/>
    <dgm:cxn modelId="{D27A14A0-53DE-4E2E-9440-DCE89AC16D8A}" type="presParOf" srcId="{75BBD1BF-22E8-46D5-A564-22E2DDAC6A60}" destId="{AFA0EF5A-BF48-4C0A-8F99-23DB56B17974}" srcOrd="0" destOrd="0" presId="urn:microsoft.com/office/officeart/2018/2/layout/IconLabelList"/>
    <dgm:cxn modelId="{9E5E19E7-6A64-4D37-96FB-4D1468F91DBC}" type="presParOf" srcId="{75BBD1BF-22E8-46D5-A564-22E2DDAC6A60}" destId="{9098FF69-F2AD-4F35-9794-DD0B062061C3}" srcOrd="1" destOrd="0" presId="urn:microsoft.com/office/officeart/2018/2/layout/IconLabelList"/>
    <dgm:cxn modelId="{A49F8C54-49BA-471F-A52F-CE3BF2C1A8A7}" type="presParOf" srcId="{75BBD1BF-22E8-46D5-A564-22E2DDAC6A60}" destId="{DFBBD533-9C5A-4AE4-BA12-A57BE6AF6A95}" srcOrd="2" destOrd="0" presId="urn:microsoft.com/office/officeart/2018/2/layout/IconLabelList"/>
    <dgm:cxn modelId="{71B7E450-DFB7-4A9B-A9B5-6AE82FBCBE2C}" type="presParOf" srcId="{335558D5-C51C-4D9D-A547-E5A84EE68CC5}" destId="{F6346DCF-CB89-40C3-9F7A-7462E0BDE968}" srcOrd="3" destOrd="0" presId="urn:microsoft.com/office/officeart/2018/2/layout/IconLabelList"/>
    <dgm:cxn modelId="{5005F1D7-EBD4-4B4A-BE37-89A185841AD0}" type="presParOf" srcId="{335558D5-C51C-4D9D-A547-E5A84EE68CC5}" destId="{9314B900-C6C2-4D93-A53A-A5FFA7ABF996}" srcOrd="4" destOrd="0" presId="urn:microsoft.com/office/officeart/2018/2/layout/IconLabelList"/>
    <dgm:cxn modelId="{D07AAE22-5506-4B3F-90BF-207F29330764}" type="presParOf" srcId="{9314B900-C6C2-4D93-A53A-A5FFA7ABF996}" destId="{EC4E1271-7364-4992-AA3E-FFCAB7424F5C}" srcOrd="0" destOrd="0" presId="urn:microsoft.com/office/officeart/2018/2/layout/IconLabelList"/>
    <dgm:cxn modelId="{021829AD-05F6-4ABB-9EC1-4E0A7BB217AC}" type="presParOf" srcId="{9314B900-C6C2-4D93-A53A-A5FFA7ABF996}" destId="{97F91F5D-FB06-4C1B-9EDD-E110C2B91656}" srcOrd="1" destOrd="0" presId="urn:microsoft.com/office/officeart/2018/2/layout/IconLabelList"/>
    <dgm:cxn modelId="{47FCA85C-8177-463E-8E0E-979F006DBAC6}" type="presParOf" srcId="{9314B900-C6C2-4D93-A53A-A5FFA7ABF996}" destId="{7B5B0337-F12E-430B-AACA-3B04E157EA3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D7C339-2B8E-411B-AE66-E83B0B198D4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E33250E-55D8-4150-8127-7354AE1B462B}">
      <dgm:prSet/>
      <dgm:spPr/>
      <dgm:t>
        <a:bodyPr/>
        <a:lstStyle/>
        <a:p>
          <a:r>
            <a:rPr lang="en-US"/>
            <a:t>For concerns related to a medication that involves an inadequate indication for use and evidence shows the medication is also being used for the purpose of discipline or staff convenience rather than to treat the resident's medical symptoms, surveyors should evaluate whether evidence shows the medication is being used to sedate the resident or restrict the resident’s movement or cognition and assess compliance with: </a:t>
          </a:r>
        </a:p>
      </dgm:t>
    </dgm:pt>
    <dgm:pt modelId="{E9695B03-CC25-4CBE-9D5E-EE9B13E0696C}" type="parTrans" cxnId="{1EAA9CA2-580B-4677-B1A2-C11B9C2B07AA}">
      <dgm:prSet/>
      <dgm:spPr/>
      <dgm:t>
        <a:bodyPr/>
        <a:lstStyle/>
        <a:p>
          <a:endParaRPr lang="en-US"/>
        </a:p>
      </dgm:t>
    </dgm:pt>
    <dgm:pt modelId="{C3989D4D-E544-449D-896F-5E0D0E8E5C8B}" type="sibTrans" cxnId="{1EAA9CA2-580B-4677-B1A2-C11B9C2B07AA}">
      <dgm:prSet/>
      <dgm:spPr/>
      <dgm:t>
        <a:bodyPr/>
        <a:lstStyle/>
        <a:p>
          <a:endParaRPr lang="en-US"/>
        </a:p>
      </dgm:t>
    </dgm:pt>
    <dgm:pt modelId="{950DA18D-42C8-44F3-A08A-2E785DCA758A}">
      <dgm:prSet/>
      <dgm:spPr/>
      <dgm:t>
        <a:bodyPr/>
        <a:lstStyle/>
        <a:p>
          <a:r>
            <a:rPr lang="en-US"/>
            <a:t>F605, Right to Be Free From Chemical Restraints </a:t>
          </a:r>
        </a:p>
      </dgm:t>
    </dgm:pt>
    <dgm:pt modelId="{893848A0-CEBE-49D3-8F99-7FA34590C1EE}" type="parTrans" cxnId="{328644A6-653F-4868-9A01-E3E010EAE5ED}">
      <dgm:prSet/>
      <dgm:spPr/>
      <dgm:t>
        <a:bodyPr/>
        <a:lstStyle/>
        <a:p>
          <a:endParaRPr lang="en-US"/>
        </a:p>
      </dgm:t>
    </dgm:pt>
    <dgm:pt modelId="{FC762AA0-310E-4111-9C37-179A0460D06E}" type="sibTrans" cxnId="{328644A6-653F-4868-9A01-E3E010EAE5ED}">
      <dgm:prSet/>
      <dgm:spPr/>
      <dgm:t>
        <a:bodyPr/>
        <a:lstStyle/>
        <a:p>
          <a:endParaRPr lang="en-US"/>
        </a:p>
      </dgm:t>
    </dgm:pt>
    <dgm:pt modelId="{106B739D-AD59-4F5E-A4B2-915A7C3D21CE}" type="pres">
      <dgm:prSet presAssocID="{00D7C339-2B8E-411B-AE66-E83B0B198D4C}" presName="hierChild1" presStyleCnt="0">
        <dgm:presLayoutVars>
          <dgm:chPref val="1"/>
          <dgm:dir/>
          <dgm:animOne val="branch"/>
          <dgm:animLvl val="lvl"/>
          <dgm:resizeHandles/>
        </dgm:presLayoutVars>
      </dgm:prSet>
      <dgm:spPr/>
      <dgm:t>
        <a:bodyPr/>
        <a:lstStyle/>
        <a:p>
          <a:endParaRPr lang="en-US"/>
        </a:p>
      </dgm:t>
    </dgm:pt>
    <dgm:pt modelId="{FDC9D731-4D7A-40DD-921E-99CF3FBF7493}" type="pres">
      <dgm:prSet presAssocID="{7E33250E-55D8-4150-8127-7354AE1B462B}" presName="hierRoot1" presStyleCnt="0"/>
      <dgm:spPr/>
    </dgm:pt>
    <dgm:pt modelId="{1311842E-6E7B-4E1D-951F-EE051AAC6D57}" type="pres">
      <dgm:prSet presAssocID="{7E33250E-55D8-4150-8127-7354AE1B462B}" presName="composite" presStyleCnt="0"/>
      <dgm:spPr/>
    </dgm:pt>
    <dgm:pt modelId="{F62A3034-DA02-4B8B-9D49-51DE4FCA9B2A}" type="pres">
      <dgm:prSet presAssocID="{7E33250E-55D8-4150-8127-7354AE1B462B}" presName="background" presStyleLbl="node0" presStyleIdx="0" presStyleCnt="2"/>
      <dgm:spPr/>
    </dgm:pt>
    <dgm:pt modelId="{152CDDBF-E316-4199-96C5-5751E32441FF}" type="pres">
      <dgm:prSet presAssocID="{7E33250E-55D8-4150-8127-7354AE1B462B}" presName="text" presStyleLbl="fgAcc0" presStyleIdx="0" presStyleCnt="2">
        <dgm:presLayoutVars>
          <dgm:chPref val="3"/>
        </dgm:presLayoutVars>
      </dgm:prSet>
      <dgm:spPr/>
      <dgm:t>
        <a:bodyPr/>
        <a:lstStyle/>
        <a:p>
          <a:endParaRPr lang="en-US"/>
        </a:p>
      </dgm:t>
    </dgm:pt>
    <dgm:pt modelId="{D04AFD43-86B2-47EC-989B-347C3005F009}" type="pres">
      <dgm:prSet presAssocID="{7E33250E-55D8-4150-8127-7354AE1B462B}" presName="hierChild2" presStyleCnt="0"/>
      <dgm:spPr/>
    </dgm:pt>
    <dgm:pt modelId="{A247C2DD-1C89-44DE-8EE4-CFE862CC3F5B}" type="pres">
      <dgm:prSet presAssocID="{950DA18D-42C8-44F3-A08A-2E785DCA758A}" presName="hierRoot1" presStyleCnt="0"/>
      <dgm:spPr/>
    </dgm:pt>
    <dgm:pt modelId="{C783DE70-902F-4B9C-88FD-4092ABF5A5EA}" type="pres">
      <dgm:prSet presAssocID="{950DA18D-42C8-44F3-A08A-2E785DCA758A}" presName="composite" presStyleCnt="0"/>
      <dgm:spPr/>
    </dgm:pt>
    <dgm:pt modelId="{C169CFB8-56FD-4580-AFDB-744C9EDBFA6F}" type="pres">
      <dgm:prSet presAssocID="{950DA18D-42C8-44F3-A08A-2E785DCA758A}" presName="background" presStyleLbl="node0" presStyleIdx="1" presStyleCnt="2"/>
      <dgm:spPr/>
    </dgm:pt>
    <dgm:pt modelId="{D558565A-1DBA-4B3A-A24A-32BB45C1DA96}" type="pres">
      <dgm:prSet presAssocID="{950DA18D-42C8-44F3-A08A-2E785DCA758A}" presName="text" presStyleLbl="fgAcc0" presStyleIdx="1" presStyleCnt="2">
        <dgm:presLayoutVars>
          <dgm:chPref val="3"/>
        </dgm:presLayoutVars>
      </dgm:prSet>
      <dgm:spPr/>
      <dgm:t>
        <a:bodyPr/>
        <a:lstStyle/>
        <a:p>
          <a:endParaRPr lang="en-US"/>
        </a:p>
      </dgm:t>
    </dgm:pt>
    <dgm:pt modelId="{12FC6472-D1AA-4328-8FBB-5AD5EBDA2F7E}" type="pres">
      <dgm:prSet presAssocID="{950DA18D-42C8-44F3-A08A-2E785DCA758A}" presName="hierChild2" presStyleCnt="0"/>
      <dgm:spPr/>
    </dgm:pt>
  </dgm:ptLst>
  <dgm:cxnLst>
    <dgm:cxn modelId="{328644A6-653F-4868-9A01-E3E010EAE5ED}" srcId="{00D7C339-2B8E-411B-AE66-E83B0B198D4C}" destId="{950DA18D-42C8-44F3-A08A-2E785DCA758A}" srcOrd="1" destOrd="0" parTransId="{893848A0-CEBE-49D3-8F99-7FA34590C1EE}" sibTransId="{FC762AA0-310E-4111-9C37-179A0460D06E}"/>
    <dgm:cxn modelId="{7B66B734-EFB4-43AF-ABAF-490CC5B206FC}" type="presOf" srcId="{7E33250E-55D8-4150-8127-7354AE1B462B}" destId="{152CDDBF-E316-4199-96C5-5751E32441FF}" srcOrd="0" destOrd="0" presId="urn:microsoft.com/office/officeart/2005/8/layout/hierarchy1"/>
    <dgm:cxn modelId="{05EAF46C-DDBF-4266-BC83-F862892FCEE5}" type="presOf" srcId="{950DA18D-42C8-44F3-A08A-2E785DCA758A}" destId="{D558565A-1DBA-4B3A-A24A-32BB45C1DA96}" srcOrd="0" destOrd="0" presId="urn:microsoft.com/office/officeart/2005/8/layout/hierarchy1"/>
    <dgm:cxn modelId="{1EAA9CA2-580B-4677-B1A2-C11B9C2B07AA}" srcId="{00D7C339-2B8E-411B-AE66-E83B0B198D4C}" destId="{7E33250E-55D8-4150-8127-7354AE1B462B}" srcOrd="0" destOrd="0" parTransId="{E9695B03-CC25-4CBE-9D5E-EE9B13E0696C}" sibTransId="{C3989D4D-E544-449D-896F-5E0D0E8E5C8B}"/>
    <dgm:cxn modelId="{80CAE0EC-51F5-4336-B578-C752AEB1EF00}" type="presOf" srcId="{00D7C339-2B8E-411B-AE66-E83B0B198D4C}" destId="{106B739D-AD59-4F5E-A4B2-915A7C3D21CE}" srcOrd="0" destOrd="0" presId="urn:microsoft.com/office/officeart/2005/8/layout/hierarchy1"/>
    <dgm:cxn modelId="{FA988AF0-01CD-460E-8146-74C1EE7397A3}" type="presParOf" srcId="{106B739D-AD59-4F5E-A4B2-915A7C3D21CE}" destId="{FDC9D731-4D7A-40DD-921E-99CF3FBF7493}" srcOrd="0" destOrd="0" presId="urn:microsoft.com/office/officeart/2005/8/layout/hierarchy1"/>
    <dgm:cxn modelId="{3683E766-7328-43F1-ABFD-CC7E1D311DEB}" type="presParOf" srcId="{FDC9D731-4D7A-40DD-921E-99CF3FBF7493}" destId="{1311842E-6E7B-4E1D-951F-EE051AAC6D57}" srcOrd="0" destOrd="0" presId="urn:microsoft.com/office/officeart/2005/8/layout/hierarchy1"/>
    <dgm:cxn modelId="{3BBF9951-7545-45FF-9410-1565A5A68C1A}" type="presParOf" srcId="{1311842E-6E7B-4E1D-951F-EE051AAC6D57}" destId="{F62A3034-DA02-4B8B-9D49-51DE4FCA9B2A}" srcOrd="0" destOrd="0" presId="urn:microsoft.com/office/officeart/2005/8/layout/hierarchy1"/>
    <dgm:cxn modelId="{B0769495-C816-4A2E-8184-0E4560407963}" type="presParOf" srcId="{1311842E-6E7B-4E1D-951F-EE051AAC6D57}" destId="{152CDDBF-E316-4199-96C5-5751E32441FF}" srcOrd="1" destOrd="0" presId="urn:microsoft.com/office/officeart/2005/8/layout/hierarchy1"/>
    <dgm:cxn modelId="{CF299913-4567-486D-9CD8-A60C099985A6}" type="presParOf" srcId="{FDC9D731-4D7A-40DD-921E-99CF3FBF7493}" destId="{D04AFD43-86B2-47EC-989B-347C3005F009}" srcOrd="1" destOrd="0" presId="urn:microsoft.com/office/officeart/2005/8/layout/hierarchy1"/>
    <dgm:cxn modelId="{DD474758-2D66-4374-A7C5-4AA0B524F67A}" type="presParOf" srcId="{106B739D-AD59-4F5E-A4B2-915A7C3D21CE}" destId="{A247C2DD-1C89-44DE-8EE4-CFE862CC3F5B}" srcOrd="1" destOrd="0" presId="urn:microsoft.com/office/officeart/2005/8/layout/hierarchy1"/>
    <dgm:cxn modelId="{EFF92F6A-E80B-4144-A726-DAE86521C343}" type="presParOf" srcId="{A247C2DD-1C89-44DE-8EE4-CFE862CC3F5B}" destId="{C783DE70-902F-4B9C-88FD-4092ABF5A5EA}" srcOrd="0" destOrd="0" presId="urn:microsoft.com/office/officeart/2005/8/layout/hierarchy1"/>
    <dgm:cxn modelId="{26ACB4E9-7817-4F5F-8CBB-48234B163C30}" type="presParOf" srcId="{C783DE70-902F-4B9C-88FD-4092ABF5A5EA}" destId="{C169CFB8-56FD-4580-AFDB-744C9EDBFA6F}" srcOrd="0" destOrd="0" presId="urn:microsoft.com/office/officeart/2005/8/layout/hierarchy1"/>
    <dgm:cxn modelId="{CCDC5193-9EBF-42C7-B04E-3BF9AC59F4F5}" type="presParOf" srcId="{C783DE70-902F-4B9C-88FD-4092ABF5A5EA}" destId="{D558565A-1DBA-4B3A-A24A-32BB45C1DA96}" srcOrd="1" destOrd="0" presId="urn:microsoft.com/office/officeart/2005/8/layout/hierarchy1"/>
    <dgm:cxn modelId="{F017F492-4FD1-4EC5-AC91-74A397C05926}" type="presParOf" srcId="{A247C2DD-1C89-44DE-8EE4-CFE862CC3F5B}" destId="{12FC6472-D1AA-4328-8FBB-5AD5EBDA2F7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AC70E0-8A81-4232-9494-6A1469B5C79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3403FC7-2BD5-4346-9CD7-0B453D2E16EE}">
      <dgm:prSet/>
      <dgm:spPr/>
      <dgm:t>
        <a:bodyPr/>
        <a:lstStyle/>
        <a:p>
          <a:r>
            <a:rPr lang="en-US" b="1"/>
            <a:t>The SA will collect comprehensive information to allow for proper prioritization.</a:t>
          </a:r>
          <a:endParaRPr lang="en-US"/>
        </a:p>
      </dgm:t>
    </dgm:pt>
    <dgm:pt modelId="{4AC29491-C2F4-473B-AF30-D8BFAC2F73DC}" type="parTrans" cxnId="{BBACC660-BB53-40D0-A3B9-DF5DF081CEDC}">
      <dgm:prSet/>
      <dgm:spPr/>
      <dgm:t>
        <a:bodyPr/>
        <a:lstStyle/>
        <a:p>
          <a:endParaRPr lang="en-US"/>
        </a:p>
      </dgm:t>
    </dgm:pt>
    <dgm:pt modelId="{4F3B6BB2-C56E-42BA-B416-2149241B7786}" type="sibTrans" cxnId="{BBACC660-BB53-40D0-A3B9-DF5DF081CEDC}">
      <dgm:prSet/>
      <dgm:spPr/>
      <dgm:t>
        <a:bodyPr/>
        <a:lstStyle/>
        <a:p>
          <a:endParaRPr lang="en-US"/>
        </a:p>
      </dgm:t>
    </dgm:pt>
    <dgm:pt modelId="{35312655-7A93-4213-B7B3-8074845F322C}">
      <dgm:prSet/>
      <dgm:spPr/>
      <dgm:t>
        <a:bodyPr/>
        <a:lstStyle/>
        <a:p>
          <a:r>
            <a:rPr lang="en-US" b="1" dirty="0"/>
            <a:t>The information will include: information about the complainant (name, address, telephone, etc.);(unless the person wishes to remain anonymous)</a:t>
          </a:r>
          <a:endParaRPr lang="en-US" dirty="0"/>
        </a:p>
      </dgm:t>
    </dgm:pt>
    <dgm:pt modelId="{857222DE-A816-47F5-8FC0-3A3BCF89AE42}" type="parTrans" cxnId="{C709100D-70D2-49C6-9DF2-605C58C54D5A}">
      <dgm:prSet/>
      <dgm:spPr/>
      <dgm:t>
        <a:bodyPr/>
        <a:lstStyle/>
        <a:p>
          <a:endParaRPr lang="en-US"/>
        </a:p>
      </dgm:t>
    </dgm:pt>
    <dgm:pt modelId="{E0D38F31-9CDE-41DF-BBE5-81DCBE811C14}" type="sibTrans" cxnId="{C709100D-70D2-49C6-9DF2-605C58C54D5A}">
      <dgm:prSet/>
      <dgm:spPr/>
      <dgm:t>
        <a:bodyPr/>
        <a:lstStyle/>
        <a:p>
          <a:endParaRPr lang="en-US"/>
        </a:p>
      </dgm:t>
    </dgm:pt>
    <dgm:pt modelId="{05F10BCE-C096-440F-B075-2A54CC7F6F2B}">
      <dgm:prSet/>
      <dgm:spPr/>
      <dgm:t>
        <a:bodyPr/>
        <a:lstStyle/>
        <a:p>
          <a:r>
            <a:rPr lang="en-US" b="1"/>
            <a:t>Individuals involved and affected;</a:t>
          </a:r>
          <a:endParaRPr lang="en-US"/>
        </a:p>
      </dgm:t>
    </dgm:pt>
    <dgm:pt modelId="{730602D9-0C54-4A18-B741-A6DB8E707F38}" type="parTrans" cxnId="{CDD8ADE6-7785-4F52-851C-13A184C8D8BD}">
      <dgm:prSet/>
      <dgm:spPr/>
      <dgm:t>
        <a:bodyPr/>
        <a:lstStyle/>
        <a:p>
          <a:endParaRPr lang="en-US"/>
        </a:p>
      </dgm:t>
    </dgm:pt>
    <dgm:pt modelId="{570C52A1-3CD5-49C1-BA45-B50B2CAE8D10}" type="sibTrans" cxnId="{CDD8ADE6-7785-4F52-851C-13A184C8D8BD}">
      <dgm:prSet/>
      <dgm:spPr/>
      <dgm:t>
        <a:bodyPr/>
        <a:lstStyle/>
        <a:p>
          <a:endParaRPr lang="en-US"/>
        </a:p>
      </dgm:t>
    </dgm:pt>
    <dgm:pt modelId="{85BFA0BC-FCBC-40A9-9C4A-387E20776DB1}">
      <dgm:prSet/>
      <dgm:spPr/>
      <dgm:t>
        <a:bodyPr/>
        <a:lstStyle/>
        <a:p>
          <a:r>
            <a:rPr lang="en-US" b="1"/>
            <a:t>Specifics of the concerns including any dates and times of the allegation; </a:t>
          </a:r>
          <a:endParaRPr lang="en-US"/>
        </a:p>
      </dgm:t>
    </dgm:pt>
    <dgm:pt modelId="{B6949470-73A9-4DBB-AE2E-E64BCFCB1D2D}" type="parTrans" cxnId="{8D94748C-5E90-410F-8F80-6BB80A52BE41}">
      <dgm:prSet/>
      <dgm:spPr/>
      <dgm:t>
        <a:bodyPr/>
        <a:lstStyle/>
        <a:p>
          <a:endParaRPr lang="en-US"/>
        </a:p>
      </dgm:t>
    </dgm:pt>
    <dgm:pt modelId="{A24A924B-5AA1-41CE-9267-C9066D0FC81D}" type="sibTrans" cxnId="{8D94748C-5E90-410F-8F80-6BB80A52BE41}">
      <dgm:prSet/>
      <dgm:spPr/>
      <dgm:t>
        <a:bodyPr/>
        <a:lstStyle/>
        <a:p>
          <a:endParaRPr lang="en-US"/>
        </a:p>
      </dgm:t>
    </dgm:pt>
    <dgm:pt modelId="{55424081-F898-42DE-B903-DB033C75266C}">
      <dgm:prSet/>
      <dgm:spPr/>
      <dgm:t>
        <a:bodyPr/>
        <a:lstStyle/>
        <a:p>
          <a:r>
            <a:rPr lang="en-US" b="1"/>
            <a:t>The complainant’s views about the frequency of the allegations (has this previously occurred or is it still ongoing);</a:t>
          </a:r>
          <a:endParaRPr lang="en-US"/>
        </a:p>
      </dgm:t>
    </dgm:pt>
    <dgm:pt modelId="{B2F416E3-B83A-4A05-A298-3E01E64D673C}" type="parTrans" cxnId="{21028D1B-4A6F-4591-9C27-BB8AD3FA5895}">
      <dgm:prSet/>
      <dgm:spPr/>
      <dgm:t>
        <a:bodyPr/>
        <a:lstStyle/>
        <a:p>
          <a:endParaRPr lang="en-US"/>
        </a:p>
      </dgm:t>
    </dgm:pt>
    <dgm:pt modelId="{BBD4D5DE-268A-4C46-AD17-933C909FE711}" type="sibTrans" cxnId="{21028D1B-4A6F-4591-9C27-BB8AD3FA5895}">
      <dgm:prSet/>
      <dgm:spPr/>
      <dgm:t>
        <a:bodyPr/>
        <a:lstStyle/>
        <a:p>
          <a:endParaRPr lang="en-US"/>
        </a:p>
      </dgm:t>
    </dgm:pt>
    <dgm:pt modelId="{932A9463-94C3-443E-B4C7-78C05CE0AD32}">
      <dgm:prSet/>
      <dgm:spPr/>
      <dgm:t>
        <a:bodyPr/>
        <a:lstStyle/>
        <a:p>
          <a:r>
            <a:rPr lang="en-US" b="1"/>
            <a:t>Location of the occurrence (unit, room, floor, etc.); </a:t>
          </a:r>
          <a:endParaRPr lang="en-US"/>
        </a:p>
      </dgm:t>
    </dgm:pt>
    <dgm:pt modelId="{2DC8DA17-3FCA-4698-8D7B-2E0C7FC294E8}" type="parTrans" cxnId="{EE946F07-18B1-41DC-9D0B-CFEBCD2B8964}">
      <dgm:prSet/>
      <dgm:spPr/>
      <dgm:t>
        <a:bodyPr/>
        <a:lstStyle/>
        <a:p>
          <a:endParaRPr lang="en-US"/>
        </a:p>
      </dgm:t>
    </dgm:pt>
    <dgm:pt modelId="{0C8DA84F-EE0D-4331-A24A-4974F62FEB7D}" type="sibTrans" cxnId="{EE946F07-18B1-41DC-9D0B-CFEBCD2B8964}">
      <dgm:prSet/>
      <dgm:spPr/>
      <dgm:t>
        <a:bodyPr/>
        <a:lstStyle/>
        <a:p>
          <a:endParaRPr lang="en-US"/>
        </a:p>
      </dgm:t>
    </dgm:pt>
    <dgm:pt modelId="{D03C7D0D-BE5D-43B2-8C5C-C7F501117E1C}">
      <dgm:prSet/>
      <dgm:spPr/>
      <dgm:t>
        <a:bodyPr/>
        <a:lstStyle/>
        <a:p>
          <a:r>
            <a:rPr lang="en-US" b="1"/>
            <a:t>How/why the complainant believes the alleged event occurred; </a:t>
          </a:r>
          <a:endParaRPr lang="en-US"/>
        </a:p>
      </dgm:t>
    </dgm:pt>
    <dgm:pt modelId="{B8D40465-4C24-479F-9132-7696B5535BF0}" type="parTrans" cxnId="{52FA7DE8-120D-445A-B6D8-E4CCA3202943}">
      <dgm:prSet/>
      <dgm:spPr/>
      <dgm:t>
        <a:bodyPr/>
        <a:lstStyle/>
        <a:p>
          <a:endParaRPr lang="en-US"/>
        </a:p>
      </dgm:t>
    </dgm:pt>
    <dgm:pt modelId="{A58D8F49-E7CB-4EBD-8CC2-351F5D6A487C}" type="sibTrans" cxnId="{52FA7DE8-120D-445A-B6D8-E4CCA3202943}">
      <dgm:prSet/>
      <dgm:spPr/>
      <dgm:t>
        <a:bodyPr/>
        <a:lstStyle/>
        <a:p>
          <a:endParaRPr lang="en-US"/>
        </a:p>
      </dgm:t>
    </dgm:pt>
    <dgm:pt modelId="{F4A15B20-1DE8-421D-8409-BEF15462E6A1}">
      <dgm:prSet/>
      <dgm:spPr/>
      <dgm:t>
        <a:bodyPr/>
        <a:lstStyle/>
        <a:p>
          <a:r>
            <a:rPr lang="en-US" b="1"/>
            <a:t>Whether the complainant has initiated any other action such as notifying other agencies (APS, Ombudsman, Law Enforcement), </a:t>
          </a:r>
          <a:endParaRPr lang="en-US"/>
        </a:p>
      </dgm:t>
    </dgm:pt>
    <dgm:pt modelId="{60991994-FCB6-4A7E-A6E1-E2C5374D1A56}" type="parTrans" cxnId="{CDC95C99-8A3F-456F-8C27-97C821A7F017}">
      <dgm:prSet/>
      <dgm:spPr/>
      <dgm:t>
        <a:bodyPr/>
        <a:lstStyle/>
        <a:p>
          <a:endParaRPr lang="en-US"/>
        </a:p>
      </dgm:t>
    </dgm:pt>
    <dgm:pt modelId="{32A7DEC2-E8C9-4932-948D-654A8FC7EBBB}" type="sibTrans" cxnId="{CDC95C99-8A3F-456F-8C27-97C821A7F017}">
      <dgm:prSet/>
      <dgm:spPr/>
      <dgm:t>
        <a:bodyPr/>
        <a:lstStyle/>
        <a:p>
          <a:endParaRPr lang="en-US"/>
        </a:p>
      </dgm:t>
    </dgm:pt>
    <dgm:pt modelId="{04B68553-14BC-4767-B531-B9934E74808C}">
      <dgm:prSet/>
      <dgm:spPr/>
      <dgm:t>
        <a:bodyPr/>
        <a:lstStyle/>
        <a:p>
          <a:r>
            <a:rPr lang="en-US" b="1"/>
            <a:t>Has the complainant discussed this with the facility (Administrator, Social Services), </a:t>
          </a:r>
          <a:endParaRPr lang="en-US"/>
        </a:p>
      </dgm:t>
    </dgm:pt>
    <dgm:pt modelId="{4CEDCAC4-BAF8-47CF-A62B-A156E94AE62B}" type="parTrans" cxnId="{1EC1829E-EC6C-45F2-960F-62A7C6C9C1D9}">
      <dgm:prSet/>
      <dgm:spPr/>
      <dgm:t>
        <a:bodyPr/>
        <a:lstStyle/>
        <a:p>
          <a:endParaRPr lang="en-US"/>
        </a:p>
      </dgm:t>
    </dgm:pt>
    <dgm:pt modelId="{8E3BDABB-B16C-412C-9DB5-5BDE040D8F8C}" type="sibTrans" cxnId="{1EC1829E-EC6C-45F2-960F-62A7C6C9C1D9}">
      <dgm:prSet/>
      <dgm:spPr/>
      <dgm:t>
        <a:bodyPr/>
        <a:lstStyle/>
        <a:p>
          <a:endParaRPr lang="en-US"/>
        </a:p>
      </dgm:t>
    </dgm:pt>
    <dgm:pt modelId="{77FDEE5B-39A9-4A27-AD27-A4A6E776A15D}">
      <dgm:prSet/>
      <dgm:spPr/>
      <dgm:t>
        <a:bodyPr/>
        <a:lstStyle/>
        <a:p>
          <a:r>
            <a:rPr lang="en-US" b="1"/>
            <a:t>Has the complainant received a response/resolution from the facility; and the complainant’s expectation for resolution. </a:t>
          </a:r>
          <a:endParaRPr lang="en-US"/>
        </a:p>
      </dgm:t>
    </dgm:pt>
    <dgm:pt modelId="{FDA801A7-A3C0-49D6-A564-077B12CC6598}" type="parTrans" cxnId="{EED899AF-1458-43A5-B87B-BEE87DC3796D}">
      <dgm:prSet/>
      <dgm:spPr/>
      <dgm:t>
        <a:bodyPr/>
        <a:lstStyle/>
        <a:p>
          <a:endParaRPr lang="en-US"/>
        </a:p>
      </dgm:t>
    </dgm:pt>
    <dgm:pt modelId="{3A16AC49-7948-4562-AF4F-13EDC289608F}" type="sibTrans" cxnId="{EED899AF-1458-43A5-B87B-BEE87DC3796D}">
      <dgm:prSet/>
      <dgm:spPr/>
      <dgm:t>
        <a:bodyPr/>
        <a:lstStyle/>
        <a:p>
          <a:endParaRPr lang="en-US"/>
        </a:p>
      </dgm:t>
    </dgm:pt>
    <dgm:pt modelId="{B9B8D17D-46FF-404D-BA0E-B54EA1E7CFE5}" type="pres">
      <dgm:prSet presAssocID="{2FAC70E0-8A81-4232-9494-6A1469B5C792}" presName="linear" presStyleCnt="0">
        <dgm:presLayoutVars>
          <dgm:animLvl val="lvl"/>
          <dgm:resizeHandles val="exact"/>
        </dgm:presLayoutVars>
      </dgm:prSet>
      <dgm:spPr/>
      <dgm:t>
        <a:bodyPr/>
        <a:lstStyle/>
        <a:p>
          <a:endParaRPr lang="en-US"/>
        </a:p>
      </dgm:t>
    </dgm:pt>
    <dgm:pt modelId="{42C552A0-6A45-4662-AD78-36A446AD4ACF}" type="pres">
      <dgm:prSet presAssocID="{63403FC7-2BD5-4346-9CD7-0B453D2E16EE}" presName="parentText" presStyleLbl="node1" presStyleIdx="0" presStyleCnt="10">
        <dgm:presLayoutVars>
          <dgm:chMax val="0"/>
          <dgm:bulletEnabled val="1"/>
        </dgm:presLayoutVars>
      </dgm:prSet>
      <dgm:spPr/>
      <dgm:t>
        <a:bodyPr/>
        <a:lstStyle/>
        <a:p>
          <a:endParaRPr lang="en-US"/>
        </a:p>
      </dgm:t>
    </dgm:pt>
    <dgm:pt modelId="{A062CACC-BBA0-4F9E-B4C3-4AD83CCF0220}" type="pres">
      <dgm:prSet presAssocID="{4F3B6BB2-C56E-42BA-B416-2149241B7786}" presName="spacer" presStyleCnt="0"/>
      <dgm:spPr/>
    </dgm:pt>
    <dgm:pt modelId="{3459405D-E34C-4C51-8802-130EFBBB8EA1}" type="pres">
      <dgm:prSet presAssocID="{35312655-7A93-4213-B7B3-8074845F322C}" presName="parentText" presStyleLbl="node1" presStyleIdx="1" presStyleCnt="10">
        <dgm:presLayoutVars>
          <dgm:chMax val="0"/>
          <dgm:bulletEnabled val="1"/>
        </dgm:presLayoutVars>
      </dgm:prSet>
      <dgm:spPr/>
      <dgm:t>
        <a:bodyPr/>
        <a:lstStyle/>
        <a:p>
          <a:endParaRPr lang="en-US"/>
        </a:p>
      </dgm:t>
    </dgm:pt>
    <dgm:pt modelId="{6FC2624F-F108-4409-AD7A-17B9B4C7F04A}" type="pres">
      <dgm:prSet presAssocID="{E0D38F31-9CDE-41DF-BBE5-81DCBE811C14}" presName="spacer" presStyleCnt="0"/>
      <dgm:spPr/>
    </dgm:pt>
    <dgm:pt modelId="{1E5B84C0-AADF-47EF-9756-E64288A2498D}" type="pres">
      <dgm:prSet presAssocID="{05F10BCE-C096-440F-B075-2A54CC7F6F2B}" presName="parentText" presStyleLbl="node1" presStyleIdx="2" presStyleCnt="10">
        <dgm:presLayoutVars>
          <dgm:chMax val="0"/>
          <dgm:bulletEnabled val="1"/>
        </dgm:presLayoutVars>
      </dgm:prSet>
      <dgm:spPr/>
      <dgm:t>
        <a:bodyPr/>
        <a:lstStyle/>
        <a:p>
          <a:endParaRPr lang="en-US"/>
        </a:p>
      </dgm:t>
    </dgm:pt>
    <dgm:pt modelId="{0305E198-BF59-4FDF-8905-C64B7AB375B1}" type="pres">
      <dgm:prSet presAssocID="{570C52A1-3CD5-49C1-BA45-B50B2CAE8D10}" presName="spacer" presStyleCnt="0"/>
      <dgm:spPr/>
    </dgm:pt>
    <dgm:pt modelId="{11A207FE-A067-46B9-A824-C0655017ED13}" type="pres">
      <dgm:prSet presAssocID="{85BFA0BC-FCBC-40A9-9C4A-387E20776DB1}" presName="parentText" presStyleLbl="node1" presStyleIdx="3" presStyleCnt="10">
        <dgm:presLayoutVars>
          <dgm:chMax val="0"/>
          <dgm:bulletEnabled val="1"/>
        </dgm:presLayoutVars>
      </dgm:prSet>
      <dgm:spPr/>
      <dgm:t>
        <a:bodyPr/>
        <a:lstStyle/>
        <a:p>
          <a:endParaRPr lang="en-US"/>
        </a:p>
      </dgm:t>
    </dgm:pt>
    <dgm:pt modelId="{D2037623-0A73-4470-9746-E5885F1A0C7F}" type="pres">
      <dgm:prSet presAssocID="{A24A924B-5AA1-41CE-9267-C9066D0FC81D}" presName="spacer" presStyleCnt="0"/>
      <dgm:spPr/>
    </dgm:pt>
    <dgm:pt modelId="{68AE1515-E852-4240-8F87-584C8A1A7BD7}" type="pres">
      <dgm:prSet presAssocID="{55424081-F898-42DE-B903-DB033C75266C}" presName="parentText" presStyleLbl="node1" presStyleIdx="4" presStyleCnt="10">
        <dgm:presLayoutVars>
          <dgm:chMax val="0"/>
          <dgm:bulletEnabled val="1"/>
        </dgm:presLayoutVars>
      </dgm:prSet>
      <dgm:spPr/>
      <dgm:t>
        <a:bodyPr/>
        <a:lstStyle/>
        <a:p>
          <a:endParaRPr lang="en-US"/>
        </a:p>
      </dgm:t>
    </dgm:pt>
    <dgm:pt modelId="{6B20C35F-B065-441C-9BDC-5DF137AB61B2}" type="pres">
      <dgm:prSet presAssocID="{BBD4D5DE-268A-4C46-AD17-933C909FE711}" presName="spacer" presStyleCnt="0"/>
      <dgm:spPr/>
    </dgm:pt>
    <dgm:pt modelId="{A2F5C70D-D111-4F0D-8FA5-90B5FB6E6B52}" type="pres">
      <dgm:prSet presAssocID="{932A9463-94C3-443E-B4C7-78C05CE0AD32}" presName="parentText" presStyleLbl="node1" presStyleIdx="5" presStyleCnt="10">
        <dgm:presLayoutVars>
          <dgm:chMax val="0"/>
          <dgm:bulletEnabled val="1"/>
        </dgm:presLayoutVars>
      </dgm:prSet>
      <dgm:spPr/>
      <dgm:t>
        <a:bodyPr/>
        <a:lstStyle/>
        <a:p>
          <a:endParaRPr lang="en-US"/>
        </a:p>
      </dgm:t>
    </dgm:pt>
    <dgm:pt modelId="{1D99DCBC-0AD6-4F26-A55D-00AC6D5E78BD}" type="pres">
      <dgm:prSet presAssocID="{0C8DA84F-EE0D-4331-A24A-4974F62FEB7D}" presName="spacer" presStyleCnt="0"/>
      <dgm:spPr/>
    </dgm:pt>
    <dgm:pt modelId="{205635E6-3E0E-4466-A04B-FDE874F78CDE}" type="pres">
      <dgm:prSet presAssocID="{D03C7D0D-BE5D-43B2-8C5C-C7F501117E1C}" presName="parentText" presStyleLbl="node1" presStyleIdx="6" presStyleCnt="10">
        <dgm:presLayoutVars>
          <dgm:chMax val="0"/>
          <dgm:bulletEnabled val="1"/>
        </dgm:presLayoutVars>
      </dgm:prSet>
      <dgm:spPr/>
      <dgm:t>
        <a:bodyPr/>
        <a:lstStyle/>
        <a:p>
          <a:endParaRPr lang="en-US"/>
        </a:p>
      </dgm:t>
    </dgm:pt>
    <dgm:pt modelId="{B4BF0C74-8B3E-4B0D-B46E-DC16427D74C0}" type="pres">
      <dgm:prSet presAssocID="{A58D8F49-E7CB-4EBD-8CC2-351F5D6A487C}" presName="spacer" presStyleCnt="0"/>
      <dgm:spPr/>
    </dgm:pt>
    <dgm:pt modelId="{B008D230-DFD9-43DE-8996-200BB8D72D90}" type="pres">
      <dgm:prSet presAssocID="{F4A15B20-1DE8-421D-8409-BEF15462E6A1}" presName="parentText" presStyleLbl="node1" presStyleIdx="7" presStyleCnt="10">
        <dgm:presLayoutVars>
          <dgm:chMax val="0"/>
          <dgm:bulletEnabled val="1"/>
        </dgm:presLayoutVars>
      </dgm:prSet>
      <dgm:spPr/>
      <dgm:t>
        <a:bodyPr/>
        <a:lstStyle/>
        <a:p>
          <a:endParaRPr lang="en-US"/>
        </a:p>
      </dgm:t>
    </dgm:pt>
    <dgm:pt modelId="{82E66E79-1742-4921-92AB-D92F79560F3A}" type="pres">
      <dgm:prSet presAssocID="{32A7DEC2-E8C9-4932-948D-654A8FC7EBBB}" presName="spacer" presStyleCnt="0"/>
      <dgm:spPr/>
    </dgm:pt>
    <dgm:pt modelId="{981C63E0-F121-4144-98A5-F0F349F553CB}" type="pres">
      <dgm:prSet presAssocID="{04B68553-14BC-4767-B531-B9934E74808C}" presName="parentText" presStyleLbl="node1" presStyleIdx="8" presStyleCnt="10">
        <dgm:presLayoutVars>
          <dgm:chMax val="0"/>
          <dgm:bulletEnabled val="1"/>
        </dgm:presLayoutVars>
      </dgm:prSet>
      <dgm:spPr/>
      <dgm:t>
        <a:bodyPr/>
        <a:lstStyle/>
        <a:p>
          <a:endParaRPr lang="en-US"/>
        </a:p>
      </dgm:t>
    </dgm:pt>
    <dgm:pt modelId="{83992232-F631-4C91-A993-339E45D026B7}" type="pres">
      <dgm:prSet presAssocID="{8E3BDABB-B16C-412C-9DB5-5BDE040D8F8C}" presName="spacer" presStyleCnt="0"/>
      <dgm:spPr/>
    </dgm:pt>
    <dgm:pt modelId="{DD636B78-FEA2-48E7-AB67-BD31CAEFB62C}" type="pres">
      <dgm:prSet presAssocID="{77FDEE5B-39A9-4A27-AD27-A4A6E776A15D}" presName="parentText" presStyleLbl="node1" presStyleIdx="9" presStyleCnt="10">
        <dgm:presLayoutVars>
          <dgm:chMax val="0"/>
          <dgm:bulletEnabled val="1"/>
        </dgm:presLayoutVars>
      </dgm:prSet>
      <dgm:spPr/>
      <dgm:t>
        <a:bodyPr/>
        <a:lstStyle/>
        <a:p>
          <a:endParaRPr lang="en-US"/>
        </a:p>
      </dgm:t>
    </dgm:pt>
  </dgm:ptLst>
  <dgm:cxnLst>
    <dgm:cxn modelId="{1EC1829E-EC6C-45F2-960F-62A7C6C9C1D9}" srcId="{2FAC70E0-8A81-4232-9494-6A1469B5C792}" destId="{04B68553-14BC-4767-B531-B9934E74808C}" srcOrd="8" destOrd="0" parTransId="{4CEDCAC4-BAF8-47CF-A62B-A156E94AE62B}" sibTransId="{8E3BDABB-B16C-412C-9DB5-5BDE040D8F8C}"/>
    <dgm:cxn modelId="{7D16A552-F624-4E90-BD73-C741EEF99BF3}" type="presOf" srcId="{85BFA0BC-FCBC-40A9-9C4A-387E20776DB1}" destId="{11A207FE-A067-46B9-A824-C0655017ED13}" srcOrd="0" destOrd="0" presId="urn:microsoft.com/office/officeart/2005/8/layout/vList2"/>
    <dgm:cxn modelId="{21028D1B-4A6F-4591-9C27-BB8AD3FA5895}" srcId="{2FAC70E0-8A81-4232-9494-6A1469B5C792}" destId="{55424081-F898-42DE-B903-DB033C75266C}" srcOrd="4" destOrd="0" parTransId="{B2F416E3-B83A-4A05-A298-3E01E64D673C}" sibTransId="{BBD4D5DE-268A-4C46-AD17-933C909FE711}"/>
    <dgm:cxn modelId="{E2A18AC6-70F6-41C9-A3AC-33349A5A9A85}" type="presOf" srcId="{F4A15B20-1DE8-421D-8409-BEF15462E6A1}" destId="{B008D230-DFD9-43DE-8996-200BB8D72D90}" srcOrd="0" destOrd="0" presId="urn:microsoft.com/office/officeart/2005/8/layout/vList2"/>
    <dgm:cxn modelId="{331A0770-1043-422A-8F51-DA07D7EDC296}" type="presOf" srcId="{04B68553-14BC-4767-B531-B9934E74808C}" destId="{981C63E0-F121-4144-98A5-F0F349F553CB}" srcOrd="0" destOrd="0" presId="urn:microsoft.com/office/officeart/2005/8/layout/vList2"/>
    <dgm:cxn modelId="{BBACC660-BB53-40D0-A3B9-DF5DF081CEDC}" srcId="{2FAC70E0-8A81-4232-9494-6A1469B5C792}" destId="{63403FC7-2BD5-4346-9CD7-0B453D2E16EE}" srcOrd="0" destOrd="0" parTransId="{4AC29491-C2F4-473B-AF30-D8BFAC2F73DC}" sibTransId="{4F3B6BB2-C56E-42BA-B416-2149241B7786}"/>
    <dgm:cxn modelId="{2133F8DF-DFCA-4BCB-A566-3649B600BB2C}" type="presOf" srcId="{2FAC70E0-8A81-4232-9494-6A1469B5C792}" destId="{B9B8D17D-46FF-404D-BA0E-B54EA1E7CFE5}" srcOrd="0" destOrd="0" presId="urn:microsoft.com/office/officeart/2005/8/layout/vList2"/>
    <dgm:cxn modelId="{CDD8ADE6-7785-4F52-851C-13A184C8D8BD}" srcId="{2FAC70E0-8A81-4232-9494-6A1469B5C792}" destId="{05F10BCE-C096-440F-B075-2A54CC7F6F2B}" srcOrd="2" destOrd="0" parTransId="{730602D9-0C54-4A18-B741-A6DB8E707F38}" sibTransId="{570C52A1-3CD5-49C1-BA45-B50B2CAE8D10}"/>
    <dgm:cxn modelId="{1573AB13-19C5-4FC8-AB66-C7605A303F5A}" type="presOf" srcId="{932A9463-94C3-443E-B4C7-78C05CE0AD32}" destId="{A2F5C70D-D111-4F0D-8FA5-90B5FB6E6B52}" srcOrd="0" destOrd="0" presId="urn:microsoft.com/office/officeart/2005/8/layout/vList2"/>
    <dgm:cxn modelId="{A376E940-B944-4351-A68B-E9A4EA1906F5}" type="presOf" srcId="{63403FC7-2BD5-4346-9CD7-0B453D2E16EE}" destId="{42C552A0-6A45-4662-AD78-36A446AD4ACF}" srcOrd="0" destOrd="0" presId="urn:microsoft.com/office/officeart/2005/8/layout/vList2"/>
    <dgm:cxn modelId="{59150D99-DFE3-48B1-A977-7BC96DAD3EA2}" type="presOf" srcId="{55424081-F898-42DE-B903-DB033C75266C}" destId="{68AE1515-E852-4240-8F87-584C8A1A7BD7}" srcOrd="0" destOrd="0" presId="urn:microsoft.com/office/officeart/2005/8/layout/vList2"/>
    <dgm:cxn modelId="{C709100D-70D2-49C6-9DF2-605C58C54D5A}" srcId="{2FAC70E0-8A81-4232-9494-6A1469B5C792}" destId="{35312655-7A93-4213-B7B3-8074845F322C}" srcOrd="1" destOrd="0" parTransId="{857222DE-A816-47F5-8FC0-3A3BCF89AE42}" sibTransId="{E0D38F31-9CDE-41DF-BBE5-81DCBE811C14}"/>
    <dgm:cxn modelId="{8D94748C-5E90-410F-8F80-6BB80A52BE41}" srcId="{2FAC70E0-8A81-4232-9494-6A1469B5C792}" destId="{85BFA0BC-FCBC-40A9-9C4A-387E20776DB1}" srcOrd="3" destOrd="0" parTransId="{B6949470-73A9-4DBB-AE2E-E64BCFCB1D2D}" sibTransId="{A24A924B-5AA1-41CE-9267-C9066D0FC81D}"/>
    <dgm:cxn modelId="{84769A09-6D39-46C4-B3A0-9F823A5ABCFC}" type="presOf" srcId="{35312655-7A93-4213-B7B3-8074845F322C}" destId="{3459405D-E34C-4C51-8802-130EFBBB8EA1}" srcOrd="0" destOrd="0" presId="urn:microsoft.com/office/officeart/2005/8/layout/vList2"/>
    <dgm:cxn modelId="{EE946F07-18B1-41DC-9D0B-CFEBCD2B8964}" srcId="{2FAC70E0-8A81-4232-9494-6A1469B5C792}" destId="{932A9463-94C3-443E-B4C7-78C05CE0AD32}" srcOrd="5" destOrd="0" parTransId="{2DC8DA17-3FCA-4698-8D7B-2E0C7FC294E8}" sibTransId="{0C8DA84F-EE0D-4331-A24A-4974F62FEB7D}"/>
    <dgm:cxn modelId="{52FA7DE8-120D-445A-B6D8-E4CCA3202943}" srcId="{2FAC70E0-8A81-4232-9494-6A1469B5C792}" destId="{D03C7D0D-BE5D-43B2-8C5C-C7F501117E1C}" srcOrd="6" destOrd="0" parTransId="{B8D40465-4C24-479F-9132-7696B5535BF0}" sibTransId="{A58D8F49-E7CB-4EBD-8CC2-351F5D6A487C}"/>
    <dgm:cxn modelId="{D3029E84-6C0E-44EE-968A-DE2FB3AFD9B4}" type="presOf" srcId="{05F10BCE-C096-440F-B075-2A54CC7F6F2B}" destId="{1E5B84C0-AADF-47EF-9756-E64288A2498D}" srcOrd="0" destOrd="0" presId="urn:microsoft.com/office/officeart/2005/8/layout/vList2"/>
    <dgm:cxn modelId="{02E3FA6F-C8D3-47DA-AC75-096D7B358CAC}" type="presOf" srcId="{D03C7D0D-BE5D-43B2-8C5C-C7F501117E1C}" destId="{205635E6-3E0E-4466-A04B-FDE874F78CDE}" srcOrd="0" destOrd="0" presId="urn:microsoft.com/office/officeart/2005/8/layout/vList2"/>
    <dgm:cxn modelId="{EED899AF-1458-43A5-B87B-BEE87DC3796D}" srcId="{2FAC70E0-8A81-4232-9494-6A1469B5C792}" destId="{77FDEE5B-39A9-4A27-AD27-A4A6E776A15D}" srcOrd="9" destOrd="0" parTransId="{FDA801A7-A3C0-49D6-A564-077B12CC6598}" sibTransId="{3A16AC49-7948-4562-AF4F-13EDC289608F}"/>
    <dgm:cxn modelId="{D3209704-191D-4C88-A0C5-D84D2476F42B}" type="presOf" srcId="{77FDEE5B-39A9-4A27-AD27-A4A6E776A15D}" destId="{DD636B78-FEA2-48E7-AB67-BD31CAEFB62C}" srcOrd="0" destOrd="0" presId="urn:microsoft.com/office/officeart/2005/8/layout/vList2"/>
    <dgm:cxn modelId="{CDC95C99-8A3F-456F-8C27-97C821A7F017}" srcId="{2FAC70E0-8A81-4232-9494-6A1469B5C792}" destId="{F4A15B20-1DE8-421D-8409-BEF15462E6A1}" srcOrd="7" destOrd="0" parTransId="{60991994-FCB6-4A7E-A6E1-E2C5374D1A56}" sibTransId="{32A7DEC2-E8C9-4932-948D-654A8FC7EBBB}"/>
    <dgm:cxn modelId="{6450896F-F919-44B6-8539-BF7A067DA0F7}" type="presParOf" srcId="{B9B8D17D-46FF-404D-BA0E-B54EA1E7CFE5}" destId="{42C552A0-6A45-4662-AD78-36A446AD4ACF}" srcOrd="0" destOrd="0" presId="urn:microsoft.com/office/officeart/2005/8/layout/vList2"/>
    <dgm:cxn modelId="{E16AE789-800F-42D1-96CB-1A763C11E519}" type="presParOf" srcId="{B9B8D17D-46FF-404D-BA0E-B54EA1E7CFE5}" destId="{A062CACC-BBA0-4F9E-B4C3-4AD83CCF0220}" srcOrd="1" destOrd="0" presId="urn:microsoft.com/office/officeart/2005/8/layout/vList2"/>
    <dgm:cxn modelId="{0CB8CB3D-C7C9-4CDD-8ADB-B6088A737DA3}" type="presParOf" srcId="{B9B8D17D-46FF-404D-BA0E-B54EA1E7CFE5}" destId="{3459405D-E34C-4C51-8802-130EFBBB8EA1}" srcOrd="2" destOrd="0" presId="urn:microsoft.com/office/officeart/2005/8/layout/vList2"/>
    <dgm:cxn modelId="{780ECE18-C3F6-43A3-8AA9-E30D5B4CA1BB}" type="presParOf" srcId="{B9B8D17D-46FF-404D-BA0E-B54EA1E7CFE5}" destId="{6FC2624F-F108-4409-AD7A-17B9B4C7F04A}" srcOrd="3" destOrd="0" presId="urn:microsoft.com/office/officeart/2005/8/layout/vList2"/>
    <dgm:cxn modelId="{46D102F5-78D4-40C4-A0D1-B9458A8FD3D6}" type="presParOf" srcId="{B9B8D17D-46FF-404D-BA0E-B54EA1E7CFE5}" destId="{1E5B84C0-AADF-47EF-9756-E64288A2498D}" srcOrd="4" destOrd="0" presId="urn:microsoft.com/office/officeart/2005/8/layout/vList2"/>
    <dgm:cxn modelId="{D268ABFC-83F3-4D7A-AC99-B48209B9D431}" type="presParOf" srcId="{B9B8D17D-46FF-404D-BA0E-B54EA1E7CFE5}" destId="{0305E198-BF59-4FDF-8905-C64B7AB375B1}" srcOrd="5" destOrd="0" presId="urn:microsoft.com/office/officeart/2005/8/layout/vList2"/>
    <dgm:cxn modelId="{0AFACCAE-145F-4C1A-ACFE-CDDDFD914DDB}" type="presParOf" srcId="{B9B8D17D-46FF-404D-BA0E-B54EA1E7CFE5}" destId="{11A207FE-A067-46B9-A824-C0655017ED13}" srcOrd="6" destOrd="0" presId="urn:microsoft.com/office/officeart/2005/8/layout/vList2"/>
    <dgm:cxn modelId="{39F2DA26-F5D3-4414-BC01-388C79164B4C}" type="presParOf" srcId="{B9B8D17D-46FF-404D-BA0E-B54EA1E7CFE5}" destId="{D2037623-0A73-4470-9746-E5885F1A0C7F}" srcOrd="7" destOrd="0" presId="urn:microsoft.com/office/officeart/2005/8/layout/vList2"/>
    <dgm:cxn modelId="{6748D5CB-980D-4100-BC54-6A9F7B4FA8DE}" type="presParOf" srcId="{B9B8D17D-46FF-404D-BA0E-B54EA1E7CFE5}" destId="{68AE1515-E852-4240-8F87-584C8A1A7BD7}" srcOrd="8" destOrd="0" presId="urn:microsoft.com/office/officeart/2005/8/layout/vList2"/>
    <dgm:cxn modelId="{DCCA0FEE-7270-47F6-ACFA-E242F57E924B}" type="presParOf" srcId="{B9B8D17D-46FF-404D-BA0E-B54EA1E7CFE5}" destId="{6B20C35F-B065-441C-9BDC-5DF137AB61B2}" srcOrd="9" destOrd="0" presId="urn:microsoft.com/office/officeart/2005/8/layout/vList2"/>
    <dgm:cxn modelId="{1F09EEFB-74FF-441D-A1A7-7E38128173B1}" type="presParOf" srcId="{B9B8D17D-46FF-404D-BA0E-B54EA1E7CFE5}" destId="{A2F5C70D-D111-4F0D-8FA5-90B5FB6E6B52}" srcOrd="10" destOrd="0" presId="urn:microsoft.com/office/officeart/2005/8/layout/vList2"/>
    <dgm:cxn modelId="{FD76A7E9-6950-4F56-9F6D-E84B6E73A570}" type="presParOf" srcId="{B9B8D17D-46FF-404D-BA0E-B54EA1E7CFE5}" destId="{1D99DCBC-0AD6-4F26-A55D-00AC6D5E78BD}" srcOrd="11" destOrd="0" presId="urn:microsoft.com/office/officeart/2005/8/layout/vList2"/>
    <dgm:cxn modelId="{D8501C9B-4B32-4730-8074-E69A72581925}" type="presParOf" srcId="{B9B8D17D-46FF-404D-BA0E-B54EA1E7CFE5}" destId="{205635E6-3E0E-4466-A04B-FDE874F78CDE}" srcOrd="12" destOrd="0" presId="urn:microsoft.com/office/officeart/2005/8/layout/vList2"/>
    <dgm:cxn modelId="{53FA3A81-DF93-4540-85B4-982AEF1FB312}" type="presParOf" srcId="{B9B8D17D-46FF-404D-BA0E-B54EA1E7CFE5}" destId="{B4BF0C74-8B3E-4B0D-B46E-DC16427D74C0}" srcOrd="13" destOrd="0" presId="urn:microsoft.com/office/officeart/2005/8/layout/vList2"/>
    <dgm:cxn modelId="{669552F0-4756-4A21-BAC6-2E55A50C68C9}" type="presParOf" srcId="{B9B8D17D-46FF-404D-BA0E-B54EA1E7CFE5}" destId="{B008D230-DFD9-43DE-8996-200BB8D72D90}" srcOrd="14" destOrd="0" presId="urn:microsoft.com/office/officeart/2005/8/layout/vList2"/>
    <dgm:cxn modelId="{BD896F4A-A300-4233-8206-BE6B7C03D82C}" type="presParOf" srcId="{B9B8D17D-46FF-404D-BA0E-B54EA1E7CFE5}" destId="{82E66E79-1742-4921-92AB-D92F79560F3A}" srcOrd="15" destOrd="0" presId="urn:microsoft.com/office/officeart/2005/8/layout/vList2"/>
    <dgm:cxn modelId="{7F687944-87D1-4E4A-80F7-5AF1C51E3485}" type="presParOf" srcId="{B9B8D17D-46FF-404D-BA0E-B54EA1E7CFE5}" destId="{981C63E0-F121-4144-98A5-F0F349F553CB}" srcOrd="16" destOrd="0" presId="urn:microsoft.com/office/officeart/2005/8/layout/vList2"/>
    <dgm:cxn modelId="{0E07D878-95C9-42ED-91B9-2E57652EF823}" type="presParOf" srcId="{B9B8D17D-46FF-404D-BA0E-B54EA1E7CFE5}" destId="{83992232-F631-4C91-A993-339E45D026B7}" srcOrd="17" destOrd="0" presId="urn:microsoft.com/office/officeart/2005/8/layout/vList2"/>
    <dgm:cxn modelId="{F3916067-F348-4690-A505-330C1E40F0F6}" type="presParOf" srcId="{B9B8D17D-46FF-404D-BA0E-B54EA1E7CFE5}" destId="{DD636B78-FEA2-48E7-AB67-BD31CAEFB62C}"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17110D-2F98-4E69-BE2F-06223F3191ED}"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BB89A979-3588-4F7F-A33F-C7D8A47340B3}">
      <dgm:prSet/>
      <dgm:spPr/>
      <dgm:t>
        <a:bodyPr/>
        <a:lstStyle/>
        <a:p>
          <a:r>
            <a:rPr lang="en-US" b="1"/>
            <a:t>The SA will provide to the complainant the following: </a:t>
          </a:r>
          <a:endParaRPr lang="en-US"/>
        </a:p>
      </dgm:t>
    </dgm:pt>
    <dgm:pt modelId="{0D692E1A-45DB-4D35-A4D9-C4074743ED49}" type="parTrans" cxnId="{65E09E9E-16EA-40FF-A997-2261F2158D91}">
      <dgm:prSet/>
      <dgm:spPr/>
      <dgm:t>
        <a:bodyPr/>
        <a:lstStyle/>
        <a:p>
          <a:endParaRPr lang="en-US"/>
        </a:p>
      </dgm:t>
    </dgm:pt>
    <dgm:pt modelId="{4C7A4082-0DDF-4723-A4C0-F5C463720E52}" type="sibTrans" cxnId="{65E09E9E-16EA-40FF-A997-2261F2158D91}">
      <dgm:prSet phldrT="1" phldr="0"/>
      <dgm:spPr/>
      <dgm:t>
        <a:bodyPr/>
        <a:lstStyle/>
        <a:p>
          <a:r>
            <a:rPr lang="en-US"/>
            <a:t>1</a:t>
          </a:r>
        </a:p>
      </dgm:t>
    </dgm:pt>
    <dgm:pt modelId="{81931B12-A0B8-4F8D-8A69-ADB7DFCD23FB}">
      <dgm:prSet/>
      <dgm:spPr/>
      <dgm:t>
        <a:bodyPr/>
        <a:lstStyle/>
        <a:p>
          <a:r>
            <a:rPr lang="en-US" b="1"/>
            <a:t>Policies and procedures for handling intakes.</a:t>
          </a:r>
          <a:endParaRPr lang="en-US"/>
        </a:p>
      </dgm:t>
    </dgm:pt>
    <dgm:pt modelId="{56CD1E18-05A2-4337-B400-215A3E6A8E00}" type="parTrans" cxnId="{4869D56A-9D88-4438-8DDF-4967F71635EF}">
      <dgm:prSet/>
      <dgm:spPr/>
      <dgm:t>
        <a:bodyPr/>
        <a:lstStyle/>
        <a:p>
          <a:endParaRPr lang="en-US"/>
        </a:p>
      </dgm:t>
    </dgm:pt>
    <dgm:pt modelId="{41853735-52DA-4476-9C03-846B9ED927D1}" type="sibTrans" cxnId="{4869D56A-9D88-4438-8DDF-4967F71635EF}">
      <dgm:prSet/>
      <dgm:spPr/>
      <dgm:t>
        <a:bodyPr/>
        <a:lstStyle/>
        <a:p>
          <a:endParaRPr lang="en-US"/>
        </a:p>
      </dgm:t>
    </dgm:pt>
    <dgm:pt modelId="{F0C2C85C-D4CB-407C-8B99-65D03E40D50C}">
      <dgm:prSet/>
      <dgm:spPr/>
      <dgm:t>
        <a:bodyPr/>
        <a:lstStyle/>
        <a:p>
          <a:r>
            <a:rPr lang="en-US" b="1"/>
            <a:t>The course of action that the SA or RO (Regional Office) will take and anticipated time frames.</a:t>
          </a:r>
          <a:endParaRPr lang="en-US"/>
        </a:p>
      </dgm:t>
    </dgm:pt>
    <dgm:pt modelId="{CEFFC904-FDF1-4078-813A-8D0EDE7F95C5}" type="parTrans" cxnId="{72F4F874-07FE-4C6B-B112-F48E5DC71439}">
      <dgm:prSet/>
      <dgm:spPr/>
      <dgm:t>
        <a:bodyPr/>
        <a:lstStyle/>
        <a:p>
          <a:endParaRPr lang="en-US"/>
        </a:p>
      </dgm:t>
    </dgm:pt>
    <dgm:pt modelId="{129540E9-7040-441F-90C3-B5A0DB5A02BC}" type="sibTrans" cxnId="{72F4F874-07FE-4C6B-B112-F48E5DC71439}">
      <dgm:prSet/>
      <dgm:spPr/>
      <dgm:t>
        <a:bodyPr/>
        <a:lstStyle/>
        <a:p>
          <a:endParaRPr lang="en-US"/>
        </a:p>
      </dgm:t>
    </dgm:pt>
    <dgm:pt modelId="{E0DA9DAA-4110-46F0-9EC7-22DD292349FF}">
      <dgm:prSet/>
      <dgm:spPr/>
      <dgm:t>
        <a:bodyPr/>
        <a:lstStyle/>
        <a:p>
          <a:r>
            <a:rPr lang="en-US" b="1"/>
            <a:t>Information about other appropriate agencies that could provide assistance.</a:t>
          </a:r>
          <a:endParaRPr lang="en-US"/>
        </a:p>
      </dgm:t>
    </dgm:pt>
    <dgm:pt modelId="{8E8BF1F8-9084-48BF-BF35-D93A4928A01E}" type="parTrans" cxnId="{1492E2AA-F2F5-4725-93EB-AF51839B00E7}">
      <dgm:prSet/>
      <dgm:spPr/>
      <dgm:t>
        <a:bodyPr/>
        <a:lstStyle/>
        <a:p>
          <a:endParaRPr lang="en-US"/>
        </a:p>
      </dgm:t>
    </dgm:pt>
    <dgm:pt modelId="{B89D061A-02C1-4754-A42E-C00E7C7A5CBC}" type="sibTrans" cxnId="{1492E2AA-F2F5-4725-93EB-AF51839B00E7}">
      <dgm:prSet/>
      <dgm:spPr/>
      <dgm:t>
        <a:bodyPr/>
        <a:lstStyle/>
        <a:p>
          <a:endParaRPr lang="en-US"/>
        </a:p>
      </dgm:t>
    </dgm:pt>
    <dgm:pt modelId="{088DCE63-3B91-412E-88E9-A5959387E082}">
      <dgm:prSet/>
      <dgm:spPr/>
      <dgm:t>
        <a:bodyPr/>
        <a:lstStyle/>
        <a:p>
          <a:r>
            <a:rPr lang="en-US" b="1"/>
            <a:t>A State Agency contact name and number for follow-up.</a:t>
          </a:r>
          <a:endParaRPr lang="en-US"/>
        </a:p>
      </dgm:t>
    </dgm:pt>
    <dgm:pt modelId="{B9B5D528-BFD8-4788-925F-CE645BD05F65}" type="parTrans" cxnId="{54539322-650A-4DFB-AB96-A82832A20EC7}">
      <dgm:prSet/>
      <dgm:spPr/>
      <dgm:t>
        <a:bodyPr/>
        <a:lstStyle/>
        <a:p>
          <a:endParaRPr lang="en-US"/>
        </a:p>
      </dgm:t>
    </dgm:pt>
    <dgm:pt modelId="{5E3678B5-FF98-468B-9A06-F08153CBF0A2}" type="sibTrans" cxnId="{54539322-650A-4DFB-AB96-A82832A20EC7}">
      <dgm:prSet phldrT="2" phldr="0"/>
      <dgm:spPr/>
      <dgm:t>
        <a:bodyPr/>
        <a:lstStyle/>
        <a:p>
          <a:r>
            <a:rPr lang="en-US"/>
            <a:t>2</a:t>
          </a:r>
        </a:p>
      </dgm:t>
    </dgm:pt>
    <dgm:pt modelId="{A899B98A-E7A9-46A7-89A4-D91BC592965E}" type="pres">
      <dgm:prSet presAssocID="{DC17110D-2F98-4E69-BE2F-06223F3191ED}" presName="Name0" presStyleCnt="0">
        <dgm:presLayoutVars>
          <dgm:animLvl val="lvl"/>
          <dgm:resizeHandles val="exact"/>
        </dgm:presLayoutVars>
      </dgm:prSet>
      <dgm:spPr/>
      <dgm:t>
        <a:bodyPr/>
        <a:lstStyle/>
        <a:p>
          <a:endParaRPr lang="en-US"/>
        </a:p>
      </dgm:t>
    </dgm:pt>
    <dgm:pt modelId="{4D34CA7A-3DE9-49A3-8332-292F9CBB0421}" type="pres">
      <dgm:prSet presAssocID="{BB89A979-3588-4F7F-A33F-C7D8A47340B3}" presName="compositeNode" presStyleCnt="0">
        <dgm:presLayoutVars>
          <dgm:bulletEnabled val="1"/>
        </dgm:presLayoutVars>
      </dgm:prSet>
      <dgm:spPr/>
    </dgm:pt>
    <dgm:pt modelId="{0A82BFFA-EE2B-4145-89B1-3E6C9A4F7E26}" type="pres">
      <dgm:prSet presAssocID="{BB89A979-3588-4F7F-A33F-C7D8A47340B3}" presName="bgRect" presStyleLbl="bgAccFollowNode1" presStyleIdx="0" presStyleCnt="2"/>
      <dgm:spPr/>
      <dgm:t>
        <a:bodyPr/>
        <a:lstStyle/>
        <a:p>
          <a:endParaRPr lang="en-US"/>
        </a:p>
      </dgm:t>
    </dgm:pt>
    <dgm:pt modelId="{76647B8B-E113-4DE3-BA61-031D359A63D6}" type="pres">
      <dgm:prSet presAssocID="{4C7A4082-0DDF-4723-A4C0-F5C463720E52}" presName="sibTransNodeCircle" presStyleLbl="alignNode1" presStyleIdx="0" presStyleCnt="4">
        <dgm:presLayoutVars>
          <dgm:chMax val="0"/>
          <dgm:bulletEnabled/>
        </dgm:presLayoutVars>
      </dgm:prSet>
      <dgm:spPr/>
      <dgm:t>
        <a:bodyPr/>
        <a:lstStyle/>
        <a:p>
          <a:endParaRPr lang="en-US"/>
        </a:p>
      </dgm:t>
    </dgm:pt>
    <dgm:pt modelId="{14495CA2-CBE7-437D-AC8F-18EF186C4887}" type="pres">
      <dgm:prSet presAssocID="{BB89A979-3588-4F7F-A33F-C7D8A47340B3}" presName="bottomLine" presStyleLbl="alignNode1" presStyleIdx="1" presStyleCnt="4">
        <dgm:presLayoutVars/>
      </dgm:prSet>
      <dgm:spPr/>
    </dgm:pt>
    <dgm:pt modelId="{93EB3113-3CBD-4EEC-9591-3B1C79AAF4AF}" type="pres">
      <dgm:prSet presAssocID="{BB89A979-3588-4F7F-A33F-C7D8A47340B3}" presName="nodeText" presStyleLbl="bgAccFollowNode1" presStyleIdx="0" presStyleCnt="2">
        <dgm:presLayoutVars>
          <dgm:bulletEnabled val="1"/>
        </dgm:presLayoutVars>
      </dgm:prSet>
      <dgm:spPr/>
      <dgm:t>
        <a:bodyPr/>
        <a:lstStyle/>
        <a:p>
          <a:endParaRPr lang="en-US"/>
        </a:p>
      </dgm:t>
    </dgm:pt>
    <dgm:pt modelId="{E9EDD46B-7721-4B5A-9A1E-C3A854A2FDC3}" type="pres">
      <dgm:prSet presAssocID="{4C7A4082-0DDF-4723-A4C0-F5C463720E52}" presName="sibTrans" presStyleCnt="0"/>
      <dgm:spPr/>
    </dgm:pt>
    <dgm:pt modelId="{4968647F-9631-4FB8-A5D4-09A474616CD7}" type="pres">
      <dgm:prSet presAssocID="{088DCE63-3B91-412E-88E9-A5959387E082}" presName="compositeNode" presStyleCnt="0">
        <dgm:presLayoutVars>
          <dgm:bulletEnabled val="1"/>
        </dgm:presLayoutVars>
      </dgm:prSet>
      <dgm:spPr/>
    </dgm:pt>
    <dgm:pt modelId="{8354E4BF-A994-4FF8-9756-8FDAB2B5E4B6}" type="pres">
      <dgm:prSet presAssocID="{088DCE63-3B91-412E-88E9-A5959387E082}" presName="bgRect" presStyleLbl="bgAccFollowNode1" presStyleIdx="1" presStyleCnt="2"/>
      <dgm:spPr/>
      <dgm:t>
        <a:bodyPr/>
        <a:lstStyle/>
        <a:p>
          <a:endParaRPr lang="en-US"/>
        </a:p>
      </dgm:t>
    </dgm:pt>
    <dgm:pt modelId="{A3299589-F20F-4DD1-B8DB-F3B71DB07EAF}" type="pres">
      <dgm:prSet presAssocID="{5E3678B5-FF98-468B-9A06-F08153CBF0A2}" presName="sibTransNodeCircle" presStyleLbl="alignNode1" presStyleIdx="2" presStyleCnt="4">
        <dgm:presLayoutVars>
          <dgm:chMax val="0"/>
          <dgm:bulletEnabled/>
        </dgm:presLayoutVars>
      </dgm:prSet>
      <dgm:spPr/>
      <dgm:t>
        <a:bodyPr/>
        <a:lstStyle/>
        <a:p>
          <a:endParaRPr lang="en-US"/>
        </a:p>
      </dgm:t>
    </dgm:pt>
    <dgm:pt modelId="{8EB7F065-5A18-4562-86A2-12BC00DA9AAF}" type="pres">
      <dgm:prSet presAssocID="{088DCE63-3B91-412E-88E9-A5959387E082}" presName="bottomLine" presStyleLbl="alignNode1" presStyleIdx="3" presStyleCnt="4">
        <dgm:presLayoutVars/>
      </dgm:prSet>
      <dgm:spPr/>
    </dgm:pt>
    <dgm:pt modelId="{443D03A3-AAB9-4684-8112-A5C9459F9231}" type="pres">
      <dgm:prSet presAssocID="{088DCE63-3B91-412E-88E9-A5959387E082}" presName="nodeText" presStyleLbl="bgAccFollowNode1" presStyleIdx="1" presStyleCnt="2">
        <dgm:presLayoutVars>
          <dgm:bulletEnabled val="1"/>
        </dgm:presLayoutVars>
      </dgm:prSet>
      <dgm:spPr/>
      <dgm:t>
        <a:bodyPr/>
        <a:lstStyle/>
        <a:p>
          <a:endParaRPr lang="en-US"/>
        </a:p>
      </dgm:t>
    </dgm:pt>
  </dgm:ptLst>
  <dgm:cxnLst>
    <dgm:cxn modelId="{54539322-650A-4DFB-AB96-A82832A20EC7}" srcId="{DC17110D-2F98-4E69-BE2F-06223F3191ED}" destId="{088DCE63-3B91-412E-88E9-A5959387E082}" srcOrd="1" destOrd="0" parTransId="{B9B5D528-BFD8-4788-925F-CE645BD05F65}" sibTransId="{5E3678B5-FF98-468B-9A06-F08153CBF0A2}"/>
    <dgm:cxn modelId="{F2C23342-C1F0-49D0-9745-2085CF0F1595}" type="presOf" srcId="{4C7A4082-0DDF-4723-A4C0-F5C463720E52}" destId="{76647B8B-E113-4DE3-BA61-031D359A63D6}" srcOrd="0" destOrd="0" presId="urn:microsoft.com/office/officeart/2016/7/layout/BasicLinearProcessNumbered"/>
    <dgm:cxn modelId="{1492E2AA-F2F5-4725-93EB-AF51839B00E7}" srcId="{BB89A979-3588-4F7F-A33F-C7D8A47340B3}" destId="{E0DA9DAA-4110-46F0-9EC7-22DD292349FF}" srcOrd="2" destOrd="0" parTransId="{8E8BF1F8-9084-48BF-BF35-D93A4928A01E}" sibTransId="{B89D061A-02C1-4754-A42E-C00E7C7A5CBC}"/>
    <dgm:cxn modelId="{1DF6065C-4037-4AC8-87BA-91B14BEE9044}" type="presOf" srcId="{81931B12-A0B8-4F8D-8A69-ADB7DFCD23FB}" destId="{93EB3113-3CBD-4EEC-9591-3B1C79AAF4AF}" srcOrd="0" destOrd="1" presId="urn:microsoft.com/office/officeart/2016/7/layout/BasicLinearProcessNumbered"/>
    <dgm:cxn modelId="{15084D5B-2F14-4A93-A95B-A18289AF5EE8}" type="presOf" srcId="{BB89A979-3588-4F7F-A33F-C7D8A47340B3}" destId="{0A82BFFA-EE2B-4145-89B1-3E6C9A4F7E26}" srcOrd="0" destOrd="0" presId="urn:microsoft.com/office/officeart/2016/7/layout/BasicLinearProcessNumbered"/>
    <dgm:cxn modelId="{65E09E9E-16EA-40FF-A997-2261F2158D91}" srcId="{DC17110D-2F98-4E69-BE2F-06223F3191ED}" destId="{BB89A979-3588-4F7F-A33F-C7D8A47340B3}" srcOrd="0" destOrd="0" parTransId="{0D692E1A-45DB-4D35-A4D9-C4074743ED49}" sibTransId="{4C7A4082-0DDF-4723-A4C0-F5C463720E52}"/>
    <dgm:cxn modelId="{B33256B2-2A5C-4083-83BE-9B4AFB73C2C1}" type="presOf" srcId="{E0DA9DAA-4110-46F0-9EC7-22DD292349FF}" destId="{93EB3113-3CBD-4EEC-9591-3B1C79AAF4AF}" srcOrd="0" destOrd="3" presId="urn:microsoft.com/office/officeart/2016/7/layout/BasicLinearProcessNumbered"/>
    <dgm:cxn modelId="{72F4F874-07FE-4C6B-B112-F48E5DC71439}" srcId="{BB89A979-3588-4F7F-A33F-C7D8A47340B3}" destId="{F0C2C85C-D4CB-407C-8B99-65D03E40D50C}" srcOrd="1" destOrd="0" parTransId="{CEFFC904-FDF1-4078-813A-8D0EDE7F95C5}" sibTransId="{129540E9-7040-441F-90C3-B5A0DB5A02BC}"/>
    <dgm:cxn modelId="{E1B7EC6B-0678-48D0-B365-53EA08227717}" type="presOf" srcId="{088DCE63-3B91-412E-88E9-A5959387E082}" destId="{443D03A3-AAB9-4684-8112-A5C9459F9231}" srcOrd="1" destOrd="0" presId="urn:microsoft.com/office/officeart/2016/7/layout/BasicLinearProcessNumbered"/>
    <dgm:cxn modelId="{6624CCFA-2BD9-44F6-8116-86E96B1259CA}" type="presOf" srcId="{088DCE63-3B91-412E-88E9-A5959387E082}" destId="{8354E4BF-A994-4FF8-9756-8FDAB2B5E4B6}" srcOrd="0" destOrd="0" presId="urn:microsoft.com/office/officeart/2016/7/layout/BasicLinearProcessNumbered"/>
    <dgm:cxn modelId="{02604B1C-4C44-4F32-944B-24112D01EBDB}" type="presOf" srcId="{DC17110D-2F98-4E69-BE2F-06223F3191ED}" destId="{A899B98A-E7A9-46A7-89A4-D91BC592965E}" srcOrd="0" destOrd="0" presId="urn:microsoft.com/office/officeart/2016/7/layout/BasicLinearProcessNumbered"/>
    <dgm:cxn modelId="{55AAEAF3-466E-4055-852C-614E6D122C5C}" type="presOf" srcId="{BB89A979-3588-4F7F-A33F-C7D8A47340B3}" destId="{93EB3113-3CBD-4EEC-9591-3B1C79AAF4AF}" srcOrd="1" destOrd="0" presId="urn:microsoft.com/office/officeart/2016/7/layout/BasicLinearProcessNumbered"/>
    <dgm:cxn modelId="{E3AC90CF-3D11-4290-BDFA-484920BAC510}" type="presOf" srcId="{5E3678B5-FF98-468B-9A06-F08153CBF0A2}" destId="{A3299589-F20F-4DD1-B8DB-F3B71DB07EAF}" srcOrd="0" destOrd="0" presId="urn:microsoft.com/office/officeart/2016/7/layout/BasicLinearProcessNumbered"/>
    <dgm:cxn modelId="{4869D56A-9D88-4438-8DDF-4967F71635EF}" srcId="{BB89A979-3588-4F7F-A33F-C7D8A47340B3}" destId="{81931B12-A0B8-4F8D-8A69-ADB7DFCD23FB}" srcOrd="0" destOrd="0" parTransId="{56CD1E18-05A2-4337-B400-215A3E6A8E00}" sibTransId="{41853735-52DA-4476-9C03-846B9ED927D1}"/>
    <dgm:cxn modelId="{8D95BE88-C03E-4208-940B-055CEB102FB0}" type="presOf" srcId="{F0C2C85C-D4CB-407C-8B99-65D03E40D50C}" destId="{93EB3113-3CBD-4EEC-9591-3B1C79AAF4AF}" srcOrd="0" destOrd="2" presId="urn:microsoft.com/office/officeart/2016/7/layout/BasicLinearProcessNumbered"/>
    <dgm:cxn modelId="{D01D6312-999A-4CB1-B234-FD304D22FC87}" type="presParOf" srcId="{A899B98A-E7A9-46A7-89A4-D91BC592965E}" destId="{4D34CA7A-3DE9-49A3-8332-292F9CBB0421}" srcOrd="0" destOrd="0" presId="urn:microsoft.com/office/officeart/2016/7/layout/BasicLinearProcessNumbered"/>
    <dgm:cxn modelId="{40D46797-AC2D-402D-B8D9-67BB61B95D2E}" type="presParOf" srcId="{4D34CA7A-3DE9-49A3-8332-292F9CBB0421}" destId="{0A82BFFA-EE2B-4145-89B1-3E6C9A4F7E26}" srcOrd="0" destOrd="0" presId="urn:microsoft.com/office/officeart/2016/7/layout/BasicLinearProcessNumbered"/>
    <dgm:cxn modelId="{1785D76D-5496-4E69-BFA1-5D806E9EF555}" type="presParOf" srcId="{4D34CA7A-3DE9-49A3-8332-292F9CBB0421}" destId="{76647B8B-E113-4DE3-BA61-031D359A63D6}" srcOrd="1" destOrd="0" presId="urn:microsoft.com/office/officeart/2016/7/layout/BasicLinearProcessNumbered"/>
    <dgm:cxn modelId="{AC555858-31F6-41CC-A85D-EA1C6501F42B}" type="presParOf" srcId="{4D34CA7A-3DE9-49A3-8332-292F9CBB0421}" destId="{14495CA2-CBE7-437D-AC8F-18EF186C4887}" srcOrd="2" destOrd="0" presId="urn:microsoft.com/office/officeart/2016/7/layout/BasicLinearProcessNumbered"/>
    <dgm:cxn modelId="{FD46F0B5-DAD0-4D8A-A759-7436BB78FBEC}" type="presParOf" srcId="{4D34CA7A-3DE9-49A3-8332-292F9CBB0421}" destId="{93EB3113-3CBD-4EEC-9591-3B1C79AAF4AF}" srcOrd="3" destOrd="0" presId="urn:microsoft.com/office/officeart/2016/7/layout/BasicLinearProcessNumbered"/>
    <dgm:cxn modelId="{E605171F-46A3-4367-B090-324BEEC5A74D}" type="presParOf" srcId="{A899B98A-E7A9-46A7-89A4-D91BC592965E}" destId="{E9EDD46B-7721-4B5A-9A1E-C3A854A2FDC3}" srcOrd="1" destOrd="0" presId="urn:microsoft.com/office/officeart/2016/7/layout/BasicLinearProcessNumbered"/>
    <dgm:cxn modelId="{D1C65D81-8D73-4A63-AB5A-AE4FBB12A9F2}" type="presParOf" srcId="{A899B98A-E7A9-46A7-89A4-D91BC592965E}" destId="{4968647F-9631-4FB8-A5D4-09A474616CD7}" srcOrd="2" destOrd="0" presId="urn:microsoft.com/office/officeart/2016/7/layout/BasicLinearProcessNumbered"/>
    <dgm:cxn modelId="{A72EE07E-DD71-416C-84EE-FEB4BF71F2AA}" type="presParOf" srcId="{4968647F-9631-4FB8-A5D4-09A474616CD7}" destId="{8354E4BF-A994-4FF8-9756-8FDAB2B5E4B6}" srcOrd="0" destOrd="0" presId="urn:microsoft.com/office/officeart/2016/7/layout/BasicLinearProcessNumbered"/>
    <dgm:cxn modelId="{76FD3EC4-79EC-4203-A139-F797DAD384E9}" type="presParOf" srcId="{4968647F-9631-4FB8-A5D4-09A474616CD7}" destId="{A3299589-F20F-4DD1-B8DB-F3B71DB07EAF}" srcOrd="1" destOrd="0" presId="urn:microsoft.com/office/officeart/2016/7/layout/BasicLinearProcessNumbered"/>
    <dgm:cxn modelId="{91B856CD-6DD6-4A68-ACA3-76E9D2EDCB83}" type="presParOf" srcId="{4968647F-9631-4FB8-A5D4-09A474616CD7}" destId="{8EB7F065-5A18-4562-86A2-12BC00DA9AAF}" srcOrd="2" destOrd="0" presId="urn:microsoft.com/office/officeart/2016/7/layout/BasicLinearProcessNumbered"/>
    <dgm:cxn modelId="{BA4F80FA-AA25-4364-A454-DE27C77648B2}" type="presParOf" srcId="{4968647F-9631-4FB8-A5D4-09A474616CD7}" destId="{443D03A3-AAB9-4684-8112-A5C9459F923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5D4450-FADA-4FE5-8430-BF22A536E89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B241843-1027-4C0A-B216-4E04A49C2119}">
      <dgm:prSet/>
      <dgm:spPr/>
      <dgm:t>
        <a:bodyPr/>
        <a:lstStyle/>
        <a:p>
          <a:r>
            <a:rPr lang="en-US" b="1" i="0" u="none" baseline="0" dirty="0"/>
            <a:t>Non-Long Term Care </a:t>
          </a:r>
        </a:p>
        <a:p>
          <a:r>
            <a:rPr lang="en-US" b="1" i="0" u="none" baseline="0" dirty="0"/>
            <a:t>(Hospitals, ESRD, HHA,    Hospice, EMTALA, FQHC)</a:t>
          </a:r>
          <a:endParaRPr lang="en-US" u="none" dirty="0"/>
        </a:p>
      </dgm:t>
    </dgm:pt>
    <dgm:pt modelId="{83C0CD45-ED53-40C7-A89C-6785DED24993}" type="parTrans" cxnId="{58D812A9-95F7-43E4-A5CF-10444FA2F92B}">
      <dgm:prSet/>
      <dgm:spPr/>
      <dgm:t>
        <a:bodyPr/>
        <a:lstStyle/>
        <a:p>
          <a:endParaRPr lang="en-US"/>
        </a:p>
      </dgm:t>
    </dgm:pt>
    <dgm:pt modelId="{E2A75BDB-16D7-4A61-8A90-BE285C720B4A}" type="sibTrans" cxnId="{58D812A9-95F7-43E4-A5CF-10444FA2F92B}">
      <dgm:prSet/>
      <dgm:spPr/>
      <dgm:t>
        <a:bodyPr/>
        <a:lstStyle/>
        <a:p>
          <a:endParaRPr lang="en-US"/>
        </a:p>
      </dgm:t>
    </dgm:pt>
    <dgm:pt modelId="{8C69D431-32E8-4650-82FC-8D3237D8DD86}">
      <dgm:prSet/>
      <dgm:spPr/>
      <dgm:t>
        <a:bodyPr/>
        <a:lstStyle/>
        <a:p>
          <a:r>
            <a:rPr lang="en-US" b="1" i="0" u="none" baseline="0" dirty="0"/>
            <a:t>IJ (P-1): 2 business days</a:t>
          </a:r>
          <a:endParaRPr lang="en-US" u="none" dirty="0"/>
        </a:p>
      </dgm:t>
    </dgm:pt>
    <dgm:pt modelId="{E797595B-8878-4DC7-A0D0-D97C1F547AC2}" type="parTrans" cxnId="{CA502BBA-AA9D-4340-9D91-607BBF35DDDC}">
      <dgm:prSet/>
      <dgm:spPr/>
      <dgm:t>
        <a:bodyPr/>
        <a:lstStyle/>
        <a:p>
          <a:endParaRPr lang="en-US"/>
        </a:p>
      </dgm:t>
    </dgm:pt>
    <dgm:pt modelId="{706E2F19-D1FF-4C38-B198-97D2964D2F86}" type="sibTrans" cxnId="{CA502BBA-AA9D-4340-9D91-607BBF35DDDC}">
      <dgm:prSet/>
      <dgm:spPr/>
      <dgm:t>
        <a:bodyPr/>
        <a:lstStyle/>
        <a:p>
          <a:endParaRPr lang="en-US"/>
        </a:p>
      </dgm:t>
    </dgm:pt>
    <dgm:pt modelId="{AE2A2955-E0A9-429B-B443-5263A003B7D8}">
      <dgm:prSet/>
      <dgm:spPr/>
      <dgm:t>
        <a:bodyPr/>
        <a:lstStyle/>
        <a:p>
          <a:r>
            <a:rPr lang="en-US" b="1" i="0" u="none" baseline="0" dirty="0"/>
            <a:t>Non IJ High (P-2): 45 calendar days</a:t>
          </a:r>
          <a:endParaRPr lang="en-US" u="none" dirty="0"/>
        </a:p>
      </dgm:t>
    </dgm:pt>
    <dgm:pt modelId="{658294B8-0ACA-448B-A8F7-FD72C35F30AB}" type="parTrans" cxnId="{1E339E8D-9934-4F14-8F6C-0C86215B29BE}">
      <dgm:prSet/>
      <dgm:spPr/>
      <dgm:t>
        <a:bodyPr/>
        <a:lstStyle/>
        <a:p>
          <a:endParaRPr lang="en-US"/>
        </a:p>
      </dgm:t>
    </dgm:pt>
    <dgm:pt modelId="{01456A22-6D27-459F-B0CD-3940810D97E3}" type="sibTrans" cxnId="{1E339E8D-9934-4F14-8F6C-0C86215B29BE}">
      <dgm:prSet/>
      <dgm:spPr/>
      <dgm:t>
        <a:bodyPr/>
        <a:lstStyle/>
        <a:p>
          <a:endParaRPr lang="en-US"/>
        </a:p>
      </dgm:t>
    </dgm:pt>
    <dgm:pt modelId="{911C947B-77C0-4C33-B360-825D2DAC9BE1}">
      <dgm:prSet/>
      <dgm:spPr/>
      <dgm:t>
        <a:bodyPr/>
        <a:lstStyle/>
        <a:p>
          <a:r>
            <a:rPr lang="en-US" b="1" i="0" u="none" baseline="0" dirty="0"/>
            <a:t>Medium (P-3): schedule no later than the next survey</a:t>
          </a:r>
        </a:p>
        <a:p>
          <a:endParaRPr lang="en-US" u="none" dirty="0"/>
        </a:p>
      </dgm:t>
    </dgm:pt>
    <dgm:pt modelId="{C8B1D76A-071A-4771-A9CC-0576ADC58CCB}" type="parTrans" cxnId="{0F956179-BE76-48ED-AF28-E4509DB19112}">
      <dgm:prSet/>
      <dgm:spPr/>
      <dgm:t>
        <a:bodyPr/>
        <a:lstStyle/>
        <a:p>
          <a:endParaRPr lang="en-US"/>
        </a:p>
      </dgm:t>
    </dgm:pt>
    <dgm:pt modelId="{481629BC-21D9-450D-A6A3-70CE5F491D51}" type="sibTrans" cxnId="{0F956179-BE76-48ED-AF28-E4509DB19112}">
      <dgm:prSet/>
      <dgm:spPr/>
      <dgm:t>
        <a:bodyPr/>
        <a:lstStyle/>
        <a:p>
          <a:endParaRPr lang="en-US"/>
        </a:p>
      </dgm:t>
    </dgm:pt>
    <dgm:pt modelId="{BD1B7DB9-7FA0-465E-9023-B1D51BB9D9C8}" type="pres">
      <dgm:prSet presAssocID="{AB5D4450-FADA-4FE5-8430-BF22A536E89D}" presName="vert0" presStyleCnt="0">
        <dgm:presLayoutVars>
          <dgm:dir/>
          <dgm:animOne val="branch"/>
          <dgm:animLvl val="lvl"/>
        </dgm:presLayoutVars>
      </dgm:prSet>
      <dgm:spPr/>
      <dgm:t>
        <a:bodyPr/>
        <a:lstStyle/>
        <a:p>
          <a:endParaRPr lang="en-US"/>
        </a:p>
      </dgm:t>
    </dgm:pt>
    <dgm:pt modelId="{A470FA9D-A82F-4BE6-B2A8-7D2E30D0527E}" type="pres">
      <dgm:prSet presAssocID="{8B241843-1027-4C0A-B216-4E04A49C2119}" presName="thickLine" presStyleLbl="alignNode1" presStyleIdx="0" presStyleCnt="4"/>
      <dgm:spPr/>
    </dgm:pt>
    <dgm:pt modelId="{D54AE2C9-6B1E-4356-8445-5937F5B26A87}" type="pres">
      <dgm:prSet presAssocID="{8B241843-1027-4C0A-B216-4E04A49C2119}" presName="horz1" presStyleCnt="0"/>
      <dgm:spPr/>
    </dgm:pt>
    <dgm:pt modelId="{C28F82C8-01FB-485E-8E4A-C79C60EA5A7D}" type="pres">
      <dgm:prSet presAssocID="{8B241843-1027-4C0A-B216-4E04A49C2119}" presName="tx1" presStyleLbl="revTx" presStyleIdx="0" presStyleCnt="4"/>
      <dgm:spPr/>
      <dgm:t>
        <a:bodyPr/>
        <a:lstStyle/>
        <a:p>
          <a:endParaRPr lang="en-US"/>
        </a:p>
      </dgm:t>
    </dgm:pt>
    <dgm:pt modelId="{0B657BD0-5CE5-4675-B82F-9724FBD81CB7}" type="pres">
      <dgm:prSet presAssocID="{8B241843-1027-4C0A-B216-4E04A49C2119}" presName="vert1" presStyleCnt="0"/>
      <dgm:spPr/>
    </dgm:pt>
    <dgm:pt modelId="{FAB3ACDB-E728-403F-A667-46D9687615B5}" type="pres">
      <dgm:prSet presAssocID="{8C69D431-32E8-4650-82FC-8D3237D8DD86}" presName="thickLine" presStyleLbl="alignNode1" presStyleIdx="1" presStyleCnt="4"/>
      <dgm:spPr/>
    </dgm:pt>
    <dgm:pt modelId="{62F73682-EA25-4524-9C08-7BB36F4F7637}" type="pres">
      <dgm:prSet presAssocID="{8C69D431-32E8-4650-82FC-8D3237D8DD86}" presName="horz1" presStyleCnt="0"/>
      <dgm:spPr/>
    </dgm:pt>
    <dgm:pt modelId="{488F6258-B7C9-468E-B3EF-0115239CD099}" type="pres">
      <dgm:prSet presAssocID="{8C69D431-32E8-4650-82FC-8D3237D8DD86}" presName="tx1" presStyleLbl="revTx" presStyleIdx="1" presStyleCnt="4"/>
      <dgm:spPr/>
      <dgm:t>
        <a:bodyPr/>
        <a:lstStyle/>
        <a:p>
          <a:endParaRPr lang="en-US"/>
        </a:p>
      </dgm:t>
    </dgm:pt>
    <dgm:pt modelId="{5380C4F8-2582-4EE4-8C1D-BE8D03BE1B73}" type="pres">
      <dgm:prSet presAssocID="{8C69D431-32E8-4650-82FC-8D3237D8DD86}" presName="vert1" presStyleCnt="0"/>
      <dgm:spPr/>
    </dgm:pt>
    <dgm:pt modelId="{CF8BAEFB-CE28-460C-A0CF-5B5BE988773D}" type="pres">
      <dgm:prSet presAssocID="{AE2A2955-E0A9-429B-B443-5263A003B7D8}" presName="thickLine" presStyleLbl="alignNode1" presStyleIdx="2" presStyleCnt="4"/>
      <dgm:spPr/>
    </dgm:pt>
    <dgm:pt modelId="{3C77F93C-4A96-46B4-9DA8-7518A0739B12}" type="pres">
      <dgm:prSet presAssocID="{AE2A2955-E0A9-429B-B443-5263A003B7D8}" presName="horz1" presStyleCnt="0"/>
      <dgm:spPr/>
    </dgm:pt>
    <dgm:pt modelId="{3255A426-2A4A-48B0-B9BD-385D461A04E3}" type="pres">
      <dgm:prSet presAssocID="{AE2A2955-E0A9-429B-B443-5263A003B7D8}" presName="tx1" presStyleLbl="revTx" presStyleIdx="2" presStyleCnt="4"/>
      <dgm:spPr/>
      <dgm:t>
        <a:bodyPr/>
        <a:lstStyle/>
        <a:p>
          <a:endParaRPr lang="en-US"/>
        </a:p>
      </dgm:t>
    </dgm:pt>
    <dgm:pt modelId="{603C38F4-62CA-4B47-A4F5-7817BBAD1253}" type="pres">
      <dgm:prSet presAssocID="{AE2A2955-E0A9-429B-B443-5263A003B7D8}" presName="vert1" presStyleCnt="0"/>
      <dgm:spPr/>
    </dgm:pt>
    <dgm:pt modelId="{686BE2B5-27F6-4E75-B7F0-F2E01B3BE498}" type="pres">
      <dgm:prSet presAssocID="{911C947B-77C0-4C33-B360-825D2DAC9BE1}" presName="thickLine" presStyleLbl="alignNode1" presStyleIdx="3" presStyleCnt="4"/>
      <dgm:spPr/>
    </dgm:pt>
    <dgm:pt modelId="{0CB026DB-2983-41E4-9F21-DAD337D4F8E1}" type="pres">
      <dgm:prSet presAssocID="{911C947B-77C0-4C33-B360-825D2DAC9BE1}" presName="horz1" presStyleCnt="0"/>
      <dgm:spPr/>
    </dgm:pt>
    <dgm:pt modelId="{699B8DE7-F9DB-4372-B28C-EE3B8561E31F}" type="pres">
      <dgm:prSet presAssocID="{911C947B-77C0-4C33-B360-825D2DAC9BE1}" presName="tx1" presStyleLbl="revTx" presStyleIdx="3" presStyleCnt="4"/>
      <dgm:spPr/>
      <dgm:t>
        <a:bodyPr/>
        <a:lstStyle/>
        <a:p>
          <a:endParaRPr lang="en-US"/>
        </a:p>
      </dgm:t>
    </dgm:pt>
    <dgm:pt modelId="{DA87E18A-790F-44D4-A3D8-810B4A2D509F}" type="pres">
      <dgm:prSet presAssocID="{911C947B-77C0-4C33-B360-825D2DAC9BE1}" presName="vert1" presStyleCnt="0"/>
      <dgm:spPr/>
    </dgm:pt>
  </dgm:ptLst>
  <dgm:cxnLst>
    <dgm:cxn modelId="{CA502BBA-AA9D-4340-9D91-607BBF35DDDC}" srcId="{AB5D4450-FADA-4FE5-8430-BF22A536E89D}" destId="{8C69D431-32E8-4650-82FC-8D3237D8DD86}" srcOrd="1" destOrd="0" parTransId="{E797595B-8878-4DC7-A0D0-D97C1F547AC2}" sibTransId="{706E2F19-D1FF-4C38-B198-97D2964D2F86}"/>
    <dgm:cxn modelId="{6998A21D-91A3-410F-AF8D-C55026D224A7}" type="presOf" srcId="{911C947B-77C0-4C33-B360-825D2DAC9BE1}" destId="{699B8DE7-F9DB-4372-B28C-EE3B8561E31F}" srcOrd="0" destOrd="0" presId="urn:microsoft.com/office/officeart/2008/layout/LinedList"/>
    <dgm:cxn modelId="{1E339E8D-9934-4F14-8F6C-0C86215B29BE}" srcId="{AB5D4450-FADA-4FE5-8430-BF22A536E89D}" destId="{AE2A2955-E0A9-429B-B443-5263A003B7D8}" srcOrd="2" destOrd="0" parTransId="{658294B8-0ACA-448B-A8F7-FD72C35F30AB}" sibTransId="{01456A22-6D27-459F-B0CD-3940810D97E3}"/>
    <dgm:cxn modelId="{0A79FDC5-6036-4D75-B043-68F6D9BCB02B}" type="presOf" srcId="{AB5D4450-FADA-4FE5-8430-BF22A536E89D}" destId="{BD1B7DB9-7FA0-465E-9023-B1D51BB9D9C8}" srcOrd="0" destOrd="0" presId="urn:microsoft.com/office/officeart/2008/layout/LinedList"/>
    <dgm:cxn modelId="{0F956179-BE76-48ED-AF28-E4509DB19112}" srcId="{AB5D4450-FADA-4FE5-8430-BF22A536E89D}" destId="{911C947B-77C0-4C33-B360-825D2DAC9BE1}" srcOrd="3" destOrd="0" parTransId="{C8B1D76A-071A-4771-A9CC-0576ADC58CCB}" sibTransId="{481629BC-21D9-450D-A6A3-70CE5F491D51}"/>
    <dgm:cxn modelId="{951AD8FA-B883-450D-B12A-662E8C11815F}" type="presOf" srcId="{AE2A2955-E0A9-429B-B443-5263A003B7D8}" destId="{3255A426-2A4A-48B0-B9BD-385D461A04E3}" srcOrd="0" destOrd="0" presId="urn:microsoft.com/office/officeart/2008/layout/LinedList"/>
    <dgm:cxn modelId="{B71A540F-2AFC-4244-B8A7-D08047F79DED}" type="presOf" srcId="{8B241843-1027-4C0A-B216-4E04A49C2119}" destId="{C28F82C8-01FB-485E-8E4A-C79C60EA5A7D}" srcOrd="0" destOrd="0" presId="urn:microsoft.com/office/officeart/2008/layout/LinedList"/>
    <dgm:cxn modelId="{58D812A9-95F7-43E4-A5CF-10444FA2F92B}" srcId="{AB5D4450-FADA-4FE5-8430-BF22A536E89D}" destId="{8B241843-1027-4C0A-B216-4E04A49C2119}" srcOrd="0" destOrd="0" parTransId="{83C0CD45-ED53-40C7-A89C-6785DED24993}" sibTransId="{E2A75BDB-16D7-4A61-8A90-BE285C720B4A}"/>
    <dgm:cxn modelId="{6E3E212A-DEEE-461E-9C9C-9A1EBB50EFCD}" type="presOf" srcId="{8C69D431-32E8-4650-82FC-8D3237D8DD86}" destId="{488F6258-B7C9-468E-B3EF-0115239CD099}" srcOrd="0" destOrd="0" presId="urn:microsoft.com/office/officeart/2008/layout/LinedList"/>
    <dgm:cxn modelId="{A7D067CD-8423-419B-B68A-8895CEF71E2F}" type="presParOf" srcId="{BD1B7DB9-7FA0-465E-9023-B1D51BB9D9C8}" destId="{A470FA9D-A82F-4BE6-B2A8-7D2E30D0527E}" srcOrd="0" destOrd="0" presId="urn:microsoft.com/office/officeart/2008/layout/LinedList"/>
    <dgm:cxn modelId="{F6242636-0253-4CC5-9AC8-9828B79E7218}" type="presParOf" srcId="{BD1B7DB9-7FA0-465E-9023-B1D51BB9D9C8}" destId="{D54AE2C9-6B1E-4356-8445-5937F5B26A87}" srcOrd="1" destOrd="0" presId="urn:microsoft.com/office/officeart/2008/layout/LinedList"/>
    <dgm:cxn modelId="{0F9F5D96-9533-4BC3-AC99-CD300DD5286B}" type="presParOf" srcId="{D54AE2C9-6B1E-4356-8445-5937F5B26A87}" destId="{C28F82C8-01FB-485E-8E4A-C79C60EA5A7D}" srcOrd="0" destOrd="0" presId="urn:microsoft.com/office/officeart/2008/layout/LinedList"/>
    <dgm:cxn modelId="{BF642BB8-0940-466A-A492-5E7E8AC5C516}" type="presParOf" srcId="{D54AE2C9-6B1E-4356-8445-5937F5B26A87}" destId="{0B657BD0-5CE5-4675-B82F-9724FBD81CB7}" srcOrd="1" destOrd="0" presId="urn:microsoft.com/office/officeart/2008/layout/LinedList"/>
    <dgm:cxn modelId="{0F81098D-D4C7-4F35-A51A-C5CC78A446D4}" type="presParOf" srcId="{BD1B7DB9-7FA0-465E-9023-B1D51BB9D9C8}" destId="{FAB3ACDB-E728-403F-A667-46D9687615B5}" srcOrd="2" destOrd="0" presId="urn:microsoft.com/office/officeart/2008/layout/LinedList"/>
    <dgm:cxn modelId="{E15C0D26-E3BB-4FFE-86C7-3D094A8A8730}" type="presParOf" srcId="{BD1B7DB9-7FA0-465E-9023-B1D51BB9D9C8}" destId="{62F73682-EA25-4524-9C08-7BB36F4F7637}" srcOrd="3" destOrd="0" presId="urn:microsoft.com/office/officeart/2008/layout/LinedList"/>
    <dgm:cxn modelId="{6D7A4C70-ABC8-43B8-AF1F-F42F4A416202}" type="presParOf" srcId="{62F73682-EA25-4524-9C08-7BB36F4F7637}" destId="{488F6258-B7C9-468E-B3EF-0115239CD099}" srcOrd="0" destOrd="0" presId="urn:microsoft.com/office/officeart/2008/layout/LinedList"/>
    <dgm:cxn modelId="{3A64BA5D-0279-403C-A593-E72699DC1B03}" type="presParOf" srcId="{62F73682-EA25-4524-9C08-7BB36F4F7637}" destId="{5380C4F8-2582-4EE4-8C1D-BE8D03BE1B73}" srcOrd="1" destOrd="0" presId="urn:microsoft.com/office/officeart/2008/layout/LinedList"/>
    <dgm:cxn modelId="{0B8466E9-7C76-4520-8764-357844BD0131}" type="presParOf" srcId="{BD1B7DB9-7FA0-465E-9023-B1D51BB9D9C8}" destId="{CF8BAEFB-CE28-460C-A0CF-5B5BE988773D}" srcOrd="4" destOrd="0" presId="urn:microsoft.com/office/officeart/2008/layout/LinedList"/>
    <dgm:cxn modelId="{593EA756-550F-477E-94ED-53F69B5316B4}" type="presParOf" srcId="{BD1B7DB9-7FA0-465E-9023-B1D51BB9D9C8}" destId="{3C77F93C-4A96-46B4-9DA8-7518A0739B12}" srcOrd="5" destOrd="0" presId="urn:microsoft.com/office/officeart/2008/layout/LinedList"/>
    <dgm:cxn modelId="{177816EF-0A5D-4009-9DCE-E9E8D1167F99}" type="presParOf" srcId="{3C77F93C-4A96-46B4-9DA8-7518A0739B12}" destId="{3255A426-2A4A-48B0-B9BD-385D461A04E3}" srcOrd="0" destOrd="0" presId="urn:microsoft.com/office/officeart/2008/layout/LinedList"/>
    <dgm:cxn modelId="{A5DFEE41-61AB-448F-9818-38BC548DE10E}" type="presParOf" srcId="{3C77F93C-4A96-46B4-9DA8-7518A0739B12}" destId="{603C38F4-62CA-4B47-A4F5-7817BBAD1253}" srcOrd="1" destOrd="0" presId="urn:microsoft.com/office/officeart/2008/layout/LinedList"/>
    <dgm:cxn modelId="{2243C241-6ADF-4953-8A63-A5F29535F2DA}" type="presParOf" srcId="{BD1B7DB9-7FA0-465E-9023-B1D51BB9D9C8}" destId="{686BE2B5-27F6-4E75-B7F0-F2E01B3BE498}" srcOrd="6" destOrd="0" presId="urn:microsoft.com/office/officeart/2008/layout/LinedList"/>
    <dgm:cxn modelId="{030C07A8-4B90-44C9-815B-1DA83E9804FF}" type="presParOf" srcId="{BD1B7DB9-7FA0-465E-9023-B1D51BB9D9C8}" destId="{0CB026DB-2983-41E4-9F21-DAD337D4F8E1}" srcOrd="7" destOrd="0" presId="urn:microsoft.com/office/officeart/2008/layout/LinedList"/>
    <dgm:cxn modelId="{7B0A3B4C-390E-42F1-B2C8-5E5B58792382}" type="presParOf" srcId="{0CB026DB-2983-41E4-9F21-DAD337D4F8E1}" destId="{699B8DE7-F9DB-4372-B28C-EE3B8561E31F}" srcOrd="0" destOrd="0" presId="urn:microsoft.com/office/officeart/2008/layout/LinedList"/>
    <dgm:cxn modelId="{9DAC7343-909F-4AF9-AE87-680F96EDEED7}" type="presParOf" srcId="{0CB026DB-2983-41E4-9F21-DAD337D4F8E1}" destId="{DA87E18A-790F-44D4-A3D8-810B4A2D509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FE020-2180-46B9-A5F7-2484F5BEF3EB}"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450E70E8-D3DC-498B-90E3-4397AA874B87}">
      <dgm:prSet/>
      <dgm:spPr/>
      <dgm:t>
        <a:bodyPr/>
        <a:lstStyle/>
        <a:p>
          <a:r>
            <a:rPr lang="en-US"/>
            <a:t>CDC has a published toolkit that includes a worksheet for the Water Management Program</a:t>
          </a:r>
        </a:p>
      </dgm:t>
    </dgm:pt>
    <dgm:pt modelId="{78040AD9-D9D4-4F3F-8262-A71B71B08C7F}" type="parTrans" cxnId="{6F6A7CB2-F7E4-4EEF-96C0-D6678ABA36BC}">
      <dgm:prSet/>
      <dgm:spPr/>
      <dgm:t>
        <a:bodyPr/>
        <a:lstStyle/>
        <a:p>
          <a:endParaRPr lang="en-US"/>
        </a:p>
      </dgm:t>
    </dgm:pt>
    <dgm:pt modelId="{6EE180FC-7BBF-4370-9FB2-7545C5F95E1F}" type="sibTrans" cxnId="{6F6A7CB2-F7E4-4EEF-96C0-D6678ABA36BC}">
      <dgm:prSet/>
      <dgm:spPr/>
      <dgm:t>
        <a:bodyPr/>
        <a:lstStyle/>
        <a:p>
          <a:endParaRPr lang="en-US"/>
        </a:p>
      </dgm:t>
    </dgm:pt>
    <dgm:pt modelId="{D55E94E8-551C-47CA-8B17-7A0666CA8F52}">
      <dgm:prSet/>
      <dgm:spPr/>
      <dgm:t>
        <a:bodyPr/>
        <a:lstStyle/>
        <a:p>
          <a:r>
            <a:rPr lang="en-US">
              <a:hlinkClick xmlns:r="http://schemas.openxmlformats.org/officeDocument/2006/relationships" r:id="rId1"/>
            </a:rPr>
            <a:t>Legionella Toolkit-Version 1.1-June 24, 2021 (cdc.gov)</a:t>
          </a:r>
          <a:endParaRPr lang="en-US"/>
        </a:p>
      </dgm:t>
    </dgm:pt>
    <dgm:pt modelId="{C6C4F182-873C-4E35-9A0F-01EB73E09188}" type="parTrans" cxnId="{F7A890AE-A9EA-410F-856B-BF98A078A3A9}">
      <dgm:prSet/>
      <dgm:spPr/>
      <dgm:t>
        <a:bodyPr/>
        <a:lstStyle/>
        <a:p>
          <a:endParaRPr lang="en-US"/>
        </a:p>
      </dgm:t>
    </dgm:pt>
    <dgm:pt modelId="{E698A495-C11D-404B-B79C-B2FAD3AFCA20}" type="sibTrans" cxnId="{F7A890AE-A9EA-410F-856B-BF98A078A3A9}">
      <dgm:prSet/>
      <dgm:spPr/>
      <dgm:t>
        <a:bodyPr/>
        <a:lstStyle/>
        <a:p>
          <a:endParaRPr lang="en-US"/>
        </a:p>
      </dgm:t>
    </dgm:pt>
    <dgm:pt modelId="{0494E80A-3CFC-4AC0-9EC4-84EAA40C9C3A}" type="pres">
      <dgm:prSet presAssocID="{FD6FE020-2180-46B9-A5F7-2484F5BEF3EB}" presName="outerComposite" presStyleCnt="0">
        <dgm:presLayoutVars>
          <dgm:chMax val="5"/>
          <dgm:dir/>
          <dgm:resizeHandles val="exact"/>
        </dgm:presLayoutVars>
      </dgm:prSet>
      <dgm:spPr/>
      <dgm:t>
        <a:bodyPr/>
        <a:lstStyle/>
        <a:p>
          <a:endParaRPr lang="en-US"/>
        </a:p>
      </dgm:t>
    </dgm:pt>
    <dgm:pt modelId="{6199156B-E9A3-4B30-A54D-6220C40C389E}" type="pres">
      <dgm:prSet presAssocID="{FD6FE020-2180-46B9-A5F7-2484F5BEF3EB}" presName="dummyMaxCanvas" presStyleCnt="0">
        <dgm:presLayoutVars/>
      </dgm:prSet>
      <dgm:spPr/>
    </dgm:pt>
    <dgm:pt modelId="{94AE7DE2-1F8B-4A64-9C32-ACB9C07D502F}" type="pres">
      <dgm:prSet presAssocID="{FD6FE020-2180-46B9-A5F7-2484F5BEF3EB}" presName="TwoNodes_1" presStyleLbl="node1" presStyleIdx="0" presStyleCnt="2">
        <dgm:presLayoutVars>
          <dgm:bulletEnabled val="1"/>
        </dgm:presLayoutVars>
      </dgm:prSet>
      <dgm:spPr/>
      <dgm:t>
        <a:bodyPr/>
        <a:lstStyle/>
        <a:p>
          <a:endParaRPr lang="en-US"/>
        </a:p>
      </dgm:t>
    </dgm:pt>
    <dgm:pt modelId="{1D2F6746-6EBF-4C3A-A3B7-F9DB857C724C}" type="pres">
      <dgm:prSet presAssocID="{FD6FE020-2180-46B9-A5F7-2484F5BEF3EB}" presName="TwoNodes_2" presStyleLbl="node1" presStyleIdx="1" presStyleCnt="2">
        <dgm:presLayoutVars>
          <dgm:bulletEnabled val="1"/>
        </dgm:presLayoutVars>
      </dgm:prSet>
      <dgm:spPr/>
      <dgm:t>
        <a:bodyPr/>
        <a:lstStyle/>
        <a:p>
          <a:endParaRPr lang="en-US"/>
        </a:p>
      </dgm:t>
    </dgm:pt>
    <dgm:pt modelId="{193142DC-4F5E-450C-A6BF-631A7BCA67FE}" type="pres">
      <dgm:prSet presAssocID="{FD6FE020-2180-46B9-A5F7-2484F5BEF3EB}" presName="TwoConn_1-2" presStyleLbl="fgAccFollowNode1" presStyleIdx="0" presStyleCnt="1">
        <dgm:presLayoutVars>
          <dgm:bulletEnabled val="1"/>
        </dgm:presLayoutVars>
      </dgm:prSet>
      <dgm:spPr/>
      <dgm:t>
        <a:bodyPr/>
        <a:lstStyle/>
        <a:p>
          <a:endParaRPr lang="en-US"/>
        </a:p>
      </dgm:t>
    </dgm:pt>
    <dgm:pt modelId="{C657E61A-0B39-4011-9DE6-AC5C5F878E5B}" type="pres">
      <dgm:prSet presAssocID="{FD6FE020-2180-46B9-A5F7-2484F5BEF3EB}" presName="TwoNodes_1_text" presStyleLbl="node1" presStyleIdx="1" presStyleCnt="2">
        <dgm:presLayoutVars>
          <dgm:bulletEnabled val="1"/>
        </dgm:presLayoutVars>
      </dgm:prSet>
      <dgm:spPr/>
      <dgm:t>
        <a:bodyPr/>
        <a:lstStyle/>
        <a:p>
          <a:endParaRPr lang="en-US"/>
        </a:p>
      </dgm:t>
    </dgm:pt>
    <dgm:pt modelId="{240BB643-D831-49BA-BCC2-81E6D7C7D63E}" type="pres">
      <dgm:prSet presAssocID="{FD6FE020-2180-46B9-A5F7-2484F5BEF3EB}" presName="TwoNodes_2_text" presStyleLbl="node1" presStyleIdx="1" presStyleCnt="2">
        <dgm:presLayoutVars>
          <dgm:bulletEnabled val="1"/>
        </dgm:presLayoutVars>
      </dgm:prSet>
      <dgm:spPr/>
      <dgm:t>
        <a:bodyPr/>
        <a:lstStyle/>
        <a:p>
          <a:endParaRPr lang="en-US"/>
        </a:p>
      </dgm:t>
    </dgm:pt>
  </dgm:ptLst>
  <dgm:cxnLst>
    <dgm:cxn modelId="{F7A890AE-A9EA-410F-856B-BF98A078A3A9}" srcId="{FD6FE020-2180-46B9-A5F7-2484F5BEF3EB}" destId="{D55E94E8-551C-47CA-8B17-7A0666CA8F52}" srcOrd="1" destOrd="0" parTransId="{C6C4F182-873C-4E35-9A0F-01EB73E09188}" sibTransId="{E698A495-C11D-404B-B79C-B2FAD3AFCA20}"/>
    <dgm:cxn modelId="{214F21B3-FFEC-4997-8008-10A70CEEDD16}" type="presOf" srcId="{6EE180FC-7BBF-4370-9FB2-7545C5F95E1F}" destId="{193142DC-4F5E-450C-A6BF-631A7BCA67FE}" srcOrd="0" destOrd="0" presId="urn:microsoft.com/office/officeart/2005/8/layout/vProcess5"/>
    <dgm:cxn modelId="{6F6A7CB2-F7E4-4EEF-96C0-D6678ABA36BC}" srcId="{FD6FE020-2180-46B9-A5F7-2484F5BEF3EB}" destId="{450E70E8-D3DC-498B-90E3-4397AA874B87}" srcOrd="0" destOrd="0" parTransId="{78040AD9-D9D4-4F3F-8262-A71B71B08C7F}" sibTransId="{6EE180FC-7BBF-4370-9FB2-7545C5F95E1F}"/>
    <dgm:cxn modelId="{B634B85B-5F0E-4622-AFC5-8C6EE83C9131}" type="presOf" srcId="{D55E94E8-551C-47CA-8B17-7A0666CA8F52}" destId="{240BB643-D831-49BA-BCC2-81E6D7C7D63E}" srcOrd="1" destOrd="0" presId="urn:microsoft.com/office/officeart/2005/8/layout/vProcess5"/>
    <dgm:cxn modelId="{0761FC16-B672-4D92-8F6A-2F0A9F4CC44B}" type="presOf" srcId="{D55E94E8-551C-47CA-8B17-7A0666CA8F52}" destId="{1D2F6746-6EBF-4C3A-A3B7-F9DB857C724C}" srcOrd="0" destOrd="0" presId="urn:microsoft.com/office/officeart/2005/8/layout/vProcess5"/>
    <dgm:cxn modelId="{F92CD9A0-ACA1-4BB5-B703-264EF983E1AF}" type="presOf" srcId="{450E70E8-D3DC-498B-90E3-4397AA874B87}" destId="{C657E61A-0B39-4011-9DE6-AC5C5F878E5B}" srcOrd="1" destOrd="0" presId="urn:microsoft.com/office/officeart/2005/8/layout/vProcess5"/>
    <dgm:cxn modelId="{1FD2F878-6BF2-4FE4-AC46-DB7E33D0A129}" type="presOf" srcId="{FD6FE020-2180-46B9-A5F7-2484F5BEF3EB}" destId="{0494E80A-3CFC-4AC0-9EC4-84EAA40C9C3A}" srcOrd="0" destOrd="0" presId="urn:microsoft.com/office/officeart/2005/8/layout/vProcess5"/>
    <dgm:cxn modelId="{FB031862-15C3-4B79-B2A3-54EE005B157C}" type="presOf" srcId="{450E70E8-D3DC-498B-90E3-4397AA874B87}" destId="{94AE7DE2-1F8B-4A64-9C32-ACB9C07D502F}" srcOrd="0" destOrd="0" presId="urn:microsoft.com/office/officeart/2005/8/layout/vProcess5"/>
    <dgm:cxn modelId="{BA431EF2-19A5-495A-998A-D477A46D2502}" type="presParOf" srcId="{0494E80A-3CFC-4AC0-9EC4-84EAA40C9C3A}" destId="{6199156B-E9A3-4B30-A54D-6220C40C389E}" srcOrd="0" destOrd="0" presId="urn:microsoft.com/office/officeart/2005/8/layout/vProcess5"/>
    <dgm:cxn modelId="{9B902540-D508-4329-A806-804F78857984}" type="presParOf" srcId="{0494E80A-3CFC-4AC0-9EC4-84EAA40C9C3A}" destId="{94AE7DE2-1F8B-4A64-9C32-ACB9C07D502F}" srcOrd="1" destOrd="0" presId="urn:microsoft.com/office/officeart/2005/8/layout/vProcess5"/>
    <dgm:cxn modelId="{33BE4325-1F46-4655-8E2E-A3E27F22B374}" type="presParOf" srcId="{0494E80A-3CFC-4AC0-9EC4-84EAA40C9C3A}" destId="{1D2F6746-6EBF-4C3A-A3B7-F9DB857C724C}" srcOrd="2" destOrd="0" presId="urn:microsoft.com/office/officeart/2005/8/layout/vProcess5"/>
    <dgm:cxn modelId="{862C9FC5-FB54-4BD7-866B-B60A091127EF}" type="presParOf" srcId="{0494E80A-3CFC-4AC0-9EC4-84EAA40C9C3A}" destId="{193142DC-4F5E-450C-A6BF-631A7BCA67FE}" srcOrd="3" destOrd="0" presId="urn:microsoft.com/office/officeart/2005/8/layout/vProcess5"/>
    <dgm:cxn modelId="{06674B64-4993-4CD9-90CD-83C8F43B8784}" type="presParOf" srcId="{0494E80A-3CFC-4AC0-9EC4-84EAA40C9C3A}" destId="{C657E61A-0B39-4011-9DE6-AC5C5F878E5B}" srcOrd="4" destOrd="0" presId="urn:microsoft.com/office/officeart/2005/8/layout/vProcess5"/>
    <dgm:cxn modelId="{8D8754A2-EEA5-4B29-88C7-AF237F37A10F}" type="presParOf" srcId="{0494E80A-3CFC-4AC0-9EC4-84EAA40C9C3A}" destId="{240BB643-D831-49BA-BCC2-81E6D7C7D63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4096BF2-0141-45E1-8E83-0077C8E6061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8D0357-FDDE-4FF4-81B9-2FF2C5801BF1}">
      <dgm:prSet/>
      <dgm:spPr/>
      <dgm:t>
        <a:bodyPr/>
        <a:lstStyle/>
        <a:p>
          <a:r>
            <a:rPr lang="en-US"/>
            <a:t>Review of new FRI reporting format and 5 day investigation form:</a:t>
          </a:r>
        </a:p>
      </dgm:t>
    </dgm:pt>
    <dgm:pt modelId="{3969B1A9-AB61-4A15-BF7D-2797C414F1F3}" type="parTrans" cxnId="{D91A28C9-2A9B-4368-AE3E-3C360CF3E6EA}">
      <dgm:prSet/>
      <dgm:spPr/>
      <dgm:t>
        <a:bodyPr/>
        <a:lstStyle/>
        <a:p>
          <a:endParaRPr lang="en-US"/>
        </a:p>
      </dgm:t>
    </dgm:pt>
    <dgm:pt modelId="{340940D2-F0C9-4B43-B77A-8FB17A7DBBE6}" type="sibTrans" cxnId="{D91A28C9-2A9B-4368-AE3E-3C360CF3E6EA}">
      <dgm:prSet/>
      <dgm:spPr/>
      <dgm:t>
        <a:bodyPr/>
        <a:lstStyle/>
        <a:p>
          <a:endParaRPr lang="en-US"/>
        </a:p>
      </dgm:t>
    </dgm:pt>
    <dgm:pt modelId="{F9A8D0E1-349A-4D7D-864D-8F24E4E4D8FD}">
      <dgm:prSet/>
      <dgm:spPr/>
      <dgm:t>
        <a:bodyPr/>
        <a:lstStyle/>
        <a:p>
          <a:r>
            <a:rPr lang="en-US"/>
            <a:t>Attachments of form included.</a:t>
          </a:r>
        </a:p>
      </dgm:t>
    </dgm:pt>
    <dgm:pt modelId="{245FBBA5-A3ED-4F84-B680-01C19D3673DE}" type="parTrans" cxnId="{DAD76E4F-DD86-49BD-B096-F92D4BA46115}">
      <dgm:prSet/>
      <dgm:spPr/>
      <dgm:t>
        <a:bodyPr/>
        <a:lstStyle/>
        <a:p>
          <a:endParaRPr lang="en-US"/>
        </a:p>
      </dgm:t>
    </dgm:pt>
    <dgm:pt modelId="{8CF9CFC5-FB46-40EE-B6AE-226B7A72B81E}" type="sibTrans" cxnId="{DAD76E4F-DD86-49BD-B096-F92D4BA46115}">
      <dgm:prSet/>
      <dgm:spPr/>
      <dgm:t>
        <a:bodyPr/>
        <a:lstStyle/>
        <a:p>
          <a:endParaRPr lang="en-US"/>
        </a:p>
      </dgm:t>
    </dgm:pt>
    <dgm:pt modelId="{DCE96B26-3E53-488E-A1E2-054C1EFCA164}" type="pres">
      <dgm:prSet presAssocID="{D4096BF2-0141-45E1-8E83-0077C8E6061A}" presName="root" presStyleCnt="0">
        <dgm:presLayoutVars>
          <dgm:dir/>
          <dgm:resizeHandles val="exact"/>
        </dgm:presLayoutVars>
      </dgm:prSet>
      <dgm:spPr/>
      <dgm:t>
        <a:bodyPr/>
        <a:lstStyle/>
        <a:p>
          <a:endParaRPr lang="en-US"/>
        </a:p>
      </dgm:t>
    </dgm:pt>
    <dgm:pt modelId="{1DBA839E-C940-446B-89F9-6536B27A2BFB}" type="pres">
      <dgm:prSet presAssocID="{E18D0357-FDDE-4FF4-81B9-2FF2C5801BF1}" presName="compNode" presStyleCnt="0"/>
      <dgm:spPr/>
    </dgm:pt>
    <dgm:pt modelId="{7F4536B7-7FF4-4E59-AC88-F0A7E6EE340E}" type="pres">
      <dgm:prSet presAssocID="{E18D0357-FDDE-4FF4-81B9-2FF2C5801BF1}" presName="bgRect" presStyleLbl="bgShp" presStyleIdx="0" presStyleCnt="2"/>
      <dgm:spPr/>
    </dgm:pt>
    <dgm:pt modelId="{39E1E1DD-3946-41F2-BE28-C27C12CA4062}" type="pres">
      <dgm:prSet presAssocID="{E18D0357-FDDE-4FF4-81B9-2FF2C5801B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Document"/>
        </a:ext>
      </dgm:extLst>
    </dgm:pt>
    <dgm:pt modelId="{8BB0FC4F-AA32-471F-99BF-1B47B81DEEE4}" type="pres">
      <dgm:prSet presAssocID="{E18D0357-FDDE-4FF4-81B9-2FF2C5801BF1}" presName="spaceRect" presStyleCnt="0"/>
      <dgm:spPr/>
    </dgm:pt>
    <dgm:pt modelId="{3D799E4D-6C87-4C20-BEFA-B78B76D05B86}" type="pres">
      <dgm:prSet presAssocID="{E18D0357-FDDE-4FF4-81B9-2FF2C5801BF1}" presName="parTx" presStyleLbl="revTx" presStyleIdx="0" presStyleCnt="2">
        <dgm:presLayoutVars>
          <dgm:chMax val="0"/>
          <dgm:chPref val="0"/>
        </dgm:presLayoutVars>
      </dgm:prSet>
      <dgm:spPr/>
      <dgm:t>
        <a:bodyPr/>
        <a:lstStyle/>
        <a:p>
          <a:endParaRPr lang="en-US"/>
        </a:p>
      </dgm:t>
    </dgm:pt>
    <dgm:pt modelId="{8FEA0D5E-7003-4348-BAA6-793C4F04A089}" type="pres">
      <dgm:prSet presAssocID="{340940D2-F0C9-4B43-B77A-8FB17A7DBBE6}" presName="sibTrans" presStyleCnt="0"/>
      <dgm:spPr/>
    </dgm:pt>
    <dgm:pt modelId="{FEBB27B8-3FBA-4046-9480-01715CC2B76F}" type="pres">
      <dgm:prSet presAssocID="{F9A8D0E1-349A-4D7D-864D-8F24E4E4D8FD}" presName="compNode" presStyleCnt="0"/>
      <dgm:spPr/>
    </dgm:pt>
    <dgm:pt modelId="{55458479-E69A-4D47-A8E6-F2215E55A277}" type="pres">
      <dgm:prSet presAssocID="{F9A8D0E1-349A-4D7D-864D-8F24E4E4D8FD}" presName="bgRect" presStyleLbl="bgShp" presStyleIdx="1" presStyleCnt="2"/>
      <dgm:spPr/>
    </dgm:pt>
    <dgm:pt modelId="{A2A75E60-4414-4D7A-A5D4-DD5A36B8457D}" type="pres">
      <dgm:prSet presAssocID="{F9A8D0E1-349A-4D7D-864D-8F24E4E4D8F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aperclip"/>
        </a:ext>
      </dgm:extLst>
    </dgm:pt>
    <dgm:pt modelId="{2BBB6EDE-74B5-43AA-A513-4BFAC42EF6C7}" type="pres">
      <dgm:prSet presAssocID="{F9A8D0E1-349A-4D7D-864D-8F24E4E4D8FD}" presName="spaceRect" presStyleCnt="0"/>
      <dgm:spPr/>
    </dgm:pt>
    <dgm:pt modelId="{65124941-A24B-4637-BB97-15A54CBCF37F}" type="pres">
      <dgm:prSet presAssocID="{F9A8D0E1-349A-4D7D-864D-8F24E4E4D8FD}" presName="parTx" presStyleLbl="revTx" presStyleIdx="1" presStyleCnt="2">
        <dgm:presLayoutVars>
          <dgm:chMax val="0"/>
          <dgm:chPref val="0"/>
        </dgm:presLayoutVars>
      </dgm:prSet>
      <dgm:spPr/>
      <dgm:t>
        <a:bodyPr/>
        <a:lstStyle/>
        <a:p>
          <a:endParaRPr lang="en-US"/>
        </a:p>
      </dgm:t>
    </dgm:pt>
  </dgm:ptLst>
  <dgm:cxnLst>
    <dgm:cxn modelId="{DAD76E4F-DD86-49BD-B096-F92D4BA46115}" srcId="{D4096BF2-0141-45E1-8E83-0077C8E6061A}" destId="{F9A8D0E1-349A-4D7D-864D-8F24E4E4D8FD}" srcOrd="1" destOrd="0" parTransId="{245FBBA5-A3ED-4F84-B680-01C19D3673DE}" sibTransId="{8CF9CFC5-FB46-40EE-B6AE-226B7A72B81E}"/>
    <dgm:cxn modelId="{E76F7360-0A41-47CE-AE7A-395C74FBEBE7}" type="presOf" srcId="{D4096BF2-0141-45E1-8E83-0077C8E6061A}" destId="{DCE96B26-3E53-488E-A1E2-054C1EFCA164}" srcOrd="0" destOrd="0" presId="urn:microsoft.com/office/officeart/2018/2/layout/IconVerticalSolidList"/>
    <dgm:cxn modelId="{AAEDBD82-A1BF-41F0-9AD1-BE899709B841}" type="presOf" srcId="{F9A8D0E1-349A-4D7D-864D-8F24E4E4D8FD}" destId="{65124941-A24B-4637-BB97-15A54CBCF37F}" srcOrd="0" destOrd="0" presId="urn:microsoft.com/office/officeart/2018/2/layout/IconVerticalSolidList"/>
    <dgm:cxn modelId="{787FEC65-ED7B-4A2C-8C26-4B4183FDBB4B}" type="presOf" srcId="{E18D0357-FDDE-4FF4-81B9-2FF2C5801BF1}" destId="{3D799E4D-6C87-4C20-BEFA-B78B76D05B86}" srcOrd="0" destOrd="0" presId="urn:microsoft.com/office/officeart/2018/2/layout/IconVerticalSolidList"/>
    <dgm:cxn modelId="{D91A28C9-2A9B-4368-AE3E-3C360CF3E6EA}" srcId="{D4096BF2-0141-45E1-8E83-0077C8E6061A}" destId="{E18D0357-FDDE-4FF4-81B9-2FF2C5801BF1}" srcOrd="0" destOrd="0" parTransId="{3969B1A9-AB61-4A15-BF7D-2797C414F1F3}" sibTransId="{340940D2-F0C9-4B43-B77A-8FB17A7DBBE6}"/>
    <dgm:cxn modelId="{E1597A78-AB84-4802-8B99-A8803A47CA12}" type="presParOf" srcId="{DCE96B26-3E53-488E-A1E2-054C1EFCA164}" destId="{1DBA839E-C940-446B-89F9-6536B27A2BFB}" srcOrd="0" destOrd="0" presId="urn:microsoft.com/office/officeart/2018/2/layout/IconVerticalSolidList"/>
    <dgm:cxn modelId="{24C38274-13D7-49AE-B05A-953FEA17900C}" type="presParOf" srcId="{1DBA839E-C940-446B-89F9-6536B27A2BFB}" destId="{7F4536B7-7FF4-4E59-AC88-F0A7E6EE340E}" srcOrd="0" destOrd="0" presId="urn:microsoft.com/office/officeart/2018/2/layout/IconVerticalSolidList"/>
    <dgm:cxn modelId="{2CA37627-6EDD-4A1F-8BCD-CBAD18EE1411}" type="presParOf" srcId="{1DBA839E-C940-446B-89F9-6536B27A2BFB}" destId="{39E1E1DD-3946-41F2-BE28-C27C12CA4062}" srcOrd="1" destOrd="0" presId="urn:microsoft.com/office/officeart/2018/2/layout/IconVerticalSolidList"/>
    <dgm:cxn modelId="{9B1208C0-247D-4F8B-9F80-518F82139EF3}" type="presParOf" srcId="{1DBA839E-C940-446B-89F9-6536B27A2BFB}" destId="{8BB0FC4F-AA32-471F-99BF-1B47B81DEEE4}" srcOrd="2" destOrd="0" presId="urn:microsoft.com/office/officeart/2018/2/layout/IconVerticalSolidList"/>
    <dgm:cxn modelId="{6AF36C67-42DE-4E1B-9125-4E714C408662}" type="presParOf" srcId="{1DBA839E-C940-446B-89F9-6536B27A2BFB}" destId="{3D799E4D-6C87-4C20-BEFA-B78B76D05B86}" srcOrd="3" destOrd="0" presId="urn:microsoft.com/office/officeart/2018/2/layout/IconVerticalSolidList"/>
    <dgm:cxn modelId="{593A3904-BF54-4F03-B27D-7CD300C9526C}" type="presParOf" srcId="{DCE96B26-3E53-488E-A1E2-054C1EFCA164}" destId="{8FEA0D5E-7003-4348-BAA6-793C4F04A089}" srcOrd="1" destOrd="0" presId="urn:microsoft.com/office/officeart/2018/2/layout/IconVerticalSolidList"/>
    <dgm:cxn modelId="{259FC396-E8BB-4C03-A95D-F90A01C3DED6}" type="presParOf" srcId="{DCE96B26-3E53-488E-A1E2-054C1EFCA164}" destId="{FEBB27B8-3FBA-4046-9480-01715CC2B76F}" srcOrd="2" destOrd="0" presId="urn:microsoft.com/office/officeart/2018/2/layout/IconVerticalSolidList"/>
    <dgm:cxn modelId="{A25AF86A-41C1-4B9F-BD94-4C7BF413B65C}" type="presParOf" srcId="{FEBB27B8-3FBA-4046-9480-01715CC2B76F}" destId="{55458479-E69A-4D47-A8E6-F2215E55A277}" srcOrd="0" destOrd="0" presId="urn:microsoft.com/office/officeart/2018/2/layout/IconVerticalSolidList"/>
    <dgm:cxn modelId="{F025BB05-7416-4B45-9B4F-E4FC53037EB9}" type="presParOf" srcId="{FEBB27B8-3FBA-4046-9480-01715CC2B76F}" destId="{A2A75E60-4414-4D7A-A5D4-DD5A36B8457D}" srcOrd="1" destOrd="0" presId="urn:microsoft.com/office/officeart/2018/2/layout/IconVerticalSolidList"/>
    <dgm:cxn modelId="{B95A793B-336C-4FD1-9355-018D1919DD25}" type="presParOf" srcId="{FEBB27B8-3FBA-4046-9480-01715CC2B76F}" destId="{2BBB6EDE-74B5-43AA-A513-4BFAC42EF6C7}" srcOrd="2" destOrd="0" presId="urn:microsoft.com/office/officeart/2018/2/layout/IconVerticalSolidList"/>
    <dgm:cxn modelId="{E7AB3688-E660-44B9-AF86-37D254EEFE43}" type="presParOf" srcId="{FEBB27B8-3FBA-4046-9480-01715CC2B76F}" destId="{65124941-A24B-4637-BB97-15A54CBCF3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4205B2-B7DF-4D3D-8E79-1B006ACE802D}"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6648943-6CCA-47CC-AB55-29D949C55103}">
      <dgm:prSet/>
      <dgm:spPr/>
      <dgm:t>
        <a:bodyPr/>
        <a:lstStyle/>
        <a:p>
          <a:r>
            <a:rPr lang="en-US" b="0" i="0" baseline="0"/>
            <a:t>Examples of an assessment include a description of the building water systems using text and flow diagrams for identification. </a:t>
          </a:r>
          <a:endParaRPr lang="en-US"/>
        </a:p>
      </dgm:t>
    </dgm:pt>
    <dgm:pt modelId="{47458B3D-CD2B-40C3-A26D-24638787BFB9}" type="parTrans" cxnId="{04BD6D97-1EE5-4501-B31B-E340F53955A9}">
      <dgm:prSet/>
      <dgm:spPr/>
      <dgm:t>
        <a:bodyPr/>
        <a:lstStyle/>
        <a:p>
          <a:endParaRPr lang="en-US"/>
        </a:p>
      </dgm:t>
    </dgm:pt>
    <dgm:pt modelId="{B5A681AC-D717-49B6-9A29-8E70B7FF77FA}" type="sibTrans" cxnId="{04BD6D97-1EE5-4501-B31B-E340F53955A9}">
      <dgm:prSet/>
      <dgm:spPr/>
      <dgm:t>
        <a:bodyPr/>
        <a:lstStyle/>
        <a:p>
          <a:endParaRPr lang="en-US"/>
        </a:p>
      </dgm:t>
    </dgm:pt>
    <dgm:pt modelId="{2FEB99B1-7C3A-4F70-9208-EFDA675F37BE}">
      <dgm:prSet/>
      <dgm:spPr/>
      <dgm:t>
        <a:bodyPr/>
        <a:lstStyle/>
        <a:p>
          <a:r>
            <a:rPr lang="en-US" b="0" i="0" baseline="0"/>
            <a:t>Additionally, control measures may include visible inspections, use of disinfectant, and temperature (that may require mixing valves to prevent scalding). </a:t>
          </a:r>
          <a:endParaRPr lang="en-US"/>
        </a:p>
      </dgm:t>
    </dgm:pt>
    <dgm:pt modelId="{EB052CDB-588B-4512-BF5F-E649210E3476}" type="parTrans" cxnId="{CC1FA998-28A2-4DFE-9381-2578F6ABA9A2}">
      <dgm:prSet/>
      <dgm:spPr/>
      <dgm:t>
        <a:bodyPr/>
        <a:lstStyle/>
        <a:p>
          <a:endParaRPr lang="en-US"/>
        </a:p>
      </dgm:t>
    </dgm:pt>
    <dgm:pt modelId="{660D5199-D68B-4F91-A1AF-D2DF84691F96}" type="sibTrans" cxnId="{CC1FA998-28A2-4DFE-9381-2578F6ABA9A2}">
      <dgm:prSet/>
      <dgm:spPr/>
      <dgm:t>
        <a:bodyPr/>
        <a:lstStyle/>
        <a:p>
          <a:endParaRPr lang="en-US"/>
        </a:p>
      </dgm:t>
    </dgm:pt>
    <dgm:pt modelId="{3BD8F223-6833-462F-B208-D2C432C3C886}">
      <dgm:prSet/>
      <dgm:spPr/>
      <dgm:t>
        <a:bodyPr/>
        <a:lstStyle/>
        <a:p>
          <a:r>
            <a:rPr lang="en-US" b="0" i="0" baseline="0"/>
            <a:t>Monitoring such controls include testing protocols for control measures, acceptable ranges, and documenting the results of testing. Water management should also include established ways to intervene when control limits are not met. </a:t>
          </a:r>
          <a:endParaRPr lang="en-US"/>
        </a:p>
      </dgm:t>
    </dgm:pt>
    <dgm:pt modelId="{BE3339C7-9DC5-4828-8B44-2A9FBCD077DF}" type="parTrans" cxnId="{E1CA94BC-9FEA-42BD-B8F8-35CAE50DDFF7}">
      <dgm:prSet/>
      <dgm:spPr/>
      <dgm:t>
        <a:bodyPr/>
        <a:lstStyle/>
        <a:p>
          <a:endParaRPr lang="en-US"/>
        </a:p>
      </dgm:t>
    </dgm:pt>
    <dgm:pt modelId="{631585C4-43BA-4118-A84E-563E3588755A}" type="sibTrans" cxnId="{E1CA94BC-9FEA-42BD-B8F8-35CAE50DDFF7}">
      <dgm:prSet/>
      <dgm:spPr/>
      <dgm:t>
        <a:bodyPr/>
        <a:lstStyle/>
        <a:p>
          <a:endParaRPr lang="en-US"/>
        </a:p>
      </dgm:t>
    </dgm:pt>
    <dgm:pt modelId="{F418B167-02B6-42BF-A43D-8CBD905383C8}" type="pres">
      <dgm:prSet presAssocID="{424205B2-B7DF-4D3D-8E79-1B006ACE802D}" presName="outerComposite" presStyleCnt="0">
        <dgm:presLayoutVars>
          <dgm:chMax val="5"/>
          <dgm:dir/>
          <dgm:resizeHandles val="exact"/>
        </dgm:presLayoutVars>
      </dgm:prSet>
      <dgm:spPr/>
      <dgm:t>
        <a:bodyPr/>
        <a:lstStyle/>
        <a:p>
          <a:endParaRPr lang="en-US"/>
        </a:p>
      </dgm:t>
    </dgm:pt>
    <dgm:pt modelId="{DE42A6F4-7B00-4027-A36E-74E7D8952DCB}" type="pres">
      <dgm:prSet presAssocID="{424205B2-B7DF-4D3D-8E79-1B006ACE802D}" presName="dummyMaxCanvas" presStyleCnt="0">
        <dgm:presLayoutVars/>
      </dgm:prSet>
      <dgm:spPr/>
    </dgm:pt>
    <dgm:pt modelId="{7009C5BD-B47D-45D9-B5A7-ABA8B9C48B73}" type="pres">
      <dgm:prSet presAssocID="{424205B2-B7DF-4D3D-8E79-1B006ACE802D}" presName="ThreeNodes_1" presStyleLbl="node1" presStyleIdx="0" presStyleCnt="3">
        <dgm:presLayoutVars>
          <dgm:bulletEnabled val="1"/>
        </dgm:presLayoutVars>
      </dgm:prSet>
      <dgm:spPr/>
      <dgm:t>
        <a:bodyPr/>
        <a:lstStyle/>
        <a:p>
          <a:endParaRPr lang="en-US"/>
        </a:p>
      </dgm:t>
    </dgm:pt>
    <dgm:pt modelId="{D25596B5-2125-46A2-891E-97B2E4CE97AB}" type="pres">
      <dgm:prSet presAssocID="{424205B2-B7DF-4D3D-8E79-1B006ACE802D}" presName="ThreeNodes_2" presStyleLbl="node1" presStyleIdx="1" presStyleCnt="3">
        <dgm:presLayoutVars>
          <dgm:bulletEnabled val="1"/>
        </dgm:presLayoutVars>
      </dgm:prSet>
      <dgm:spPr/>
      <dgm:t>
        <a:bodyPr/>
        <a:lstStyle/>
        <a:p>
          <a:endParaRPr lang="en-US"/>
        </a:p>
      </dgm:t>
    </dgm:pt>
    <dgm:pt modelId="{11B905E2-9D2C-403E-85B0-D2636A9903F1}" type="pres">
      <dgm:prSet presAssocID="{424205B2-B7DF-4D3D-8E79-1B006ACE802D}" presName="ThreeNodes_3" presStyleLbl="node1" presStyleIdx="2" presStyleCnt="3">
        <dgm:presLayoutVars>
          <dgm:bulletEnabled val="1"/>
        </dgm:presLayoutVars>
      </dgm:prSet>
      <dgm:spPr/>
      <dgm:t>
        <a:bodyPr/>
        <a:lstStyle/>
        <a:p>
          <a:endParaRPr lang="en-US"/>
        </a:p>
      </dgm:t>
    </dgm:pt>
    <dgm:pt modelId="{6F504831-B521-4E4B-B260-AC7D1BB5F9A2}" type="pres">
      <dgm:prSet presAssocID="{424205B2-B7DF-4D3D-8E79-1B006ACE802D}" presName="ThreeConn_1-2" presStyleLbl="fgAccFollowNode1" presStyleIdx="0" presStyleCnt="2">
        <dgm:presLayoutVars>
          <dgm:bulletEnabled val="1"/>
        </dgm:presLayoutVars>
      </dgm:prSet>
      <dgm:spPr/>
      <dgm:t>
        <a:bodyPr/>
        <a:lstStyle/>
        <a:p>
          <a:endParaRPr lang="en-US"/>
        </a:p>
      </dgm:t>
    </dgm:pt>
    <dgm:pt modelId="{541E824A-5FF1-413E-9175-739059D02039}" type="pres">
      <dgm:prSet presAssocID="{424205B2-B7DF-4D3D-8E79-1B006ACE802D}" presName="ThreeConn_2-3" presStyleLbl="fgAccFollowNode1" presStyleIdx="1" presStyleCnt="2">
        <dgm:presLayoutVars>
          <dgm:bulletEnabled val="1"/>
        </dgm:presLayoutVars>
      </dgm:prSet>
      <dgm:spPr/>
      <dgm:t>
        <a:bodyPr/>
        <a:lstStyle/>
        <a:p>
          <a:endParaRPr lang="en-US"/>
        </a:p>
      </dgm:t>
    </dgm:pt>
    <dgm:pt modelId="{E94DDC15-4EBE-432C-B48D-B62B81D62F7B}" type="pres">
      <dgm:prSet presAssocID="{424205B2-B7DF-4D3D-8E79-1B006ACE802D}" presName="ThreeNodes_1_text" presStyleLbl="node1" presStyleIdx="2" presStyleCnt="3">
        <dgm:presLayoutVars>
          <dgm:bulletEnabled val="1"/>
        </dgm:presLayoutVars>
      </dgm:prSet>
      <dgm:spPr/>
      <dgm:t>
        <a:bodyPr/>
        <a:lstStyle/>
        <a:p>
          <a:endParaRPr lang="en-US"/>
        </a:p>
      </dgm:t>
    </dgm:pt>
    <dgm:pt modelId="{2FD7DB75-E15F-4B3F-80D1-35DACA87AA14}" type="pres">
      <dgm:prSet presAssocID="{424205B2-B7DF-4D3D-8E79-1B006ACE802D}" presName="ThreeNodes_2_text" presStyleLbl="node1" presStyleIdx="2" presStyleCnt="3">
        <dgm:presLayoutVars>
          <dgm:bulletEnabled val="1"/>
        </dgm:presLayoutVars>
      </dgm:prSet>
      <dgm:spPr/>
      <dgm:t>
        <a:bodyPr/>
        <a:lstStyle/>
        <a:p>
          <a:endParaRPr lang="en-US"/>
        </a:p>
      </dgm:t>
    </dgm:pt>
    <dgm:pt modelId="{53E8B2C9-65D7-4DFD-9E25-3757F05D0400}" type="pres">
      <dgm:prSet presAssocID="{424205B2-B7DF-4D3D-8E79-1B006ACE802D}" presName="ThreeNodes_3_text" presStyleLbl="node1" presStyleIdx="2" presStyleCnt="3">
        <dgm:presLayoutVars>
          <dgm:bulletEnabled val="1"/>
        </dgm:presLayoutVars>
      </dgm:prSet>
      <dgm:spPr/>
      <dgm:t>
        <a:bodyPr/>
        <a:lstStyle/>
        <a:p>
          <a:endParaRPr lang="en-US"/>
        </a:p>
      </dgm:t>
    </dgm:pt>
  </dgm:ptLst>
  <dgm:cxnLst>
    <dgm:cxn modelId="{197020FE-1543-41D3-8AB0-4EE05CE313C8}" type="presOf" srcId="{660D5199-D68B-4F91-A1AF-D2DF84691F96}" destId="{541E824A-5FF1-413E-9175-739059D02039}" srcOrd="0" destOrd="0" presId="urn:microsoft.com/office/officeart/2005/8/layout/vProcess5"/>
    <dgm:cxn modelId="{04BD6D97-1EE5-4501-B31B-E340F53955A9}" srcId="{424205B2-B7DF-4D3D-8E79-1B006ACE802D}" destId="{96648943-6CCA-47CC-AB55-29D949C55103}" srcOrd="0" destOrd="0" parTransId="{47458B3D-CD2B-40C3-A26D-24638787BFB9}" sibTransId="{B5A681AC-D717-49B6-9A29-8E70B7FF77FA}"/>
    <dgm:cxn modelId="{A96C419F-E6B4-420B-9D2D-F7CCD0C4B298}" type="presOf" srcId="{2FEB99B1-7C3A-4F70-9208-EFDA675F37BE}" destId="{D25596B5-2125-46A2-891E-97B2E4CE97AB}" srcOrd="0" destOrd="0" presId="urn:microsoft.com/office/officeart/2005/8/layout/vProcess5"/>
    <dgm:cxn modelId="{EEFCB241-CB1D-4912-92EB-C76A55D59F96}" type="presOf" srcId="{3BD8F223-6833-462F-B208-D2C432C3C886}" destId="{11B905E2-9D2C-403E-85B0-D2636A9903F1}" srcOrd="0" destOrd="0" presId="urn:microsoft.com/office/officeart/2005/8/layout/vProcess5"/>
    <dgm:cxn modelId="{E1CA94BC-9FEA-42BD-B8F8-35CAE50DDFF7}" srcId="{424205B2-B7DF-4D3D-8E79-1B006ACE802D}" destId="{3BD8F223-6833-462F-B208-D2C432C3C886}" srcOrd="2" destOrd="0" parTransId="{BE3339C7-9DC5-4828-8B44-2A9FBCD077DF}" sibTransId="{631585C4-43BA-4118-A84E-563E3588755A}"/>
    <dgm:cxn modelId="{116A095C-82E5-419B-9471-9658F7E16105}" type="presOf" srcId="{B5A681AC-D717-49B6-9A29-8E70B7FF77FA}" destId="{6F504831-B521-4E4B-B260-AC7D1BB5F9A2}" srcOrd="0" destOrd="0" presId="urn:microsoft.com/office/officeart/2005/8/layout/vProcess5"/>
    <dgm:cxn modelId="{CC1FA998-28A2-4DFE-9381-2578F6ABA9A2}" srcId="{424205B2-B7DF-4D3D-8E79-1B006ACE802D}" destId="{2FEB99B1-7C3A-4F70-9208-EFDA675F37BE}" srcOrd="1" destOrd="0" parTransId="{EB052CDB-588B-4512-BF5F-E649210E3476}" sibTransId="{660D5199-D68B-4F91-A1AF-D2DF84691F96}"/>
    <dgm:cxn modelId="{A90531D6-B0E7-4850-B3C5-D29920E48C2E}" type="presOf" srcId="{2FEB99B1-7C3A-4F70-9208-EFDA675F37BE}" destId="{2FD7DB75-E15F-4B3F-80D1-35DACA87AA14}" srcOrd="1" destOrd="0" presId="urn:microsoft.com/office/officeart/2005/8/layout/vProcess5"/>
    <dgm:cxn modelId="{8338F38B-3404-412E-AB81-7B5DB6976C35}" type="presOf" srcId="{3BD8F223-6833-462F-B208-D2C432C3C886}" destId="{53E8B2C9-65D7-4DFD-9E25-3757F05D0400}" srcOrd="1" destOrd="0" presId="urn:microsoft.com/office/officeart/2005/8/layout/vProcess5"/>
    <dgm:cxn modelId="{F5924658-0851-4C1F-8490-EFA3DC2F5990}" type="presOf" srcId="{96648943-6CCA-47CC-AB55-29D949C55103}" destId="{E94DDC15-4EBE-432C-B48D-B62B81D62F7B}" srcOrd="1" destOrd="0" presId="urn:microsoft.com/office/officeart/2005/8/layout/vProcess5"/>
    <dgm:cxn modelId="{7B33E87C-939E-4E0D-AA73-B33EDEDA3DEB}" type="presOf" srcId="{96648943-6CCA-47CC-AB55-29D949C55103}" destId="{7009C5BD-B47D-45D9-B5A7-ABA8B9C48B73}" srcOrd="0" destOrd="0" presId="urn:microsoft.com/office/officeart/2005/8/layout/vProcess5"/>
    <dgm:cxn modelId="{8F94885C-989E-4B47-B5DB-266BFA3A4F5A}" type="presOf" srcId="{424205B2-B7DF-4D3D-8E79-1B006ACE802D}" destId="{F418B167-02B6-42BF-A43D-8CBD905383C8}" srcOrd="0" destOrd="0" presId="urn:microsoft.com/office/officeart/2005/8/layout/vProcess5"/>
    <dgm:cxn modelId="{240567BF-6AD2-4104-99B8-B4E89ED82386}" type="presParOf" srcId="{F418B167-02B6-42BF-A43D-8CBD905383C8}" destId="{DE42A6F4-7B00-4027-A36E-74E7D8952DCB}" srcOrd="0" destOrd="0" presId="urn:microsoft.com/office/officeart/2005/8/layout/vProcess5"/>
    <dgm:cxn modelId="{1017A671-7926-478B-8D42-8B15EB9D49BB}" type="presParOf" srcId="{F418B167-02B6-42BF-A43D-8CBD905383C8}" destId="{7009C5BD-B47D-45D9-B5A7-ABA8B9C48B73}" srcOrd="1" destOrd="0" presId="urn:microsoft.com/office/officeart/2005/8/layout/vProcess5"/>
    <dgm:cxn modelId="{CDA29024-7FC9-48E9-8B62-9D45BBBBFDF7}" type="presParOf" srcId="{F418B167-02B6-42BF-A43D-8CBD905383C8}" destId="{D25596B5-2125-46A2-891E-97B2E4CE97AB}" srcOrd="2" destOrd="0" presId="urn:microsoft.com/office/officeart/2005/8/layout/vProcess5"/>
    <dgm:cxn modelId="{76EAF43A-62EF-4C4B-8DA7-B62406B673A6}" type="presParOf" srcId="{F418B167-02B6-42BF-A43D-8CBD905383C8}" destId="{11B905E2-9D2C-403E-85B0-D2636A9903F1}" srcOrd="3" destOrd="0" presId="urn:microsoft.com/office/officeart/2005/8/layout/vProcess5"/>
    <dgm:cxn modelId="{65931F18-F74F-4773-8034-4828238AD1A0}" type="presParOf" srcId="{F418B167-02B6-42BF-A43D-8CBD905383C8}" destId="{6F504831-B521-4E4B-B260-AC7D1BB5F9A2}" srcOrd="4" destOrd="0" presId="urn:microsoft.com/office/officeart/2005/8/layout/vProcess5"/>
    <dgm:cxn modelId="{69BA515E-4C86-429A-9602-27EE9A550E3C}" type="presParOf" srcId="{F418B167-02B6-42BF-A43D-8CBD905383C8}" destId="{541E824A-5FF1-413E-9175-739059D02039}" srcOrd="5" destOrd="0" presId="urn:microsoft.com/office/officeart/2005/8/layout/vProcess5"/>
    <dgm:cxn modelId="{6D4B7275-51D4-498C-823C-7AE820090ED4}" type="presParOf" srcId="{F418B167-02B6-42BF-A43D-8CBD905383C8}" destId="{E94DDC15-4EBE-432C-B48D-B62B81D62F7B}" srcOrd="6" destOrd="0" presId="urn:microsoft.com/office/officeart/2005/8/layout/vProcess5"/>
    <dgm:cxn modelId="{2492D14F-CB36-48AB-B154-072EBE534914}" type="presParOf" srcId="{F418B167-02B6-42BF-A43D-8CBD905383C8}" destId="{2FD7DB75-E15F-4B3F-80D1-35DACA87AA14}" srcOrd="7" destOrd="0" presId="urn:microsoft.com/office/officeart/2005/8/layout/vProcess5"/>
    <dgm:cxn modelId="{4CE6E79B-5021-496D-B75C-FA759F4BBF11}" type="presParOf" srcId="{F418B167-02B6-42BF-A43D-8CBD905383C8}" destId="{53E8B2C9-65D7-4DFD-9E25-3757F05D040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6BB08A-E544-45EA-A844-9CFB68879D4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1B4BB90-705F-4286-A31F-3E2AC5B7D6E4}">
      <dgm:prSet/>
      <dgm:spPr/>
      <dgm:t>
        <a:bodyPr/>
        <a:lstStyle/>
        <a:p>
          <a:r>
            <a:rPr lang="en-US" b="0" i="0" baseline="0"/>
            <a:t>Resources are available to develop and implement a water management program, such as: </a:t>
          </a:r>
          <a:endParaRPr lang="en-US"/>
        </a:p>
      </dgm:t>
    </dgm:pt>
    <dgm:pt modelId="{B80438F4-C48F-4230-8C7B-C3CC9C37F74D}" type="parTrans" cxnId="{B010E641-7A9B-496E-9836-8DADC1816B9E}">
      <dgm:prSet/>
      <dgm:spPr/>
      <dgm:t>
        <a:bodyPr/>
        <a:lstStyle/>
        <a:p>
          <a:endParaRPr lang="en-US"/>
        </a:p>
      </dgm:t>
    </dgm:pt>
    <dgm:pt modelId="{2288E79F-92E6-425A-9F65-F90165D98D15}" type="sibTrans" cxnId="{B010E641-7A9B-496E-9836-8DADC1816B9E}">
      <dgm:prSet/>
      <dgm:spPr/>
      <dgm:t>
        <a:bodyPr/>
        <a:lstStyle/>
        <a:p>
          <a:endParaRPr lang="en-US"/>
        </a:p>
      </dgm:t>
    </dgm:pt>
    <dgm:pt modelId="{11F1D43F-5678-4975-873D-916102B85BC7}">
      <dgm:prSet/>
      <dgm:spPr/>
      <dgm:t>
        <a:bodyPr/>
        <a:lstStyle/>
        <a:p>
          <a:r>
            <a:rPr lang="en-US" b="0" i="0" baseline="0"/>
            <a:t>• “The ASHRAE Standard 188- Legionellosis: Risk Management for Building Water Systems” https://www.ashrae.org; </a:t>
          </a:r>
          <a:endParaRPr lang="en-US"/>
        </a:p>
      </dgm:t>
    </dgm:pt>
    <dgm:pt modelId="{8E3F8A96-5AC9-486D-883B-FB1006DED60A}" type="parTrans" cxnId="{173E29FA-6EBC-42F4-995C-43567D15FE1E}">
      <dgm:prSet/>
      <dgm:spPr/>
      <dgm:t>
        <a:bodyPr/>
        <a:lstStyle/>
        <a:p>
          <a:endParaRPr lang="en-US"/>
        </a:p>
      </dgm:t>
    </dgm:pt>
    <dgm:pt modelId="{DACCC185-19AB-45B4-887A-A480974249A7}" type="sibTrans" cxnId="{173E29FA-6EBC-42F4-995C-43567D15FE1E}">
      <dgm:prSet/>
      <dgm:spPr/>
      <dgm:t>
        <a:bodyPr/>
        <a:lstStyle/>
        <a:p>
          <a:endParaRPr lang="en-US"/>
        </a:p>
      </dgm:t>
    </dgm:pt>
    <dgm:pt modelId="{FAA09B5E-D89E-47A4-877E-EC1A73A2CACB}">
      <dgm:prSet/>
      <dgm:spPr/>
      <dgm:t>
        <a:bodyPr/>
        <a:lstStyle/>
        <a:p>
          <a:r>
            <a:rPr lang="en-US" b="0" i="0" baseline="0"/>
            <a:t>• The CDC toolkit to facilitate implementation of the ASHRAE Standard titled “Developing a Water Management Program to Reduce Legionella Growth &amp; Spread in Buildings: A Practical Guide to Implementing Industry Standards” https://www.cdc.gov/legionella/wmp/toolkit/index.html; and </a:t>
          </a:r>
          <a:endParaRPr lang="en-US"/>
        </a:p>
      </dgm:t>
    </dgm:pt>
    <dgm:pt modelId="{D796E63D-83E3-41C2-BE69-BD77EF8354EA}" type="parTrans" cxnId="{F437B592-2900-4C85-A956-9C8C16F43696}">
      <dgm:prSet/>
      <dgm:spPr/>
      <dgm:t>
        <a:bodyPr/>
        <a:lstStyle/>
        <a:p>
          <a:endParaRPr lang="en-US"/>
        </a:p>
      </dgm:t>
    </dgm:pt>
    <dgm:pt modelId="{1D5465BE-187F-45E6-8464-A480313C6647}" type="sibTrans" cxnId="{F437B592-2900-4C85-A956-9C8C16F43696}">
      <dgm:prSet/>
      <dgm:spPr/>
      <dgm:t>
        <a:bodyPr/>
        <a:lstStyle/>
        <a:p>
          <a:endParaRPr lang="en-US"/>
        </a:p>
      </dgm:t>
    </dgm:pt>
    <dgm:pt modelId="{1F0DC9C9-9E7D-489F-85F1-BD7C6A125D63}">
      <dgm:prSet/>
      <dgm:spPr/>
      <dgm:t>
        <a:bodyPr/>
        <a:lstStyle/>
        <a:p>
          <a:r>
            <a:rPr lang="en-US" b="0" i="0" baseline="0"/>
            <a:t>• The EPA's “Technologies for Legionella Control in Premise Plumbing Systems: Scientific Literature Review” is available at https://www.epa.gov/ground-waterand-drinking-water/technologies-legionella-control-premise-plumbing-systems.</a:t>
          </a:r>
          <a:endParaRPr lang="en-US"/>
        </a:p>
      </dgm:t>
    </dgm:pt>
    <dgm:pt modelId="{5C34E8F5-7D6D-4F0F-8D8B-AD7E745C2D91}" type="parTrans" cxnId="{4A909937-CABE-4118-9D0D-6A73B2EDDE2C}">
      <dgm:prSet/>
      <dgm:spPr/>
      <dgm:t>
        <a:bodyPr/>
        <a:lstStyle/>
        <a:p>
          <a:endParaRPr lang="en-US"/>
        </a:p>
      </dgm:t>
    </dgm:pt>
    <dgm:pt modelId="{F773B588-4FF9-451A-9D5E-2D7E4970BE8A}" type="sibTrans" cxnId="{4A909937-CABE-4118-9D0D-6A73B2EDDE2C}">
      <dgm:prSet/>
      <dgm:spPr/>
      <dgm:t>
        <a:bodyPr/>
        <a:lstStyle/>
        <a:p>
          <a:endParaRPr lang="en-US"/>
        </a:p>
      </dgm:t>
    </dgm:pt>
    <dgm:pt modelId="{47C2E5DB-3827-41C5-B790-D741CA6CAF57}" type="pres">
      <dgm:prSet presAssocID="{586BB08A-E544-45EA-A844-9CFB68879D44}" presName="linear" presStyleCnt="0">
        <dgm:presLayoutVars>
          <dgm:animLvl val="lvl"/>
          <dgm:resizeHandles val="exact"/>
        </dgm:presLayoutVars>
      </dgm:prSet>
      <dgm:spPr/>
      <dgm:t>
        <a:bodyPr/>
        <a:lstStyle/>
        <a:p>
          <a:endParaRPr lang="en-US"/>
        </a:p>
      </dgm:t>
    </dgm:pt>
    <dgm:pt modelId="{C0012E44-601D-4665-B80A-F8E40481EB6E}" type="pres">
      <dgm:prSet presAssocID="{01B4BB90-705F-4286-A31F-3E2AC5B7D6E4}" presName="parentText" presStyleLbl="node1" presStyleIdx="0" presStyleCnt="4">
        <dgm:presLayoutVars>
          <dgm:chMax val="0"/>
          <dgm:bulletEnabled val="1"/>
        </dgm:presLayoutVars>
      </dgm:prSet>
      <dgm:spPr/>
      <dgm:t>
        <a:bodyPr/>
        <a:lstStyle/>
        <a:p>
          <a:endParaRPr lang="en-US"/>
        </a:p>
      </dgm:t>
    </dgm:pt>
    <dgm:pt modelId="{4536B8DD-FA3E-4FE6-8385-FF9014285BA1}" type="pres">
      <dgm:prSet presAssocID="{2288E79F-92E6-425A-9F65-F90165D98D15}" presName="spacer" presStyleCnt="0"/>
      <dgm:spPr/>
    </dgm:pt>
    <dgm:pt modelId="{E8FAB96E-5987-4A10-9DA8-97009BA1741A}" type="pres">
      <dgm:prSet presAssocID="{11F1D43F-5678-4975-873D-916102B85BC7}" presName="parentText" presStyleLbl="node1" presStyleIdx="1" presStyleCnt="4">
        <dgm:presLayoutVars>
          <dgm:chMax val="0"/>
          <dgm:bulletEnabled val="1"/>
        </dgm:presLayoutVars>
      </dgm:prSet>
      <dgm:spPr/>
      <dgm:t>
        <a:bodyPr/>
        <a:lstStyle/>
        <a:p>
          <a:endParaRPr lang="en-US"/>
        </a:p>
      </dgm:t>
    </dgm:pt>
    <dgm:pt modelId="{73076D5A-C76C-455F-B73C-2D334B352DE4}" type="pres">
      <dgm:prSet presAssocID="{DACCC185-19AB-45B4-887A-A480974249A7}" presName="spacer" presStyleCnt="0"/>
      <dgm:spPr/>
    </dgm:pt>
    <dgm:pt modelId="{B9E01B5C-155D-4469-900A-D233C7B879EC}" type="pres">
      <dgm:prSet presAssocID="{FAA09B5E-D89E-47A4-877E-EC1A73A2CACB}" presName="parentText" presStyleLbl="node1" presStyleIdx="2" presStyleCnt="4">
        <dgm:presLayoutVars>
          <dgm:chMax val="0"/>
          <dgm:bulletEnabled val="1"/>
        </dgm:presLayoutVars>
      </dgm:prSet>
      <dgm:spPr/>
      <dgm:t>
        <a:bodyPr/>
        <a:lstStyle/>
        <a:p>
          <a:endParaRPr lang="en-US"/>
        </a:p>
      </dgm:t>
    </dgm:pt>
    <dgm:pt modelId="{BE15A4B8-DA11-49C3-99C9-22C62116AD9B}" type="pres">
      <dgm:prSet presAssocID="{1D5465BE-187F-45E6-8464-A480313C6647}" presName="spacer" presStyleCnt="0"/>
      <dgm:spPr/>
    </dgm:pt>
    <dgm:pt modelId="{A45195BE-7AB2-4199-8517-7FD0C1B1A1D8}" type="pres">
      <dgm:prSet presAssocID="{1F0DC9C9-9E7D-489F-85F1-BD7C6A125D63}" presName="parentText" presStyleLbl="node1" presStyleIdx="3" presStyleCnt="4">
        <dgm:presLayoutVars>
          <dgm:chMax val="0"/>
          <dgm:bulletEnabled val="1"/>
        </dgm:presLayoutVars>
      </dgm:prSet>
      <dgm:spPr/>
      <dgm:t>
        <a:bodyPr/>
        <a:lstStyle/>
        <a:p>
          <a:endParaRPr lang="en-US"/>
        </a:p>
      </dgm:t>
    </dgm:pt>
  </dgm:ptLst>
  <dgm:cxnLst>
    <dgm:cxn modelId="{7FEF3AB6-A3BC-4783-BA02-E70498483F28}" type="presOf" srcId="{01B4BB90-705F-4286-A31F-3E2AC5B7D6E4}" destId="{C0012E44-601D-4665-B80A-F8E40481EB6E}" srcOrd="0" destOrd="0" presId="urn:microsoft.com/office/officeart/2005/8/layout/vList2"/>
    <dgm:cxn modelId="{173E29FA-6EBC-42F4-995C-43567D15FE1E}" srcId="{586BB08A-E544-45EA-A844-9CFB68879D44}" destId="{11F1D43F-5678-4975-873D-916102B85BC7}" srcOrd="1" destOrd="0" parTransId="{8E3F8A96-5AC9-486D-883B-FB1006DED60A}" sibTransId="{DACCC185-19AB-45B4-887A-A480974249A7}"/>
    <dgm:cxn modelId="{36BBACB2-11E9-4F85-9EEF-AE3EC6D02E9D}" type="presOf" srcId="{FAA09B5E-D89E-47A4-877E-EC1A73A2CACB}" destId="{B9E01B5C-155D-4469-900A-D233C7B879EC}" srcOrd="0" destOrd="0" presId="urn:microsoft.com/office/officeart/2005/8/layout/vList2"/>
    <dgm:cxn modelId="{B010E641-7A9B-496E-9836-8DADC1816B9E}" srcId="{586BB08A-E544-45EA-A844-9CFB68879D44}" destId="{01B4BB90-705F-4286-A31F-3E2AC5B7D6E4}" srcOrd="0" destOrd="0" parTransId="{B80438F4-C48F-4230-8C7B-C3CC9C37F74D}" sibTransId="{2288E79F-92E6-425A-9F65-F90165D98D15}"/>
    <dgm:cxn modelId="{436EE974-1529-49F5-A427-D35594AAAD3F}" type="presOf" srcId="{11F1D43F-5678-4975-873D-916102B85BC7}" destId="{E8FAB96E-5987-4A10-9DA8-97009BA1741A}" srcOrd="0" destOrd="0" presId="urn:microsoft.com/office/officeart/2005/8/layout/vList2"/>
    <dgm:cxn modelId="{F437B592-2900-4C85-A956-9C8C16F43696}" srcId="{586BB08A-E544-45EA-A844-9CFB68879D44}" destId="{FAA09B5E-D89E-47A4-877E-EC1A73A2CACB}" srcOrd="2" destOrd="0" parTransId="{D796E63D-83E3-41C2-BE69-BD77EF8354EA}" sibTransId="{1D5465BE-187F-45E6-8464-A480313C6647}"/>
    <dgm:cxn modelId="{F0E5B0B8-C9F4-4BC8-B4DF-B81F5B9ED949}" type="presOf" srcId="{1F0DC9C9-9E7D-489F-85F1-BD7C6A125D63}" destId="{A45195BE-7AB2-4199-8517-7FD0C1B1A1D8}" srcOrd="0" destOrd="0" presId="urn:microsoft.com/office/officeart/2005/8/layout/vList2"/>
    <dgm:cxn modelId="{4A909937-CABE-4118-9D0D-6A73B2EDDE2C}" srcId="{586BB08A-E544-45EA-A844-9CFB68879D44}" destId="{1F0DC9C9-9E7D-489F-85F1-BD7C6A125D63}" srcOrd="3" destOrd="0" parTransId="{5C34E8F5-7D6D-4F0F-8D8B-AD7E745C2D91}" sibTransId="{F773B588-4FF9-451A-9D5E-2D7E4970BE8A}"/>
    <dgm:cxn modelId="{F0CA9F5A-E6E2-45B0-9EDE-733835DEDCF1}" type="presOf" srcId="{586BB08A-E544-45EA-A844-9CFB68879D44}" destId="{47C2E5DB-3827-41C5-B790-D741CA6CAF57}" srcOrd="0" destOrd="0" presId="urn:microsoft.com/office/officeart/2005/8/layout/vList2"/>
    <dgm:cxn modelId="{87004E21-582A-48B8-B7D7-34D275F0BA1C}" type="presParOf" srcId="{47C2E5DB-3827-41C5-B790-D741CA6CAF57}" destId="{C0012E44-601D-4665-B80A-F8E40481EB6E}" srcOrd="0" destOrd="0" presId="urn:microsoft.com/office/officeart/2005/8/layout/vList2"/>
    <dgm:cxn modelId="{19B144F5-881D-4573-8598-67D8042D75C2}" type="presParOf" srcId="{47C2E5DB-3827-41C5-B790-D741CA6CAF57}" destId="{4536B8DD-FA3E-4FE6-8385-FF9014285BA1}" srcOrd="1" destOrd="0" presId="urn:microsoft.com/office/officeart/2005/8/layout/vList2"/>
    <dgm:cxn modelId="{B292012F-F854-4FDD-9F12-810D8C49804D}" type="presParOf" srcId="{47C2E5DB-3827-41C5-B790-D741CA6CAF57}" destId="{E8FAB96E-5987-4A10-9DA8-97009BA1741A}" srcOrd="2" destOrd="0" presId="urn:microsoft.com/office/officeart/2005/8/layout/vList2"/>
    <dgm:cxn modelId="{EBFA7D19-1885-4BDF-87B8-15DB3F8E19C7}" type="presParOf" srcId="{47C2E5DB-3827-41C5-B790-D741CA6CAF57}" destId="{73076D5A-C76C-455F-B73C-2D334B352DE4}" srcOrd="3" destOrd="0" presId="urn:microsoft.com/office/officeart/2005/8/layout/vList2"/>
    <dgm:cxn modelId="{E3774E24-46BB-4DA1-9D7D-CF20D9DBB7DD}" type="presParOf" srcId="{47C2E5DB-3827-41C5-B790-D741CA6CAF57}" destId="{B9E01B5C-155D-4469-900A-D233C7B879EC}" srcOrd="4" destOrd="0" presId="urn:microsoft.com/office/officeart/2005/8/layout/vList2"/>
    <dgm:cxn modelId="{A0DFC044-19F4-42FA-B15E-B7848264209F}" type="presParOf" srcId="{47C2E5DB-3827-41C5-B790-D741CA6CAF57}" destId="{BE15A4B8-DA11-49C3-99C9-22C62116AD9B}" srcOrd="5" destOrd="0" presId="urn:microsoft.com/office/officeart/2005/8/layout/vList2"/>
    <dgm:cxn modelId="{21EEB4DF-7172-4C68-AB9B-DD679BB5BFA1}" type="presParOf" srcId="{47C2E5DB-3827-41C5-B790-D741CA6CAF57}" destId="{A45195BE-7AB2-4199-8517-7FD0C1B1A1D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4B39CC-6215-4725-8149-B1C933F59A7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B1C0BDB-FB5B-4C09-9994-55C48A70682C}">
      <dgm:prSet/>
      <dgm:spPr/>
      <dgm:t>
        <a:bodyPr/>
        <a:lstStyle/>
        <a:p>
          <a:r>
            <a:rPr lang="en-US"/>
            <a:t>The facility should contact the local/state public health authority if there is a case of healthcare-associated legionellosis or an outbreak of an opportunistic waterborne pathogen causing disease. </a:t>
          </a:r>
        </a:p>
      </dgm:t>
    </dgm:pt>
    <dgm:pt modelId="{5E139441-9D9D-4489-A534-74A88A9FF5C2}" type="parTrans" cxnId="{EB8672C9-6B1A-459A-96F6-1B5146CF8674}">
      <dgm:prSet/>
      <dgm:spPr/>
      <dgm:t>
        <a:bodyPr/>
        <a:lstStyle/>
        <a:p>
          <a:endParaRPr lang="en-US"/>
        </a:p>
      </dgm:t>
    </dgm:pt>
    <dgm:pt modelId="{1B442F20-1DB3-4187-86AA-7CA746668D77}" type="sibTrans" cxnId="{EB8672C9-6B1A-459A-96F6-1B5146CF8674}">
      <dgm:prSet/>
      <dgm:spPr/>
      <dgm:t>
        <a:bodyPr/>
        <a:lstStyle/>
        <a:p>
          <a:endParaRPr lang="en-US"/>
        </a:p>
      </dgm:t>
    </dgm:pt>
    <dgm:pt modelId="{83FAB52C-5142-4985-A9B5-6995B4577FD6}">
      <dgm:prSet/>
      <dgm:spPr/>
      <dgm:t>
        <a:bodyPr/>
        <a:lstStyle/>
        <a:p>
          <a:r>
            <a:rPr lang="en-US"/>
            <a:t>The facility must follow public health authority recommendations which may include, but is not limited to, remediating the pathogen reservoir and adjusting control measures as necessary. </a:t>
          </a:r>
        </a:p>
      </dgm:t>
    </dgm:pt>
    <dgm:pt modelId="{50D9FD7B-49E3-4D5B-AAD1-0942F18772E1}" type="parTrans" cxnId="{2C6D52CC-399D-4368-8DC3-A3488B082305}">
      <dgm:prSet/>
      <dgm:spPr/>
      <dgm:t>
        <a:bodyPr/>
        <a:lstStyle/>
        <a:p>
          <a:endParaRPr lang="en-US"/>
        </a:p>
      </dgm:t>
    </dgm:pt>
    <dgm:pt modelId="{5DC22353-E69D-4DC2-8BB5-48BE92CF6526}" type="sibTrans" cxnId="{2C6D52CC-399D-4368-8DC3-A3488B082305}">
      <dgm:prSet/>
      <dgm:spPr/>
      <dgm:t>
        <a:bodyPr/>
        <a:lstStyle/>
        <a:p>
          <a:endParaRPr lang="en-US"/>
        </a:p>
      </dgm:t>
    </dgm:pt>
    <dgm:pt modelId="{D00548F4-0A1C-4661-82E3-E0A66B338E31}">
      <dgm:prSet/>
      <dgm:spPr/>
      <dgm:t>
        <a:bodyPr/>
        <a:lstStyle/>
        <a:p>
          <a:r>
            <a:rPr lang="en-US"/>
            <a:t>Health Facilities Commission will work with local/state public health authorities, if possible, to determine if the water management program was inadequate to prevent the growth of Legionella or other opportunistic waterborne pathogens and whether the facility implemented adequate prevention and control measures once the issue was identified. </a:t>
          </a:r>
        </a:p>
      </dgm:t>
    </dgm:pt>
    <dgm:pt modelId="{7EF48352-175A-49BC-BC5B-5365528B512C}" type="parTrans" cxnId="{CDC41C40-9199-4248-9B9E-986C1DBB5D4C}">
      <dgm:prSet/>
      <dgm:spPr/>
      <dgm:t>
        <a:bodyPr/>
        <a:lstStyle/>
        <a:p>
          <a:endParaRPr lang="en-US"/>
        </a:p>
      </dgm:t>
    </dgm:pt>
    <dgm:pt modelId="{9C169BB4-2A27-4EF0-A4B6-AC120889F189}" type="sibTrans" cxnId="{CDC41C40-9199-4248-9B9E-986C1DBB5D4C}">
      <dgm:prSet/>
      <dgm:spPr/>
      <dgm:t>
        <a:bodyPr/>
        <a:lstStyle/>
        <a:p>
          <a:endParaRPr lang="en-US"/>
        </a:p>
      </dgm:t>
    </dgm:pt>
    <dgm:pt modelId="{82E3957C-FCCA-40EE-9731-C4D42B3530DC}" type="pres">
      <dgm:prSet presAssocID="{264B39CC-6215-4725-8149-B1C933F59A74}" presName="linear" presStyleCnt="0">
        <dgm:presLayoutVars>
          <dgm:animLvl val="lvl"/>
          <dgm:resizeHandles val="exact"/>
        </dgm:presLayoutVars>
      </dgm:prSet>
      <dgm:spPr/>
      <dgm:t>
        <a:bodyPr/>
        <a:lstStyle/>
        <a:p>
          <a:endParaRPr lang="en-US"/>
        </a:p>
      </dgm:t>
    </dgm:pt>
    <dgm:pt modelId="{E68AD7EC-5413-46B3-8E8E-459E000BC89D}" type="pres">
      <dgm:prSet presAssocID="{3B1C0BDB-FB5B-4C09-9994-55C48A70682C}" presName="parentText" presStyleLbl="node1" presStyleIdx="0" presStyleCnt="3">
        <dgm:presLayoutVars>
          <dgm:chMax val="0"/>
          <dgm:bulletEnabled val="1"/>
        </dgm:presLayoutVars>
      </dgm:prSet>
      <dgm:spPr/>
      <dgm:t>
        <a:bodyPr/>
        <a:lstStyle/>
        <a:p>
          <a:endParaRPr lang="en-US"/>
        </a:p>
      </dgm:t>
    </dgm:pt>
    <dgm:pt modelId="{5C6179E7-01A9-4C7B-9D49-8483AB97D6E5}" type="pres">
      <dgm:prSet presAssocID="{1B442F20-1DB3-4187-86AA-7CA746668D77}" presName="spacer" presStyleCnt="0"/>
      <dgm:spPr/>
    </dgm:pt>
    <dgm:pt modelId="{18A18BB7-C7FF-4541-A6FA-14C3054323CF}" type="pres">
      <dgm:prSet presAssocID="{83FAB52C-5142-4985-A9B5-6995B4577FD6}" presName="parentText" presStyleLbl="node1" presStyleIdx="1" presStyleCnt="3">
        <dgm:presLayoutVars>
          <dgm:chMax val="0"/>
          <dgm:bulletEnabled val="1"/>
        </dgm:presLayoutVars>
      </dgm:prSet>
      <dgm:spPr/>
      <dgm:t>
        <a:bodyPr/>
        <a:lstStyle/>
        <a:p>
          <a:endParaRPr lang="en-US"/>
        </a:p>
      </dgm:t>
    </dgm:pt>
    <dgm:pt modelId="{C2EE3AEE-E52E-43F1-9408-70465E275DE6}" type="pres">
      <dgm:prSet presAssocID="{5DC22353-E69D-4DC2-8BB5-48BE92CF6526}" presName="spacer" presStyleCnt="0"/>
      <dgm:spPr/>
    </dgm:pt>
    <dgm:pt modelId="{CC6D66BE-CAB3-4AAF-A86E-10E3CDBDD7EA}" type="pres">
      <dgm:prSet presAssocID="{D00548F4-0A1C-4661-82E3-E0A66B338E31}" presName="parentText" presStyleLbl="node1" presStyleIdx="2" presStyleCnt="3">
        <dgm:presLayoutVars>
          <dgm:chMax val="0"/>
          <dgm:bulletEnabled val="1"/>
        </dgm:presLayoutVars>
      </dgm:prSet>
      <dgm:spPr/>
      <dgm:t>
        <a:bodyPr/>
        <a:lstStyle/>
        <a:p>
          <a:endParaRPr lang="en-US"/>
        </a:p>
      </dgm:t>
    </dgm:pt>
  </dgm:ptLst>
  <dgm:cxnLst>
    <dgm:cxn modelId="{2C6D52CC-399D-4368-8DC3-A3488B082305}" srcId="{264B39CC-6215-4725-8149-B1C933F59A74}" destId="{83FAB52C-5142-4985-A9B5-6995B4577FD6}" srcOrd="1" destOrd="0" parTransId="{50D9FD7B-49E3-4D5B-AAD1-0942F18772E1}" sibTransId="{5DC22353-E69D-4DC2-8BB5-48BE92CF6526}"/>
    <dgm:cxn modelId="{BC757B94-7A85-4084-B3CA-F5FBFB096885}" type="presOf" srcId="{83FAB52C-5142-4985-A9B5-6995B4577FD6}" destId="{18A18BB7-C7FF-4541-A6FA-14C3054323CF}" srcOrd="0" destOrd="0" presId="urn:microsoft.com/office/officeart/2005/8/layout/vList2"/>
    <dgm:cxn modelId="{F4E375FE-1305-4D3E-8567-83CDEBD997D4}" type="presOf" srcId="{D00548F4-0A1C-4661-82E3-E0A66B338E31}" destId="{CC6D66BE-CAB3-4AAF-A86E-10E3CDBDD7EA}" srcOrd="0" destOrd="0" presId="urn:microsoft.com/office/officeart/2005/8/layout/vList2"/>
    <dgm:cxn modelId="{34B423C1-7E8D-43F2-938F-3A5D4D7D06B8}" type="presOf" srcId="{264B39CC-6215-4725-8149-B1C933F59A74}" destId="{82E3957C-FCCA-40EE-9731-C4D42B3530DC}" srcOrd="0" destOrd="0" presId="urn:microsoft.com/office/officeart/2005/8/layout/vList2"/>
    <dgm:cxn modelId="{4C67EFC2-7F88-422F-86D2-646B7CFD23C9}" type="presOf" srcId="{3B1C0BDB-FB5B-4C09-9994-55C48A70682C}" destId="{E68AD7EC-5413-46B3-8E8E-459E000BC89D}" srcOrd="0" destOrd="0" presId="urn:microsoft.com/office/officeart/2005/8/layout/vList2"/>
    <dgm:cxn modelId="{CDC41C40-9199-4248-9B9E-986C1DBB5D4C}" srcId="{264B39CC-6215-4725-8149-B1C933F59A74}" destId="{D00548F4-0A1C-4661-82E3-E0A66B338E31}" srcOrd="2" destOrd="0" parTransId="{7EF48352-175A-49BC-BC5B-5365528B512C}" sibTransId="{9C169BB4-2A27-4EF0-A4B6-AC120889F189}"/>
    <dgm:cxn modelId="{EB8672C9-6B1A-459A-96F6-1B5146CF8674}" srcId="{264B39CC-6215-4725-8149-B1C933F59A74}" destId="{3B1C0BDB-FB5B-4C09-9994-55C48A70682C}" srcOrd="0" destOrd="0" parTransId="{5E139441-9D9D-4489-A534-74A88A9FF5C2}" sibTransId="{1B442F20-1DB3-4187-86AA-7CA746668D77}"/>
    <dgm:cxn modelId="{AB99609A-05F5-4806-B33C-7E6BCE3AB699}" type="presParOf" srcId="{82E3957C-FCCA-40EE-9731-C4D42B3530DC}" destId="{E68AD7EC-5413-46B3-8E8E-459E000BC89D}" srcOrd="0" destOrd="0" presId="urn:microsoft.com/office/officeart/2005/8/layout/vList2"/>
    <dgm:cxn modelId="{07522B8C-6D7F-4CC0-9AAC-AFB46167EDF7}" type="presParOf" srcId="{82E3957C-FCCA-40EE-9731-C4D42B3530DC}" destId="{5C6179E7-01A9-4C7B-9D49-8483AB97D6E5}" srcOrd="1" destOrd="0" presId="urn:microsoft.com/office/officeart/2005/8/layout/vList2"/>
    <dgm:cxn modelId="{C0892883-B8F9-4D7A-BC8E-4604910DE105}" type="presParOf" srcId="{82E3957C-FCCA-40EE-9731-C4D42B3530DC}" destId="{18A18BB7-C7FF-4541-A6FA-14C3054323CF}" srcOrd="2" destOrd="0" presId="urn:microsoft.com/office/officeart/2005/8/layout/vList2"/>
    <dgm:cxn modelId="{BEB50F8C-4B9C-436A-B209-4F85E1023B84}" type="presParOf" srcId="{82E3957C-FCCA-40EE-9731-C4D42B3530DC}" destId="{C2EE3AEE-E52E-43F1-9408-70465E275DE6}" srcOrd="3" destOrd="0" presId="urn:microsoft.com/office/officeart/2005/8/layout/vList2"/>
    <dgm:cxn modelId="{0CA1DF81-383B-41DF-9804-99D04EDBE825}" type="presParOf" srcId="{82E3957C-FCCA-40EE-9731-C4D42B3530DC}" destId="{CC6D66BE-CAB3-4AAF-A86E-10E3CDBDD7E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D545C4-AE5B-40DC-8B04-FC22A214E16D}"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DDF04470-0A83-4BF9-95D7-397F7559057D}">
      <dgm:prSet/>
      <dgm:spPr/>
      <dgm:t>
        <a:bodyPr/>
        <a:lstStyle/>
        <a:p>
          <a:r>
            <a:rPr lang="en-US" dirty="0"/>
            <a:t>The requirement at §483.70(n)(2)(iv) states “the facility must ensure the agreement provides for the selection of a venue that is convenient to both parties.”</a:t>
          </a:r>
        </a:p>
      </dgm:t>
    </dgm:pt>
    <dgm:pt modelId="{E2DCBC0A-3AFB-40E2-A6E2-1B836E80A229}" type="parTrans" cxnId="{7DC1242F-E40A-4DCD-903C-BA8BAA5940F7}">
      <dgm:prSet/>
      <dgm:spPr/>
      <dgm:t>
        <a:bodyPr/>
        <a:lstStyle/>
        <a:p>
          <a:endParaRPr lang="en-US"/>
        </a:p>
      </dgm:t>
    </dgm:pt>
    <dgm:pt modelId="{8A8AB574-D012-40BF-9AEB-D0F6BD34F476}" type="sibTrans" cxnId="{7DC1242F-E40A-4DCD-903C-BA8BAA5940F7}">
      <dgm:prSet/>
      <dgm:spPr/>
      <dgm:t>
        <a:bodyPr/>
        <a:lstStyle/>
        <a:p>
          <a:endParaRPr lang="en-US"/>
        </a:p>
      </dgm:t>
    </dgm:pt>
    <dgm:pt modelId="{22205EDC-34FB-4717-8082-8B85096F25D8}">
      <dgm:prSet/>
      <dgm:spPr/>
      <dgm:t>
        <a:bodyPr/>
        <a:lstStyle/>
        <a:p>
          <a:r>
            <a:rPr lang="en-US"/>
            <a:t>The venue is the geographical location of the arbitration proceeding that may be chosen, in part, on the basis of convenience. Convenience for the resident or resident’s representative may be determined by his or her needs in terms of ability to get to the venue.</a:t>
          </a:r>
        </a:p>
      </dgm:t>
    </dgm:pt>
    <dgm:pt modelId="{FF2E52B6-D8D8-46EF-8447-DCE5CDF52282}" type="parTrans" cxnId="{EB5BB408-5A47-477F-865A-FA37B453BF0F}">
      <dgm:prSet/>
      <dgm:spPr/>
      <dgm:t>
        <a:bodyPr/>
        <a:lstStyle/>
        <a:p>
          <a:endParaRPr lang="en-US"/>
        </a:p>
      </dgm:t>
    </dgm:pt>
    <dgm:pt modelId="{22AEEF03-FD5B-4776-9802-173800DAC927}" type="sibTrans" cxnId="{EB5BB408-5A47-477F-865A-FA37B453BF0F}">
      <dgm:prSet/>
      <dgm:spPr/>
      <dgm:t>
        <a:bodyPr/>
        <a:lstStyle/>
        <a:p>
          <a:endParaRPr lang="en-US"/>
        </a:p>
      </dgm:t>
    </dgm:pt>
    <dgm:pt modelId="{60251E9B-5CA9-4DAD-9F5C-0366B7BD628B}">
      <dgm:prSet/>
      <dgm:spPr/>
      <dgm:t>
        <a:bodyPr/>
        <a:lstStyle/>
        <a:p>
          <a:r>
            <a:rPr lang="en-US"/>
            <a:t> The binding arbitration agreement must allow for the selection of a venue that is suitable in meeting the needs of both the resident or his or her representative, and the facility. The venue should be agreed upon by both parties. </a:t>
          </a:r>
        </a:p>
      </dgm:t>
    </dgm:pt>
    <dgm:pt modelId="{6A0A6038-A418-4DB4-A19C-AC99B68F20F8}" type="parTrans" cxnId="{205EF91D-2D97-462F-BA74-2A59F47F6067}">
      <dgm:prSet/>
      <dgm:spPr/>
      <dgm:t>
        <a:bodyPr/>
        <a:lstStyle/>
        <a:p>
          <a:endParaRPr lang="en-US"/>
        </a:p>
      </dgm:t>
    </dgm:pt>
    <dgm:pt modelId="{3CF67AB3-B71F-4DAC-9599-D1809C619CCC}" type="sibTrans" cxnId="{205EF91D-2D97-462F-BA74-2A59F47F6067}">
      <dgm:prSet/>
      <dgm:spPr/>
      <dgm:t>
        <a:bodyPr/>
        <a:lstStyle/>
        <a:p>
          <a:endParaRPr lang="en-US"/>
        </a:p>
      </dgm:t>
    </dgm:pt>
    <dgm:pt modelId="{95DD34F3-89DF-481A-B2FD-ED6EF438B024}" type="pres">
      <dgm:prSet presAssocID="{A9D545C4-AE5B-40DC-8B04-FC22A214E16D}" presName="vert0" presStyleCnt="0">
        <dgm:presLayoutVars>
          <dgm:dir/>
          <dgm:animOne val="branch"/>
          <dgm:animLvl val="lvl"/>
        </dgm:presLayoutVars>
      </dgm:prSet>
      <dgm:spPr/>
      <dgm:t>
        <a:bodyPr/>
        <a:lstStyle/>
        <a:p>
          <a:endParaRPr lang="en-US"/>
        </a:p>
      </dgm:t>
    </dgm:pt>
    <dgm:pt modelId="{B2464209-FD1D-444B-B543-C3D00D60EDFB}" type="pres">
      <dgm:prSet presAssocID="{DDF04470-0A83-4BF9-95D7-397F7559057D}" presName="thickLine" presStyleLbl="alignNode1" presStyleIdx="0" presStyleCnt="3"/>
      <dgm:spPr/>
    </dgm:pt>
    <dgm:pt modelId="{4E6D018D-99A5-4848-A4AE-6C1D4757810A}" type="pres">
      <dgm:prSet presAssocID="{DDF04470-0A83-4BF9-95D7-397F7559057D}" presName="horz1" presStyleCnt="0"/>
      <dgm:spPr/>
    </dgm:pt>
    <dgm:pt modelId="{1F27E0AA-452B-4E0C-8242-DCED70FA86F9}" type="pres">
      <dgm:prSet presAssocID="{DDF04470-0A83-4BF9-95D7-397F7559057D}" presName="tx1" presStyleLbl="revTx" presStyleIdx="0" presStyleCnt="3"/>
      <dgm:spPr/>
      <dgm:t>
        <a:bodyPr/>
        <a:lstStyle/>
        <a:p>
          <a:endParaRPr lang="en-US"/>
        </a:p>
      </dgm:t>
    </dgm:pt>
    <dgm:pt modelId="{0664B5DB-FF28-4D5D-B3B3-5F8A0EC47F1B}" type="pres">
      <dgm:prSet presAssocID="{DDF04470-0A83-4BF9-95D7-397F7559057D}" presName="vert1" presStyleCnt="0"/>
      <dgm:spPr/>
    </dgm:pt>
    <dgm:pt modelId="{65819F2B-B448-433E-8CD3-B1DB33FC64DF}" type="pres">
      <dgm:prSet presAssocID="{60251E9B-5CA9-4DAD-9F5C-0366B7BD628B}" presName="thickLine" presStyleLbl="alignNode1" presStyleIdx="1" presStyleCnt="3"/>
      <dgm:spPr/>
    </dgm:pt>
    <dgm:pt modelId="{4F4A02DC-2565-4533-AD3A-0BF0901D5A9F}" type="pres">
      <dgm:prSet presAssocID="{60251E9B-5CA9-4DAD-9F5C-0366B7BD628B}" presName="horz1" presStyleCnt="0"/>
      <dgm:spPr/>
    </dgm:pt>
    <dgm:pt modelId="{D3EE8D80-FEC1-4F09-ACAD-CE8092336BAB}" type="pres">
      <dgm:prSet presAssocID="{60251E9B-5CA9-4DAD-9F5C-0366B7BD628B}" presName="tx1" presStyleLbl="revTx" presStyleIdx="1" presStyleCnt="3"/>
      <dgm:spPr/>
      <dgm:t>
        <a:bodyPr/>
        <a:lstStyle/>
        <a:p>
          <a:endParaRPr lang="en-US"/>
        </a:p>
      </dgm:t>
    </dgm:pt>
    <dgm:pt modelId="{6E4AFB0B-AB86-44BF-ACA5-18B147D0C974}" type="pres">
      <dgm:prSet presAssocID="{60251E9B-5CA9-4DAD-9F5C-0366B7BD628B}" presName="vert1" presStyleCnt="0"/>
      <dgm:spPr/>
    </dgm:pt>
    <dgm:pt modelId="{9A5A80B5-1E81-449A-A6FF-D4957BCA5098}" type="pres">
      <dgm:prSet presAssocID="{22205EDC-34FB-4717-8082-8B85096F25D8}" presName="thickLine" presStyleLbl="alignNode1" presStyleIdx="2" presStyleCnt="3"/>
      <dgm:spPr/>
    </dgm:pt>
    <dgm:pt modelId="{7ABF3DA4-D2B8-447C-82DC-148D60D153E3}" type="pres">
      <dgm:prSet presAssocID="{22205EDC-34FB-4717-8082-8B85096F25D8}" presName="horz1" presStyleCnt="0"/>
      <dgm:spPr/>
    </dgm:pt>
    <dgm:pt modelId="{92989686-9C8F-4FA6-A3F9-D3B8706B806E}" type="pres">
      <dgm:prSet presAssocID="{22205EDC-34FB-4717-8082-8B85096F25D8}" presName="tx1" presStyleLbl="revTx" presStyleIdx="2" presStyleCnt="3"/>
      <dgm:spPr/>
      <dgm:t>
        <a:bodyPr/>
        <a:lstStyle/>
        <a:p>
          <a:endParaRPr lang="en-US"/>
        </a:p>
      </dgm:t>
    </dgm:pt>
    <dgm:pt modelId="{E11DCC31-FD71-42EC-9DE4-01EABC858A5E}" type="pres">
      <dgm:prSet presAssocID="{22205EDC-34FB-4717-8082-8B85096F25D8}" presName="vert1" presStyleCnt="0"/>
      <dgm:spPr/>
    </dgm:pt>
  </dgm:ptLst>
  <dgm:cxnLst>
    <dgm:cxn modelId="{7DC1242F-E40A-4DCD-903C-BA8BAA5940F7}" srcId="{A9D545C4-AE5B-40DC-8B04-FC22A214E16D}" destId="{DDF04470-0A83-4BF9-95D7-397F7559057D}" srcOrd="0" destOrd="0" parTransId="{E2DCBC0A-3AFB-40E2-A6E2-1B836E80A229}" sibTransId="{8A8AB574-D012-40BF-9AEB-D0F6BD34F476}"/>
    <dgm:cxn modelId="{7833EF4F-CDFB-47CD-9398-33B00F3AE951}" type="presOf" srcId="{DDF04470-0A83-4BF9-95D7-397F7559057D}" destId="{1F27E0AA-452B-4E0C-8242-DCED70FA86F9}" srcOrd="0" destOrd="0" presId="urn:microsoft.com/office/officeart/2008/layout/LinedList"/>
    <dgm:cxn modelId="{F8B4E40C-3CB4-41D3-B38F-412869692F54}" type="presOf" srcId="{22205EDC-34FB-4717-8082-8B85096F25D8}" destId="{92989686-9C8F-4FA6-A3F9-D3B8706B806E}" srcOrd="0" destOrd="0" presId="urn:microsoft.com/office/officeart/2008/layout/LinedList"/>
    <dgm:cxn modelId="{EB5BB408-5A47-477F-865A-FA37B453BF0F}" srcId="{A9D545C4-AE5B-40DC-8B04-FC22A214E16D}" destId="{22205EDC-34FB-4717-8082-8B85096F25D8}" srcOrd="2" destOrd="0" parTransId="{FF2E52B6-D8D8-46EF-8447-DCE5CDF52282}" sibTransId="{22AEEF03-FD5B-4776-9802-173800DAC927}"/>
    <dgm:cxn modelId="{205EF91D-2D97-462F-BA74-2A59F47F6067}" srcId="{A9D545C4-AE5B-40DC-8B04-FC22A214E16D}" destId="{60251E9B-5CA9-4DAD-9F5C-0366B7BD628B}" srcOrd="1" destOrd="0" parTransId="{6A0A6038-A418-4DB4-A19C-AC99B68F20F8}" sibTransId="{3CF67AB3-B71F-4DAC-9599-D1809C619CCC}"/>
    <dgm:cxn modelId="{130378A0-7C5F-461C-BB4E-7FC1D18F7DED}" type="presOf" srcId="{60251E9B-5CA9-4DAD-9F5C-0366B7BD628B}" destId="{D3EE8D80-FEC1-4F09-ACAD-CE8092336BAB}" srcOrd="0" destOrd="0" presId="urn:microsoft.com/office/officeart/2008/layout/LinedList"/>
    <dgm:cxn modelId="{302CC6AA-BAE8-4B99-89FC-42C162798287}" type="presOf" srcId="{A9D545C4-AE5B-40DC-8B04-FC22A214E16D}" destId="{95DD34F3-89DF-481A-B2FD-ED6EF438B024}" srcOrd="0" destOrd="0" presId="urn:microsoft.com/office/officeart/2008/layout/LinedList"/>
    <dgm:cxn modelId="{29F26476-EB65-46C7-879A-8B6B69331229}" type="presParOf" srcId="{95DD34F3-89DF-481A-B2FD-ED6EF438B024}" destId="{B2464209-FD1D-444B-B543-C3D00D60EDFB}" srcOrd="0" destOrd="0" presId="urn:microsoft.com/office/officeart/2008/layout/LinedList"/>
    <dgm:cxn modelId="{73186F72-9696-4F1E-9DA1-4945B58D9114}" type="presParOf" srcId="{95DD34F3-89DF-481A-B2FD-ED6EF438B024}" destId="{4E6D018D-99A5-4848-A4AE-6C1D4757810A}" srcOrd="1" destOrd="0" presId="urn:microsoft.com/office/officeart/2008/layout/LinedList"/>
    <dgm:cxn modelId="{340FB8D5-5DC2-42AB-A576-E4BB00711FB0}" type="presParOf" srcId="{4E6D018D-99A5-4848-A4AE-6C1D4757810A}" destId="{1F27E0AA-452B-4E0C-8242-DCED70FA86F9}" srcOrd="0" destOrd="0" presId="urn:microsoft.com/office/officeart/2008/layout/LinedList"/>
    <dgm:cxn modelId="{309F7A0E-9846-4268-AF2A-6B2A5A60FD09}" type="presParOf" srcId="{4E6D018D-99A5-4848-A4AE-6C1D4757810A}" destId="{0664B5DB-FF28-4D5D-B3B3-5F8A0EC47F1B}" srcOrd="1" destOrd="0" presId="urn:microsoft.com/office/officeart/2008/layout/LinedList"/>
    <dgm:cxn modelId="{9BFE9DAD-0904-40EB-A5C6-E0DD27026712}" type="presParOf" srcId="{95DD34F3-89DF-481A-B2FD-ED6EF438B024}" destId="{65819F2B-B448-433E-8CD3-B1DB33FC64DF}" srcOrd="2" destOrd="0" presId="urn:microsoft.com/office/officeart/2008/layout/LinedList"/>
    <dgm:cxn modelId="{6F75F6F7-C6AF-41AF-923A-DE4D48434025}" type="presParOf" srcId="{95DD34F3-89DF-481A-B2FD-ED6EF438B024}" destId="{4F4A02DC-2565-4533-AD3A-0BF0901D5A9F}" srcOrd="3" destOrd="0" presId="urn:microsoft.com/office/officeart/2008/layout/LinedList"/>
    <dgm:cxn modelId="{6B134EC1-F180-4D28-B622-434027FC42EA}" type="presParOf" srcId="{4F4A02DC-2565-4533-AD3A-0BF0901D5A9F}" destId="{D3EE8D80-FEC1-4F09-ACAD-CE8092336BAB}" srcOrd="0" destOrd="0" presId="urn:microsoft.com/office/officeart/2008/layout/LinedList"/>
    <dgm:cxn modelId="{D9C0C121-3F11-44DB-BB17-BB542B4634E2}" type="presParOf" srcId="{4F4A02DC-2565-4533-AD3A-0BF0901D5A9F}" destId="{6E4AFB0B-AB86-44BF-ACA5-18B147D0C974}" srcOrd="1" destOrd="0" presId="urn:microsoft.com/office/officeart/2008/layout/LinedList"/>
    <dgm:cxn modelId="{88605BE9-CD52-48FB-B1EB-D7CF01ED4429}" type="presParOf" srcId="{95DD34F3-89DF-481A-B2FD-ED6EF438B024}" destId="{9A5A80B5-1E81-449A-A6FF-D4957BCA5098}" srcOrd="4" destOrd="0" presId="urn:microsoft.com/office/officeart/2008/layout/LinedList"/>
    <dgm:cxn modelId="{7B8F7AAC-B688-4477-89A7-848FD6C577DF}" type="presParOf" srcId="{95DD34F3-89DF-481A-B2FD-ED6EF438B024}" destId="{7ABF3DA4-D2B8-447C-82DC-148D60D153E3}" srcOrd="5" destOrd="0" presId="urn:microsoft.com/office/officeart/2008/layout/LinedList"/>
    <dgm:cxn modelId="{B30D8BAD-13F6-46F7-BFCA-25B7DCCDC69A}" type="presParOf" srcId="{7ABF3DA4-D2B8-447C-82DC-148D60D153E3}" destId="{92989686-9C8F-4FA6-A3F9-D3B8706B806E}" srcOrd="0" destOrd="0" presId="urn:microsoft.com/office/officeart/2008/layout/LinedList"/>
    <dgm:cxn modelId="{DA951EF2-60EF-45EE-A8FB-53EBB4D279BA}" type="presParOf" srcId="{7ABF3DA4-D2B8-447C-82DC-148D60D153E3}" destId="{E11DCC31-FD71-42EC-9DE4-01EABC858A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3DDEA7-31DB-41FB-8753-FB891210CF7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9715F6D-2D7B-430D-9899-DF6EB79925E3}">
      <dgm:prSet custT="1"/>
      <dgm:spPr/>
      <dgm:t>
        <a:bodyPr/>
        <a:lstStyle/>
        <a:p>
          <a:pPr algn="ctr">
            <a:defRPr cap="all"/>
          </a:pPr>
          <a:r>
            <a:rPr lang="en-US" sz="1100" b="1" dirty="0"/>
            <a:t>§483.70(q)(1) Direct Care Staff.</a:t>
          </a:r>
        </a:p>
        <a:p>
          <a:pPr algn="l">
            <a:defRPr cap="all"/>
          </a:pPr>
          <a:r>
            <a:rPr lang="en-US" sz="1100" b="1" dirty="0"/>
            <a:t> Direct Care Staff are those individuals who, through interpersonal contact with residents or resident care management, provide care and services to</a:t>
          </a:r>
        </a:p>
        <a:p>
          <a:pPr algn="l">
            <a:defRPr cap="all"/>
          </a:pPr>
          <a:r>
            <a:rPr lang="en-US" sz="1100" b="1" dirty="0"/>
            <a:t> allow residents to attain or maintain the highest practicable physical, mental, and psychosocial wellbeing. </a:t>
          </a:r>
        </a:p>
      </dgm:t>
    </dgm:pt>
    <dgm:pt modelId="{28AC25B4-6CA2-443B-B9A3-74B70EBFAA28}" type="parTrans" cxnId="{B48D0282-8EF1-4655-A054-B709CD04CF63}">
      <dgm:prSet/>
      <dgm:spPr/>
      <dgm:t>
        <a:bodyPr/>
        <a:lstStyle/>
        <a:p>
          <a:endParaRPr lang="en-US"/>
        </a:p>
      </dgm:t>
    </dgm:pt>
    <dgm:pt modelId="{2FE6642C-1D10-4A11-A975-BBF34A2B357F}" type="sibTrans" cxnId="{B48D0282-8EF1-4655-A054-B709CD04CF63}">
      <dgm:prSet/>
      <dgm:spPr/>
      <dgm:t>
        <a:bodyPr/>
        <a:lstStyle/>
        <a:p>
          <a:endParaRPr lang="en-US"/>
        </a:p>
      </dgm:t>
    </dgm:pt>
    <dgm:pt modelId="{572BE3BA-D18A-4461-AF07-559A623B262A}">
      <dgm:prSet custT="1"/>
      <dgm:spPr/>
      <dgm:t>
        <a:bodyPr/>
        <a:lstStyle/>
        <a:p>
          <a:pPr algn="l">
            <a:defRPr cap="all"/>
          </a:pPr>
          <a:r>
            <a:rPr lang="en-US" sz="1400" b="1" dirty="0"/>
            <a:t>Direct care staff does not include individuals whose primary duty is maintaining the physical environment of the long term care facility</a:t>
          </a:r>
        </a:p>
        <a:p>
          <a:pPr algn="l">
            <a:defRPr cap="all"/>
          </a:pPr>
          <a:r>
            <a:rPr lang="en-US" sz="1400" b="1" dirty="0"/>
            <a:t> (for example, housekeeping). §483.70(q)(2) Submission requirements</a:t>
          </a:r>
          <a:r>
            <a:rPr lang="en-US" sz="1300" dirty="0"/>
            <a:t>.</a:t>
          </a:r>
        </a:p>
      </dgm:t>
    </dgm:pt>
    <dgm:pt modelId="{F5F6A03C-237C-49E9-8ECD-13FBE604E58F}" type="parTrans" cxnId="{C71759F2-6087-4598-A30D-8672CD1EACEE}">
      <dgm:prSet/>
      <dgm:spPr/>
      <dgm:t>
        <a:bodyPr/>
        <a:lstStyle/>
        <a:p>
          <a:endParaRPr lang="en-US"/>
        </a:p>
      </dgm:t>
    </dgm:pt>
    <dgm:pt modelId="{39F99D1C-B041-42F5-935F-213F474870B6}" type="sibTrans" cxnId="{C71759F2-6087-4598-A30D-8672CD1EACEE}">
      <dgm:prSet/>
      <dgm:spPr/>
      <dgm:t>
        <a:bodyPr/>
        <a:lstStyle/>
        <a:p>
          <a:endParaRPr lang="en-US"/>
        </a:p>
      </dgm:t>
    </dgm:pt>
    <dgm:pt modelId="{2E6078C5-406B-485A-8E84-44C394DFD458}" type="pres">
      <dgm:prSet presAssocID="{BE3DDEA7-31DB-41FB-8753-FB891210CF7C}" presName="root" presStyleCnt="0">
        <dgm:presLayoutVars>
          <dgm:dir/>
          <dgm:resizeHandles val="exact"/>
        </dgm:presLayoutVars>
      </dgm:prSet>
      <dgm:spPr/>
      <dgm:t>
        <a:bodyPr/>
        <a:lstStyle/>
        <a:p>
          <a:endParaRPr lang="en-US"/>
        </a:p>
      </dgm:t>
    </dgm:pt>
    <dgm:pt modelId="{B02BAA9D-39EF-4425-B827-3842625019AA}" type="pres">
      <dgm:prSet presAssocID="{F9715F6D-2D7B-430D-9899-DF6EB79925E3}" presName="compNode" presStyleCnt="0"/>
      <dgm:spPr/>
    </dgm:pt>
    <dgm:pt modelId="{3A2B26E4-C37D-4885-AEF3-B62AC0857044}" type="pres">
      <dgm:prSet presAssocID="{F9715F6D-2D7B-430D-9899-DF6EB79925E3}" presName="iconBgRect" presStyleLbl="bgShp" presStyleIdx="0" presStyleCnt="2"/>
      <dgm:spPr>
        <a:prstGeom prst="round2DiagRect">
          <a:avLst>
            <a:gd name="adj1" fmla="val 29727"/>
            <a:gd name="adj2" fmla="val 0"/>
          </a:avLst>
        </a:prstGeom>
      </dgm:spPr>
    </dgm:pt>
    <dgm:pt modelId="{67E3060A-CB38-4A9A-B71B-16BE6757C4F0}" type="pres">
      <dgm:prSet presAssocID="{F9715F6D-2D7B-430D-9899-DF6EB79925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AB6878A2-E37E-4B1D-B993-6AC5466C8A29}" type="pres">
      <dgm:prSet presAssocID="{F9715F6D-2D7B-430D-9899-DF6EB79925E3}" presName="spaceRect" presStyleCnt="0"/>
      <dgm:spPr/>
    </dgm:pt>
    <dgm:pt modelId="{49280375-576E-472E-B8F4-83DB045651D2}" type="pres">
      <dgm:prSet presAssocID="{F9715F6D-2D7B-430D-9899-DF6EB79925E3}" presName="textRect" presStyleLbl="revTx" presStyleIdx="0" presStyleCnt="2" custScaleX="167720" custScaleY="127036">
        <dgm:presLayoutVars>
          <dgm:chMax val="1"/>
          <dgm:chPref val="1"/>
        </dgm:presLayoutVars>
      </dgm:prSet>
      <dgm:spPr/>
      <dgm:t>
        <a:bodyPr/>
        <a:lstStyle/>
        <a:p>
          <a:endParaRPr lang="en-US"/>
        </a:p>
      </dgm:t>
    </dgm:pt>
    <dgm:pt modelId="{3D74098C-4EFA-432E-889B-214CE7D87C4F}" type="pres">
      <dgm:prSet presAssocID="{2FE6642C-1D10-4A11-A975-BBF34A2B357F}" presName="sibTrans" presStyleCnt="0"/>
      <dgm:spPr/>
    </dgm:pt>
    <dgm:pt modelId="{AA6AF3DE-4A85-4054-A692-8779EF72F07A}" type="pres">
      <dgm:prSet presAssocID="{572BE3BA-D18A-4461-AF07-559A623B262A}" presName="compNode" presStyleCnt="0"/>
      <dgm:spPr/>
    </dgm:pt>
    <dgm:pt modelId="{72B4E9BD-746E-4917-8450-FD4EC09D2396}" type="pres">
      <dgm:prSet presAssocID="{572BE3BA-D18A-4461-AF07-559A623B262A}" presName="iconBgRect" presStyleLbl="bgShp" presStyleIdx="1" presStyleCnt="2"/>
      <dgm:spPr>
        <a:prstGeom prst="round2DiagRect">
          <a:avLst>
            <a:gd name="adj1" fmla="val 29727"/>
            <a:gd name="adj2" fmla="val 0"/>
          </a:avLst>
        </a:prstGeom>
      </dgm:spPr>
    </dgm:pt>
    <dgm:pt modelId="{678BEF39-4F0F-4608-8D0C-043AEFE68FB3}" type="pres">
      <dgm:prSet presAssocID="{572BE3BA-D18A-4461-AF07-559A623B262A}" presName="iconRect" presStyleLbl="node1" presStyleIdx="1" presStyleCnt="2"/>
      <dgm:spPr>
        <a:blipFill rotWithShape="1">
          <a:blip xmlns:r="http://schemas.openxmlformats.org/officeDocument/2006/relationships" r:embed="rId3"/>
          <a:srcRect/>
          <a:stretch>
            <a:fillRect l="-13000" r="-13000"/>
          </a:stretch>
        </a:blipFill>
        <a:ln>
          <a:noFill/>
        </a:ln>
      </dgm:spPr>
    </dgm:pt>
    <dgm:pt modelId="{CC7222A6-70AB-426E-8ABA-7A8A9E3EBFF8}" type="pres">
      <dgm:prSet presAssocID="{572BE3BA-D18A-4461-AF07-559A623B262A}" presName="spaceRect" presStyleCnt="0"/>
      <dgm:spPr/>
    </dgm:pt>
    <dgm:pt modelId="{4769FFFF-1A45-404F-A881-01DDEC76AF40}" type="pres">
      <dgm:prSet presAssocID="{572BE3BA-D18A-4461-AF07-559A623B262A}" presName="textRect" presStyleLbl="revTx" presStyleIdx="1" presStyleCnt="2" custScaleX="111424" custScaleY="107782">
        <dgm:presLayoutVars>
          <dgm:chMax val="1"/>
          <dgm:chPref val="1"/>
        </dgm:presLayoutVars>
      </dgm:prSet>
      <dgm:spPr/>
      <dgm:t>
        <a:bodyPr/>
        <a:lstStyle/>
        <a:p>
          <a:endParaRPr lang="en-US"/>
        </a:p>
      </dgm:t>
    </dgm:pt>
  </dgm:ptLst>
  <dgm:cxnLst>
    <dgm:cxn modelId="{C71759F2-6087-4598-A30D-8672CD1EACEE}" srcId="{BE3DDEA7-31DB-41FB-8753-FB891210CF7C}" destId="{572BE3BA-D18A-4461-AF07-559A623B262A}" srcOrd="1" destOrd="0" parTransId="{F5F6A03C-237C-49E9-8ECD-13FBE604E58F}" sibTransId="{39F99D1C-B041-42F5-935F-213F474870B6}"/>
    <dgm:cxn modelId="{C6F1529B-CCAA-4117-AC40-5717A622D37E}" type="presOf" srcId="{572BE3BA-D18A-4461-AF07-559A623B262A}" destId="{4769FFFF-1A45-404F-A881-01DDEC76AF40}" srcOrd="0" destOrd="0" presId="urn:microsoft.com/office/officeart/2018/5/layout/IconLeafLabelList"/>
    <dgm:cxn modelId="{3618A830-3D23-45F8-9E81-F6758814307F}" type="presOf" srcId="{F9715F6D-2D7B-430D-9899-DF6EB79925E3}" destId="{49280375-576E-472E-B8F4-83DB045651D2}" srcOrd="0" destOrd="0" presId="urn:microsoft.com/office/officeart/2018/5/layout/IconLeafLabelList"/>
    <dgm:cxn modelId="{B48D0282-8EF1-4655-A054-B709CD04CF63}" srcId="{BE3DDEA7-31DB-41FB-8753-FB891210CF7C}" destId="{F9715F6D-2D7B-430D-9899-DF6EB79925E3}" srcOrd="0" destOrd="0" parTransId="{28AC25B4-6CA2-443B-B9A3-74B70EBFAA28}" sibTransId="{2FE6642C-1D10-4A11-A975-BBF34A2B357F}"/>
    <dgm:cxn modelId="{6A35AC18-B83E-4E3D-AB5D-7709FF4EE1D9}" type="presOf" srcId="{BE3DDEA7-31DB-41FB-8753-FB891210CF7C}" destId="{2E6078C5-406B-485A-8E84-44C394DFD458}" srcOrd="0" destOrd="0" presId="urn:microsoft.com/office/officeart/2018/5/layout/IconLeafLabelList"/>
    <dgm:cxn modelId="{CADD87BB-895D-4CDA-977F-21CA49BADF88}" type="presParOf" srcId="{2E6078C5-406B-485A-8E84-44C394DFD458}" destId="{B02BAA9D-39EF-4425-B827-3842625019AA}" srcOrd="0" destOrd="0" presId="urn:microsoft.com/office/officeart/2018/5/layout/IconLeafLabelList"/>
    <dgm:cxn modelId="{BF215D4B-3775-4A96-A4F2-A4E132753263}" type="presParOf" srcId="{B02BAA9D-39EF-4425-B827-3842625019AA}" destId="{3A2B26E4-C37D-4885-AEF3-B62AC0857044}" srcOrd="0" destOrd="0" presId="urn:microsoft.com/office/officeart/2018/5/layout/IconLeafLabelList"/>
    <dgm:cxn modelId="{EBA5B0E9-12D8-4837-8CF5-78966C9DF45F}" type="presParOf" srcId="{B02BAA9D-39EF-4425-B827-3842625019AA}" destId="{67E3060A-CB38-4A9A-B71B-16BE6757C4F0}" srcOrd="1" destOrd="0" presId="urn:microsoft.com/office/officeart/2018/5/layout/IconLeafLabelList"/>
    <dgm:cxn modelId="{D07C3E87-EF09-48AA-A399-4E86DE9774DA}" type="presParOf" srcId="{B02BAA9D-39EF-4425-B827-3842625019AA}" destId="{AB6878A2-E37E-4B1D-B993-6AC5466C8A29}" srcOrd="2" destOrd="0" presId="urn:microsoft.com/office/officeart/2018/5/layout/IconLeafLabelList"/>
    <dgm:cxn modelId="{58A45D1F-7886-4937-849E-C3A7E521294D}" type="presParOf" srcId="{B02BAA9D-39EF-4425-B827-3842625019AA}" destId="{49280375-576E-472E-B8F4-83DB045651D2}" srcOrd="3" destOrd="0" presId="urn:microsoft.com/office/officeart/2018/5/layout/IconLeafLabelList"/>
    <dgm:cxn modelId="{7F96FBDC-91F8-4D8C-8268-89D4BB9197BC}" type="presParOf" srcId="{2E6078C5-406B-485A-8E84-44C394DFD458}" destId="{3D74098C-4EFA-432E-889B-214CE7D87C4F}" srcOrd="1" destOrd="0" presId="urn:microsoft.com/office/officeart/2018/5/layout/IconLeafLabelList"/>
    <dgm:cxn modelId="{4DFEC3C8-56ED-463B-BED4-C938B8E97942}" type="presParOf" srcId="{2E6078C5-406B-485A-8E84-44C394DFD458}" destId="{AA6AF3DE-4A85-4054-A692-8779EF72F07A}" srcOrd="2" destOrd="0" presId="urn:microsoft.com/office/officeart/2018/5/layout/IconLeafLabelList"/>
    <dgm:cxn modelId="{F77A8697-0D52-4368-9E90-37DA9EB112C7}" type="presParOf" srcId="{AA6AF3DE-4A85-4054-A692-8779EF72F07A}" destId="{72B4E9BD-746E-4917-8450-FD4EC09D2396}" srcOrd="0" destOrd="0" presId="urn:microsoft.com/office/officeart/2018/5/layout/IconLeafLabelList"/>
    <dgm:cxn modelId="{A5082B48-659D-41C3-A2E5-0BAEBFE1BF57}" type="presParOf" srcId="{AA6AF3DE-4A85-4054-A692-8779EF72F07A}" destId="{678BEF39-4F0F-4608-8D0C-043AEFE68FB3}" srcOrd="1" destOrd="0" presId="urn:microsoft.com/office/officeart/2018/5/layout/IconLeafLabelList"/>
    <dgm:cxn modelId="{030074D8-E03F-4960-A10F-A5A8960B6CF2}" type="presParOf" srcId="{AA6AF3DE-4A85-4054-A692-8779EF72F07A}" destId="{CC7222A6-70AB-426E-8ABA-7A8A9E3EBFF8}" srcOrd="2" destOrd="0" presId="urn:microsoft.com/office/officeart/2018/5/layout/IconLeafLabelList"/>
    <dgm:cxn modelId="{6B0D8A7F-37F8-4BCE-8B79-F047AE44544C}" type="presParOf" srcId="{AA6AF3DE-4A85-4054-A692-8779EF72F07A}" destId="{4769FFFF-1A45-404F-A881-01DDEC76AF4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98332A-9DEB-4A42-A65F-1A474882B80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89FB9AA-2D4A-4A2D-AF4F-BD3277730C72}">
      <dgm:prSet/>
      <dgm:spPr/>
      <dgm:t>
        <a:bodyPr/>
        <a:lstStyle/>
        <a:p>
          <a:r>
            <a:rPr lang="en-US" b="0" i="0" baseline="0"/>
            <a:t>INTENT §483.70(q) To ensure that long-term care facilities are electronically submitting direct care staffing information (including agency and contract staff) per day, based on payroll and other verifiable and auditable data.</a:t>
          </a:r>
          <a:endParaRPr lang="en-US"/>
        </a:p>
      </dgm:t>
    </dgm:pt>
    <dgm:pt modelId="{DC9A39C6-D4B4-46F8-B50E-51E61F635494}" type="parTrans" cxnId="{554CD213-662F-4100-9CE9-5FE8449C3228}">
      <dgm:prSet/>
      <dgm:spPr/>
      <dgm:t>
        <a:bodyPr/>
        <a:lstStyle/>
        <a:p>
          <a:endParaRPr lang="en-US"/>
        </a:p>
      </dgm:t>
    </dgm:pt>
    <dgm:pt modelId="{6080C30C-6758-4470-9824-38F1CFE287D7}" type="sibTrans" cxnId="{554CD213-662F-4100-9CE9-5FE8449C3228}">
      <dgm:prSet/>
      <dgm:spPr/>
      <dgm:t>
        <a:bodyPr/>
        <a:lstStyle/>
        <a:p>
          <a:endParaRPr lang="en-US"/>
        </a:p>
      </dgm:t>
    </dgm:pt>
    <dgm:pt modelId="{C77D9F23-FA81-45B9-939C-1D7BFBB7B3E4}">
      <dgm:prSet/>
      <dgm:spPr/>
      <dgm:t>
        <a:bodyPr/>
        <a:lstStyle/>
        <a:p>
          <a:r>
            <a:rPr lang="en-US" b="0" i="0" baseline="0"/>
            <a:t>The staffing hours, when combined with census information, can then be used to not only report on the level of staff in each nursing home, but also to report on employee turnover and tenure. </a:t>
          </a:r>
          <a:endParaRPr lang="en-US"/>
        </a:p>
      </dgm:t>
    </dgm:pt>
    <dgm:pt modelId="{85A5BAB9-BFD0-40D4-AEA3-28B63CA14A00}" type="parTrans" cxnId="{4E0BB8FA-B65B-4D3B-ADA7-FCC62148D84E}">
      <dgm:prSet/>
      <dgm:spPr/>
      <dgm:t>
        <a:bodyPr/>
        <a:lstStyle/>
        <a:p>
          <a:endParaRPr lang="en-US"/>
        </a:p>
      </dgm:t>
    </dgm:pt>
    <dgm:pt modelId="{7B6DF907-AE3F-4C11-B9CF-9CB766171207}" type="sibTrans" cxnId="{4E0BB8FA-B65B-4D3B-ADA7-FCC62148D84E}">
      <dgm:prSet/>
      <dgm:spPr/>
      <dgm:t>
        <a:bodyPr/>
        <a:lstStyle/>
        <a:p>
          <a:endParaRPr lang="en-US"/>
        </a:p>
      </dgm:t>
    </dgm:pt>
    <dgm:pt modelId="{5D952C43-5565-49AA-BF3D-291DAC195267}" type="pres">
      <dgm:prSet presAssocID="{6D98332A-9DEB-4A42-A65F-1A474882B80F}" presName="hierChild1" presStyleCnt="0">
        <dgm:presLayoutVars>
          <dgm:chPref val="1"/>
          <dgm:dir/>
          <dgm:animOne val="branch"/>
          <dgm:animLvl val="lvl"/>
          <dgm:resizeHandles/>
        </dgm:presLayoutVars>
      </dgm:prSet>
      <dgm:spPr/>
      <dgm:t>
        <a:bodyPr/>
        <a:lstStyle/>
        <a:p>
          <a:endParaRPr lang="en-US"/>
        </a:p>
      </dgm:t>
    </dgm:pt>
    <dgm:pt modelId="{299BA766-88CD-4EB9-846E-AADD7D7A7FD3}" type="pres">
      <dgm:prSet presAssocID="{A89FB9AA-2D4A-4A2D-AF4F-BD3277730C72}" presName="hierRoot1" presStyleCnt="0"/>
      <dgm:spPr/>
    </dgm:pt>
    <dgm:pt modelId="{05C452AF-F5F7-47CB-BBDE-A4F81ACA31BA}" type="pres">
      <dgm:prSet presAssocID="{A89FB9AA-2D4A-4A2D-AF4F-BD3277730C72}" presName="composite" presStyleCnt="0"/>
      <dgm:spPr/>
    </dgm:pt>
    <dgm:pt modelId="{582D67B3-130E-4E8A-B196-E93C592CADD3}" type="pres">
      <dgm:prSet presAssocID="{A89FB9AA-2D4A-4A2D-AF4F-BD3277730C72}" presName="background" presStyleLbl="node0" presStyleIdx="0" presStyleCnt="2"/>
      <dgm:spPr/>
    </dgm:pt>
    <dgm:pt modelId="{47655F73-D2AC-4014-AE06-37609EFCB323}" type="pres">
      <dgm:prSet presAssocID="{A89FB9AA-2D4A-4A2D-AF4F-BD3277730C72}" presName="text" presStyleLbl="fgAcc0" presStyleIdx="0" presStyleCnt="2">
        <dgm:presLayoutVars>
          <dgm:chPref val="3"/>
        </dgm:presLayoutVars>
      </dgm:prSet>
      <dgm:spPr/>
      <dgm:t>
        <a:bodyPr/>
        <a:lstStyle/>
        <a:p>
          <a:endParaRPr lang="en-US"/>
        </a:p>
      </dgm:t>
    </dgm:pt>
    <dgm:pt modelId="{557AA4BD-2CA6-445B-9BAA-6263EFBD05EF}" type="pres">
      <dgm:prSet presAssocID="{A89FB9AA-2D4A-4A2D-AF4F-BD3277730C72}" presName="hierChild2" presStyleCnt="0"/>
      <dgm:spPr/>
    </dgm:pt>
    <dgm:pt modelId="{745A9932-3E6F-409B-99A2-A00BAD77E52C}" type="pres">
      <dgm:prSet presAssocID="{C77D9F23-FA81-45B9-939C-1D7BFBB7B3E4}" presName="hierRoot1" presStyleCnt="0"/>
      <dgm:spPr/>
    </dgm:pt>
    <dgm:pt modelId="{87D31E6D-4D47-4582-A0DE-9A6910F99F33}" type="pres">
      <dgm:prSet presAssocID="{C77D9F23-FA81-45B9-939C-1D7BFBB7B3E4}" presName="composite" presStyleCnt="0"/>
      <dgm:spPr/>
    </dgm:pt>
    <dgm:pt modelId="{52855477-A139-463F-9B89-3BC859AFA1DB}" type="pres">
      <dgm:prSet presAssocID="{C77D9F23-FA81-45B9-939C-1D7BFBB7B3E4}" presName="background" presStyleLbl="node0" presStyleIdx="1" presStyleCnt="2"/>
      <dgm:spPr/>
    </dgm:pt>
    <dgm:pt modelId="{2B66BC54-6300-46D9-81B5-0338040FDADB}" type="pres">
      <dgm:prSet presAssocID="{C77D9F23-FA81-45B9-939C-1D7BFBB7B3E4}" presName="text" presStyleLbl="fgAcc0" presStyleIdx="1" presStyleCnt="2">
        <dgm:presLayoutVars>
          <dgm:chPref val="3"/>
        </dgm:presLayoutVars>
      </dgm:prSet>
      <dgm:spPr/>
      <dgm:t>
        <a:bodyPr/>
        <a:lstStyle/>
        <a:p>
          <a:endParaRPr lang="en-US"/>
        </a:p>
      </dgm:t>
    </dgm:pt>
    <dgm:pt modelId="{9DE479F3-8ABF-4059-A7CF-FC3793E319BA}" type="pres">
      <dgm:prSet presAssocID="{C77D9F23-FA81-45B9-939C-1D7BFBB7B3E4}" presName="hierChild2" presStyleCnt="0"/>
      <dgm:spPr/>
    </dgm:pt>
  </dgm:ptLst>
  <dgm:cxnLst>
    <dgm:cxn modelId="{784299C5-167A-4CAA-B141-7375C1765E1F}" type="presOf" srcId="{A89FB9AA-2D4A-4A2D-AF4F-BD3277730C72}" destId="{47655F73-D2AC-4014-AE06-37609EFCB323}" srcOrd="0" destOrd="0" presId="urn:microsoft.com/office/officeart/2005/8/layout/hierarchy1"/>
    <dgm:cxn modelId="{4E0BB8FA-B65B-4D3B-ADA7-FCC62148D84E}" srcId="{6D98332A-9DEB-4A42-A65F-1A474882B80F}" destId="{C77D9F23-FA81-45B9-939C-1D7BFBB7B3E4}" srcOrd="1" destOrd="0" parTransId="{85A5BAB9-BFD0-40D4-AEA3-28B63CA14A00}" sibTransId="{7B6DF907-AE3F-4C11-B9CF-9CB766171207}"/>
    <dgm:cxn modelId="{554CD213-662F-4100-9CE9-5FE8449C3228}" srcId="{6D98332A-9DEB-4A42-A65F-1A474882B80F}" destId="{A89FB9AA-2D4A-4A2D-AF4F-BD3277730C72}" srcOrd="0" destOrd="0" parTransId="{DC9A39C6-D4B4-46F8-B50E-51E61F635494}" sibTransId="{6080C30C-6758-4470-9824-38F1CFE287D7}"/>
    <dgm:cxn modelId="{E849D960-67F0-4804-BD80-5883754B2C59}" type="presOf" srcId="{C77D9F23-FA81-45B9-939C-1D7BFBB7B3E4}" destId="{2B66BC54-6300-46D9-81B5-0338040FDADB}" srcOrd="0" destOrd="0" presId="urn:microsoft.com/office/officeart/2005/8/layout/hierarchy1"/>
    <dgm:cxn modelId="{EE66EFCC-C4E7-49D2-A25A-C3EA1A0A5114}" type="presOf" srcId="{6D98332A-9DEB-4A42-A65F-1A474882B80F}" destId="{5D952C43-5565-49AA-BF3D-291DAC195267}" srcOrd="0" destOrd="0" presId="urn:microsoft.com/office/officeart/2005/8/layout/hierarchy1"/>
    <dgm:cxn modelId="{869E91B5-EBFC-468A-AA1E-BFC04DDBDE4D}" type="presParOf" srcId="{5D952C43-5565-49AA-BF3D-291DAC195267}" destId="{299BA766-88CD-4EB9-846E-AADD7D7A7FD3}" srcOrd="0" destOrd="0" presId="urn:microsoft.com/office/officeart/2005/8/layout/hierarchy1"/>
    <dgm:cxn modelId="{5E0BF4BE-1AF0-45A8-A905-B69D73A54239}" type="presParOf" srcId="{299BA766-88CD-4EB9-846E-AADD7D7A7FD3}" destId="{05C452AF-F5F7-47CB-BBDE-A4F81ACA31BA}" srcOrd="0" destOrd="0" presId="urn:microsoft.com/office/officeart/2005/8/layout/hierarchy1"/>
    <dgm:cxn modelId="{3A6A7C17-6C89-4F48-9E81-35F6E18FA5AE}" type="presParOf" srcId="{05C452AF-F5F7-47CB-BBDE-A4F81ACA31BA}" destId="{582D67B3-130E-4E8A-B196-E93C592CADD3}" srcOrd="0" destOrd="0" presId="urn:microsoft.com/office/officeart/2005/8/layout/hierarchy1"/>
    <dgm:cxn modelId="{9264D9A1-13BD-406A-9FBF-78609681CFE0}" type="presParOf" srcId="{05C452AF-F5F7-47CB-BBDE-A4F81ACA31BA}" destId="{47655F73-D2AC-4014-AE06-37609EFCB323}" srcOrd="1" destOrd="0" presId="urn:microsoft.com/office/officeart/2005/8/layout/hierarchy1"/>
    <dgm:cxn modelId="{184EB792-4CF9-4414-8CD4-7117D8EED1AF}" type="presParOf" srcId="{299BA766-88CD-4EB9-846E-AADD7D7A7FD3}" destId="{557AA4BD-2CA6-445B-9BAA-6263EFBD05EF}" srcOrd="1" destOrd="0" presId="urn:microsoft.com/office/officeart/2005/8/layout/hierarchy1"/>
    <dgm:cxn modelId="{A8F2C397-06B1-4B2B-A86B-2FA73AF58E9C}" type="presParOf" srcId="{5D952C43-5565-49AA-BF3D-291DAC195267}" destId="{745A9932-3E6F-409B-99A2-A00BAD77E52C}" srcOrd="1" destOrd="0" presId="urn:microsoft.com/office/officeart/2005/8/layout/hierarchy1"/>
    <dgm:cxn modelId="{FBFA304A-411A-442B-86AE-CE336B281FE0}" type="presParOf" srcId="{745A9932-3E6F-409B-99A2-A00BAD77E52C}" destId="{87D31E6D-4D47-4582-A0DE-9A6910F99F33}" srcOrd="0" destOrd="0" presId="urn:microsoft.com/office/officeart/2005/8/layout/hierarchy1"/>
    <dgm:cxn modelId="{69288B55-5B0A-4EA9-8FD1-DEB3EED92FEB}" type="presParOf" srcId="{87D31E6D-4D47-4582-A0DE-9A6910F99F33}" destId="{52855477-A139-463F-9B89-3BC859AFA1DB}" srcOrd="0" destOrd="0" presId="urn:microsoft.com/office/officeart/2005/8/layout/hierarchy1"/>
    <dgm:cxn modelId="{BBC5520D-2DD9-49D0-919B-493DC9023F65}" type="presParOf" srcId="{87D31E6D-4D47-4582-A0DE-9A6910F99F33}" destId="{2B66BC54-6300-46D9-81B5-0338040FDADB}" srcOrd="1" destOrd="0" presId="urn:microsoft.com/office/officeart/2005/8/layout/hierarchy1"/>
    <dgm:cxn modelId="{8CE2A9E2-08DE-4204-8814-77AF8E590964}" type="presParOf" srcId="{745A9932-3E6F-409B-99A2-A00BAD77E52C}" destId="{9DE479F3-8ABF-4059-A7CF-FC3793E319B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226A1A-A7E4-414A-A2B0-CBD9B01183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DCAD48D-9FBE-4489-80D0-920E27EE42AA}">
      <dgm:prSet/>
      <dgm:spPr/>
      <dgm:t>
        <a:bodyPr/>
        <a:lstStyle/>
        <a:p>
          <a:r>
            <a:rPr lang="en-US" b="0" i="0" baseline="0"/>
            <a:t>GUIDANCE §483.70(q)</a:t>
          </a:r>
          <a:endParaRPr lang="en-US"/>
        </a:p>
      </dgm:t>
    </dgm:pt>
    <dgm:pt modelId="{E7A3BE13-669A-4291-A969-30D7F73DFBDF}" type="parTrans" cxnId="{3CF383BD-9D01-4DC4-AA16-C399F28BC0B3}">
      <dgm:prSet/>
      <dgm:spPr/>
      <dgm:t>
        <a:bodyPr/>
        <a:lstStyle/>
        <a:p>
          <a:endParaRPr lang="en-US"/>
        </a:p>
      </dgm:t>
    </dgm:pt>
    <dgm:pt modelId="{98F3C19F-F97E-4BEE-9D89-B91431723819}" type="sibTrans" cxnId="{3CF383BD-9D01-4DC4-AA16-C399F28BC0B3}">
      <dgm:prSet/>
      <dgm:spPr/>
      <dgm:t>
        <a:bodyPr/>
        <a:lstStyle/>
        <a:p>
          <a:endParaRPr lang="en-US"/>
        </a:p>
      </dgm:t>
    </dgm:pt>
    <dgm:pt modelId="{63CC8B37-28C2-4473-895A-3A31BE706D86}">
      <dgm:prSet/>
      <dgm:spPr/>
      <dgm:t>
        <a:bodyPr/>
        <a:lstStyle/>
        <a:p>
          <a:r>
            <a:rPr lang="en-US" b="0" i="0" baseline="0"/>
            <a:t>The facility must electronically submit to CMS complete and accurate direct care staffing information, including the following: </a:t>
          </a:r>
          <a:endParaRPr lang="en-US"/>
        </a:p>
      </dgm:t>
    </dgm:pt>
    <dgm:pt modelId="{99F7E0DB-9ACD-4AE3-9804-46787827F3D1}" type="parTrans" cxnId="{218A1425-F5C5-4896-A683-28F95296FA42}">
      <dgm:prSet/>
      <dgm:spPr/>
      <dgm:t>
        <a:bodyPr/>
        <a:lstStyle/>
        <a:p>
          <a:endParaRPr lang="en-US"/>
        </a:p>
      </dgm:t>
    </dgm:pt>
    <dgm:pt modelId="{BFD836A6-16A2-45FA-8662-F2AC8C73632C}" type="sibTrans" cxnId="{218A1425-F5C5-4896-A683-28F95296FA42}">
      <dgm:prSet/>
      <dgm:spPr/>
      <dgm:t>
        <a:bodyPr/>
        <a:lstStyle/>
        <a:p>
          <a:endParaRPr lang="en-US"/>
        </a:p>
      </dgm:t>
    </dgm:pt>
    <dgm:pt modelId="{7AB528F3-0D7A-45D2-BD0E-ECBB72500206}">
      <dgm:prSet/>
      <dgm:spPr/>
      <dgm:t>
        <a:bodyPr/>
        <a:lstStyle/>
        <a:p>
          <a:r>
            <a:rPr lang="en-US" b="0" i="0" baseline="0"/>
            <a:t>The category of work for each person on direct care staff (including, but not limited to, whether the individual is a registered nurse, licensed practical nurse, licensed vocational nurse, certified nursing assistant, therapist, or other type of medical personnel as specified by CMS);</a:t>
          </a:r>
          <a:endParaRPr lang="en-US"/>
        </a:p>
      </dgm:t>
    </dgm:pt>
    <dgm:pt modelId="{62E034C6-0DF5-40C9-BFFD-53103D6897A6}" type="parTrans" cxnId="{DA7B3A83-7FB6-4236-94BC-4C8F84EE1FFA}">
      <dgm:prSet/>
      <dgm:spPr/>
      <dgm:t>
        <a:bodyPr/>
        <a:lstStyle/>
        <a:p>
          <a:endParaRPr lang="en-US"/>
        </a:p>
      </dgm:t>
    </dgm:pt>
    <dgm:pt modelId="{366876D5-CE95-4002-9A56-7C1A17A5BA5E}" type="sibTrans" cxnId="{DA7B3A83-7FB6-4236-94BC-4C8F84EE1FFA}">
      <dgm:prSet/>
      <dgm:spPr/>
      <dgm:t>
        <a:bodyPr/>
        <a:lstStyle/>
        <a:p>
          <a:endParaRPr lang="en-US"/>
        </a:p>
      </dgm:t>
    </dgm:pt>
    <dgm:pt modelId="{B8EC3EEB-92E5-4C16-B3B8-3C47437E06B7}">
      <dgm:prSet/>
      <dgm:spPr/>
      <dgm:t>
        <a:bodyPr/>
        <a:lstStyle/>
        <a:p>
          <a:r>
            <a:rPr lang="en-US" b="0" i="0" baseline="0"/>
            <a:t>(ii) Resident census data; and </a:t>
          </a:r>
          <a:endParaRPr lang="en-US"/>
        </a:p>
      </dgm:t>
    </dgm:pt>
    <dgm:pt modelId="{AF13EB11-6945-4122-9BB7-C514861E6E9A}" type="parTrans" cxnId="{86074953-8B70-46C7-8164-6C0E99A8D3E0}">
      <dgm:prSet/>
      <dgm:spPr/>
      <dgm:t>
        <a:bodyPr/>
        <a:lstStyle/>
        <a:p>
          <a:endParaRPr lang="en-US"/>
        </a:p>
      </dgm:t>
    </dgm:pt>
    <dgm:pt modelId="{C14E6202-F767-4FBB-B1B4-B322F03212E7}" type="sibTrans" cxnId="{86074953-8B70-46C7-8164-6C0E99A8D3E0}">
      <dgm:prSet/>
      <dgm:spPr/>
      <dgm:t>
        <a:bodyPr/>
        <a:lstStyle/>
        <a:p>
          <a:endParaRPr lang="en-US"/>
        </a:p>
      </dgm:t>
    </dgm:pt>
    <dgm:pt modelId="{D063E7D8-4246-449D-81B7-807980D9C18B}">
      <dgm:prSet/>
      <dgm:spPr/>
      <dgm:t>
        <a:bodyPr/>
        <a:lstStyle/>
        <a:p>
          <a:r>
            <a:rPr lang="en-US" b="0" i="0" baseline="0"/>
            <a:t>(iii) Information on direct care staff turnover and tenure, and on the hours of care provided by each category of staff per resident per day (including, but not limited to, start date, end date (as applicable), and hours worked for each individual).</a:t>
          </a:r>
          <a:endParaRPr lang="en-US"/>
        </a:p>
      </dgm:t>
    </dgm:pt>
    <dgm:pt modelId="{936CD947-6DF7-4084-B4CC-85F5FB820195}" type="parTrans" cxnId="{6F476489-7E6E-4384-B3B9-ED4C013E00C9}">
      <dgm:prSet/>
      <dgm:spPr/>
      <dgm:t>
        <a:bodyPr/>
        <a:lstStyle/>
        <a:p>
          <a:endParaRPr lang="en-US"/>
        </a:p>
      </dgm:t>
    </dgm:pt>
    <dgm:pt modelId="{288F9B02-4245-4A77-B886-81D93DD34E39}" type="sibTrans" cxnId="{6F476489-7E6E-4384-B3B9-ED4C013E00C9}">
      <dgm:prSet/>
      <dgm:spPr/>
      <dgm:t>
        <a:bodyPr/>
        <a:lstStyle/>
        <a:p>
          <a:endParaRPr lang="en-US"/>
        </a:p>
      </dgm:t>
    </dgm:pt>
    <dgm:pt modelId="{6DA743AF-7316-49CE-AC32-EA00F47EAD39}" type="pres">
      <dgm:prSet presAssocID="{F7226A1A-A7E4-414A-A2B0-CBD9B0118314}" presName="linear" presStyleCnt="0">
        <dgm:presLayoutVars>
          <dgm:animLvl val="lvl"/>
          <dgm:resizeHandles val="exact"/>
        </dgm:presLayoutVars>
      </dgm:prSet>
      <dgm:spPr/>
      <dgm:t>
        <a:bodyPr/>
        <a:lstStyle/>
        <a:p>
          <a:endParaRPr lang="en-US"/>
        </a:p>
      </dgm:t>
    </dgm:pt>
    <dgm:pt modelId="{0B4158EC-D9DF-41B7-91AC-DB2FEB06FAD9}" type="pres">
      <dgm:prSet presAssocID="{0DCAD48D-9FBE-4489-80D0-920E27EE42AA}" presName="parentText" presStyleLbl="node1" presStyleIdx="0" presStyleCnt="2">
        <dgm:presLayoutVars>
          <dgm:chMax val="0"/>
          <dgm:bulletEnabled val="1"/>
        </dgm:presLayoutVars>
      </dgm:prSet>
      <dgm:spPr/>
      <dgm:t>
        <a:bodyPr/>
        <a:lstStyle/>
        <a:p>
          <a:endParaRPr lang="en-US"/>
        </a:p>
      </dgm:t>
    </dgm:pt>
    <dgm:pt modelId="{1FC85E2A-A6F1-4DF2-9181-23064076ADB2}" type="pres">
      <dgm:prSet presAssocID="{98F3C19F-F97E-4BEE-9D89-B91431723819}" presName="spacer" presStyleCnt="0"/>
      <dgm:spPr/>
    </dgm:pt>
    <dgm:pt modelId="{38EF3E14-D968-4489-B500-F73CCB18635D}" type="pres">
      <dgm:prSet presAssocID="{63CC8B37-28C2-4473-895A-3A31BE706D86}" presName="parentText" presStyleLbl="node1" presStyleIdx="1" presStyleCnt="2">
        <dgm:presLayoutVars>
          <dgm:chMax val="0"/>
          <dgm:bulletEnabled val="1"/>
        </dgm:presLayoutVars>
      </dgm:prSet>
      <dgm:spPr/>
      <dgm:t>
        <a:bodyPr/>
        <a:lstStyle/>
        <a:p>
          <a:endParaRPr lang="en-US"/>
        </a:p>
      </dgm:t>
    </dgm:pt>
    <dgm:pt modelId="{B2E03DFA-9C6B-46A0-A8E9-E85ADED4A0D2}" type="pres">
      <dgm:prSet presAssocID="{63CC8B37-28C2-4473-895A-3A31BE706D86}" presName="childText" presStyleLbl="revTx" presStyleIdx="0" presStyleCnt="1">
        <dgm:presLayoutVars>
          <dgm:bulletEnabled val="1"/>
        </dgm:presLayoutVars>
      </dgm:prSet>
      <dgm:spPr/>
      <dgm:t>
        <a:bodyPr/>
        <a:lstStyle/>
        <a:p>
          <a:endParaRPr lang="en-US"/>
        </a:p>
      </dgm:t>
    </dgm:pt>
  </dgm:ptLst>
  <dgm:cxnLst>
    <dgm:cxn modelId="{3C6AD5CB-7748-4896-AC73-E39A74720BC3}" type="presOf" srcId="{7AB528F3-0D7A-45D2-BD0E-ECBB72500206}" destId="{B2E03DFA-9C6B-46A0-A8E9-E85ADED4A0D2}" srcOrd="0" destOrd="0" presId="urn:microsoft.com/office/officeart/2005/8/layout/vList2"/>
    <dgm:cxn modelId="{5E4FA928-A083-4B06-9931-515530C9762A}" type="presOf" srcId="{B8EC3EEB-92E5-4C16-B3B8-3C47437E06B7}" destId="{B2E03DFA-9C6B-46A0-A8E9-E85ADED4A0D2}" srcOrd="0" destOrd="1" presId="urn:microsoft.com/office/officeart/2005/8/layout/vList2"/>
    <dgm:cxn modelId="{132DB462-2CE2-45AD-A85B-E4E887F7C762}" type="presOf" srcId="{63CC8B37-28C2-4473-895A-3A31BE706D86}" destId="{38EF3E14-D968-4489-B500-F73CCB18635D}" srcOrd="0" destOrd="0" presId="urn:microsoft.com/office/officeart/2005/8/layout/vList2"/>
    <dgm:cxn modelId="{6F476489-7E6E-4384-B3B9-ED4C013E00C9}" srcId="{63CC8B37-28C2-4473-895A-3A31BE706D86}" destId="{D063E7D8-4246-449D-81B7-807980D9C18B}" srcOrd="2" destOrd="0" parTransId="{936CD947-6DF7-4084-B4CC-85F5FB820195}" sibTransId="{288F9B02-4245-4A77-B886-81D93DD34E39}"/>
    <dgm:cxn modelId="{D3AF9413-CAE8-404D-8544-FD16B396E259}" type="presOf" srcId="{0DCAD48D-9FBE-4489-80D0-920E27EE42AA}" destId="{0B4158EC-D9DF-41B7-91AC-DB2FEB06FAD9}" srcOrd="0" destOrd="0" presId="urn:microsoft.com/office/officeart/2005/8/layout/vList2"/>
    <dgm:cxn modelId="{218A1425-F5C5-4896-A683-28F95296FA42}" srcId="{F7226A1A-A7E4-414A-A2B0-CBD9B0118314}" destId="{63CC8B37-28C2-4473-895A-3A31BE706D86}" srcOrd="1" destOrd="0" parTransId="{99F7E0DB-9ACD-4AE3-9804-46787827F3D1}" sibTransId="{BFD836A6-16A2-45FA-8662-F2AC8C73632C}"/>
    <dgm:cxn modelId="{86074953-8B70-46C7-8164-6C0E99A8D3E0}" srcId="{63CC8B37-28C2-4473-895A-3A31BE706D86}" destId="{B8EC3EEB-92E5-4C16-B3B8-3C47437E06B7}" srcOrd="1" destOrd="0" parTransId="{AF13EB11-6945-4122-9BB7-C514861E6E9A}" sibTransId="{C14E6202-F767-4FBB-B1B4-B322F03212E7}"/>
    <dgm:cxn modelId="{3CF383BD-9D01-4DC4-AA16-C399F28BC0B3}" srcId="{F7226A1A-A7E4-414A-A2B0-CBD9B0118314}" destId="{0DCAD48D-9FBE-4489-80D0-920E27EE42AA}" srcOrd="0" destOrd="0" parTransId="{E7A3BE13-669A-4291-A969-30D7F73DFBDF}" sibTransId="{98F3C19F-F97E-4BEE-9D89-B91431723819}"/>
    <dgm:cxn modelId="{3942D131-B9F5-47DA-8FCD-B624EFF40DB5}" type="presOf" srcId="{F7226A1A-A7E4-414A-A2B0-CBD9B0118314}" destId="{6DA743AF-7316-49CE-AC32-EA00F47EAD39}" srcOrd="0" destOrd="0" presId="urn:microsoft.com/office/officeart/2005/8/layout/vList2"/>
    <dgm:cxn modelId="{DA7B3A83-7FB6-4236-94BC-4C8F84EE1FFA}" srcId="{63CC8B37-28C2-4473-895A-3A31BE706D86}" destId="{7AB528F3-0D7A-45D2-BD0E-ECBB72500206}" srcOrd="0" destOrd="0" parTransId="{62E034C6-0DF5-40C9-BFFD-53103D6897A6}" sibTransId="{366876D5-CE95-4002-9A56-7C1A17A5BA5E}"/>
    <dgm:cxn modelId="{11540AD9-EDBE-47E6-A2FC-12718D080CDC}" type="presOf" srcId="{D063E7D8-4246-449D-81B7-807980D9C18B}" destId="{B2E03DFA-9C6B-46A0-A8E9-E85ADED4A0D2}" srcOrd="0" destOrd="2" presId="urn:microsoft.com/office/officeart/2005/8/layout/vList2"/>
    <dgm:cxn modelId="{115573AB-EF19-45A9-81B7-1C981DF9CDA7}" type="presParOf" srcId="{6DA743AF-7316-49CE-AC32-EA00F47EAD39}" destId="{0B4158EC-D9DF-41B7-91AC-DB2FEB06FAD9}" srcOrd="0" destOrd="0" presId="urn:microsoft.com/office/officeart/2005/8/layout/vList2"/>
    <dgm:cxn modelId="{8AC9734E-584E-407C-A23A-C91A0A00E6C0}" type="presParOf" srcId="{6DA743AF-7316-49CE-AC32-EA00F47EAD39}" destId="{1FC85E2A-A6F1-4DF2-9181-23064076ADB2}" srcOrd="1" destOrd="0" presId="urn:microsoft.com/office/officeart/2005/8/layout/vList2"/>
    <dgm:cxn modelId="{3B4AA4DA-9DAE-41BE-90A4-50B7D10DE6FC}" type="presParOf" srcId="{6DA743AF-7316-49CE-AC32-EA00F47EAD39}" destId="{38EF3E14-D968-4489-B500-F73CCB18635D}" srcOrd="2" destOrd="0" presId="urn:microsoft.com/office/officeart/2005/8/layout/vList2"/>
    <dgm:cxn modelId="{092E6C3E-3D23-432B-A4B7-BA73FF5EF704}" type="presParOf" srcId="{6DA743AF-7316-49CE-AC32-EA00F47EAD39}" destId="{B2E03DFA-9C6B-46A0-A8E9-E85ADED4A0D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8EB27-C4E4-4F40-A7BB-F560D9F77237}">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DAC0A-E067-49D6-A1AF-7D1A90B457CB}">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F35E90-32A2-4D07-BF00-B107206F8E4A}">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666750">
            <a:lnSpc>
              <a:spcPct val="90000"/>
            </a:lnSpc>
            <a:spcBef>
              <a:spcPct val="0"/>
            </a:spcBef>
            <a:spcAft>
              <a:spcPct val="35000"/>
            </a:spcAft>
          </a:pPr>
          <a:r>
            <a:rPr lang="en-US" sz="1500" kern="1200"/>
            <a:t>INFECTION CONTROL</a:t>
          </a:r>
        </a:p>
      </dsp:txBody>
      <dsp:txXfrm>
        <a:off x="1816103" y="671"/>
        <a:ext cx="4447536" cy="1572384"/>
      </dsp:txXfrm>
    </dsp:sp>
    <dsp:sp modelId="{F6FA31F3-29D2-4FE2-B3A6-C2DBBA89C2D3}">
      <dsp:nvSpPr>
        <dsp:cNvPr id="0" name=""/>
        <dsp:cNvSpPr/>
      </dsp:nvSpPr>
      <dsp:spPr>
        <a:xfrm>
          <a:off x="0" y="1966151"/>
          <a:ext cx="626364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0796F-F29E-4A94-8661-8523F638BE15}">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FB0F0-227B-43AC-93B9-9AD2C0C74099}">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666750">
            <a:lnSpc>
              <a:spcPct val="90000"/>
            </a:lnSpc>
            <a:spcBef>
              <a:spcPct val="0"/>
            </a:spcBef>
            <a:spcAft>
              <a:spcPct val="35000"/>
            </a:spcAft>
          </a:pPr>
          <a:r>
            <a:rPr lang="en-US" sz="1500" b="0" i="0" kern="1200" baseline="0"/>
            <a:t>The facility must establish and maintain an infection prevention and control program designed to provide a safe, sanitary, and comfortable environment and to help prevent the development and transmission of communicable diseases and infections. </a:t>
          </a:r>
          <a:endParaRPr lang="en-US" sz="1500" kern="1200"/>
        </a:p>
      </dsp:txBody>
      <dsp:txXfrm>
        <a:off x="1816103" y="1966151"/>
        <a:ext cx="4447536" cy="1572384"/>
      </dsp:txXfrm>
    </dsp:sp>
    <dsp:sp modelId="{DE8012CC-4CA3-4991-851B-4468ECBD6A36}">
      <dsp:nvSpPr>
        <dsp:cNvPr id="0" name=""/>
        <dsp:cNvSpPr/>
      </dsp:nvSpPr>
      <dsp:spPr>
        <a:xfrm>
          <a:off x="0" y="3931632"/>
          <a:ext cx="6263640" cy="15723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4D806C-9E4D-4947-8CFE-9158F4B9B08E}">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CE2B34-E34E-4406-976C-8C4940D1B668}">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666750">
            <a:lnSpc>
              <a:spcPct val="90000"/>
            </a:lnSpc>
            <a:spcBef>
              <a:spcPct val="0"/>
            </a:spcBef>
            <a:spcAft>
              <a:spcPct val="35000"/>
            </a:spcAft>
          </a:pPr>
          <a:r>
            <a:rPr lang="en-US" sz="1500" kern="1200"/>
            <a:t>WATER MANAGEMENT</a:t>
          </a:r>
        </a:p>
      </dsp:txBody>
      <dsp:txXfrm>
        <a:off x="1816103" y="3931632"/>
        <a:ext cx="4447536" cy="15723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6AD37-4788-41DD-8934-E09B54BE9292}">
      <dsp:nvSpPr>
        <dsp:cNvPr id="0" name=""/>
        <dsp:cNvSpPr/>
      </dsp:nvSpPr>
      <dsp:spPr>
        <a:xfrm>
          <a:off x="0" y="101004"/>
          <a:ext cx="6900512" cy="17396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The facility is responsible for ensuring all staffing data entered in the Payroll-Based Journal (PBJ) system is auditable and able to be verified through either payroll, invoices, and/or tied back to a contract. </a:t>
          </a:r>
        </a:p>
      </dsp:txBody>
      <dsp:txXfrm>
        <a:off x="84922" y="185926"/>
        <a:ext cx="6730668" cy="1569799"/>
      </dsp:txXfrm>
    </dsp:sp>
    <dsp:sp modelId="{C6854C3B-F9F8-400F-90CF-DA35F40FF6A4}">
      <dsp:nvSpPr>
        <dsp:cNvPr id="0" name=""/>
        <dsp:cNvSpPr/>
      </dsp:nvSpPr>
      <dsp:spPr>
        <a:xfrm>
          <a:off x="0" y="1898248"/>
          <a:ext cx="6900512" cy="173964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The surveyors can obtain PBJ data from the Certification And Survey Provider Enhanced Reports (CASPER) report to determine if the facility submitted the required staffing information based on payroll data in a uniform format. </a:t>
          </a:r>
        </a:p>
      </dsp:txBody>
      <dsp:txXfrm>
        <a:off x="84922" y="1983170"/>
        <a:ext cx="6730668" cy="1569799"/>
      </dsp:txXfrm>
    </dsp:sp>
    <dsp:sp modelId="{7D33E059-B053-446F-898D-F5815DD91DB8}">
      <dsp:nvSpPr>
        <dsp:cNvPr id="0" name=""/>
        <dsp:cNvSpPr/>
      </dsp:nvSpPr>
      <dsp:spPr>
        <a:xfrm>
          <a:off x="0" y="3695492"/>
          <a:ext cx="6900512" cy="173964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The facility’s failure to submit PBJ data as required will be reflected on their CASPER report and result in a deficiency citation. If concerns were identified based on the CASPER report, or from any other source, refer to the critical element pathway “Sufficient and Competent Staffing.” </a:t>
          </a:r>
        </a:p>
      </dsp:txBody>
      <dsp:txXfrm>
        <a:off x="84922" y="3780414"/>
        <a:ext cx="6730668" cy="15697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166D-5A33-4730-99BC-1D413047DEF5}">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DE77C8-7DFF-481B-8FD6-E77B4F57AE84}">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baseline="0"/>
            <a:t>If the surveyor identifies concerns related to sufficient staffing, surveyors would investigate these concerns using the Sufficient and Competent Staff Critical Element Pathway, and guidance at §483.35 Nursing Services (F725 &amp; F727). </a:t>
          </a:r>
          <a:endParaRPr lang="en-US" sz="2400" kern="1200"/>
        </a:p>
      </dsp:txBody>
      <dsp:txXfrm>
        <a:off x="602678" y="725825"/>
        <a:ext cx="4463730" cy="2771523"/>
      </dsp:txXfrm>
    </dsp:sp>
    <dsp:sp modelId="{CB09B850-8DB3-41BF-84C4-49E925E844FC}">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F7DB0-C184-421D-ABF1-363241ABD588}">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baseline="0" dirty="0"/>
            <a:t>F865 </a:t>
          </a:r>
        </a:p>
        <a:p>
          <a:pPr lvl="0" algn="ctr" defTabSz="1066800">
            <a:lnSpc>
              <a:spcPct val="90000"/>
            </a:lnSpc>
            <a:spcBef>
              <a:spcPct val="0"/>
            </a:spcBef>
            <a:spcAft>
              <a:spcPct val="35000"/>
            </a:spcAft>
          </a:pPr>
          <a:r>
            <a:rPr lang="en-US" sz="2400" b="0" i="0" kern="1200" baseline="0" dirty="0"/>
            <a:t> §483.75(a) Quality assurance and performance improvement (QAPI) program. </a:t>
          </a:r>
          <a:endParaRPr lang="en-US" sz="2400" kern="1200" dirty="0"/>
        </a:p>
      </dsp:txBody>
      <dsp:txXfrm>
        <a:off x="6269123" y="725825"/>
        <a:ext cx="4463730" cy="27715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ADA9F-ADF9-4C06-AE27-82DF6C79587F}">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“Anger” refers to an emotion caused by the frustrated attempts to attain a goal, or in response to hostile or disturbing actions such as insults, injuries, or threats. </a:t>
          </a:r>
        </a:p>
      </dsp:txBody>
      <dsp:txXfrm>
        <a:off x="0" y="39687"/>
        <a:ext cx="3286125" cy="1971675"/>
      </dsp:txXfrm>
    </dsp:sp>
    <dsp:sp modelId="{58FDFC0E-A1CC-4BEA-ADEF-02A2995C8948}">
      <dsp:nvSpPr>
        <dsp:cNvPr id="0" name=""/>
        <dsp:cNvSpPr/>
      </dsp:nvSpPr>
      <dsp:spPr>
        <a:xfrm>
          <a:off x="3614737" y="39687"/>
          <a:ext cx="3286125" cy="197167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“Apathy” refers to a marked indifference to the environment; lack of a response to a situation; lack of interest in or concern for things that others find moving or exciting; absence or suppression of passion, emotion, or excitement.</a:t>
          </a:r>
        </a:p>
      </dsp:txBody>
      <dsp:txXfrm>
        <a:off x="3614737" y="39687"/>
        <a:ext cx="3286125" cy="1971675"/>
      </dsp:txXfrm>
    </dsp:sp>
    <dsp:sp modelId="{7E1D3A8A-8321-49D9-A8C0-B2F3FAF7706A}">
      <dsp:nvSpPr>
        <dsp:cNvPr id="0" name=""/>
        <dsp:cNvSpPr/>
      </dsp:nvSpPr>
      <dsp:spPr>
        <a:xfrm>
          <a:off x="7229475" y="39687"/>
          <a:ext cx="3286125" cy="197167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“Anxiety” refers to the apprehensive anticipation of future danger or misfortune accompanied by a feeling of distress, sadness, or somatic symptoms of tension. Somatic symptoms of tension may include, but are not limited to, restlessness, irritability, hyper- vigilance, an exaggerated startle response, increased muscle tone, and teeth grinding. The focus of anticipated danger may be internal or external.</a:t>
          </a:r>
        </a:p>
      </dsp:txBody>
      <dsp:txXfrm>
        <a:off x="7229475" y="39687"/>
        <a:ext cx="3286125" cy="1971675"/>
      </dsp:txXfrm>
    </dsp:sp>
    <dsp:sp modelId="{733FA216-0199-4C84-BA06-E1CB7BBEB4DA}">
      <dsp:nvSpPr>
        <dsp:cNvPr id="0" name=""/>
        <dsp:cNvSpPr/>
      </dsp:nvSpPr>
      <dsp:spPr>
        <a:xfrm>
          <a:off x="1807368" y="2339975"/>
          <a:ext cx="3286125" cy="1971675"/>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“Dehumanization” refers to the deprivation of human qualities or attributes such as individuality, compassion, or civility. Dehumanization is the outcome resulting from having been treated as an inanimate object or as having no emotions, feelings, or sensations.</a:t>
          </a:r>
        </a:p>
      </dsp:txBody>
      <dsp:txXfrm>
        <a:off x="1807368" y="2339975"/>
        <a:ext cx="3286125" cy="1971675"/>
      </dsp:txXfrm>
    </dsp:sp>
    <dsp:sp modelId="{A1FD8CE4-8B81-455F-A0D7-16E3A33663E2}">
      <dsp:nvSpPr>
        <dsp:cNvPr id="0" name=""/>
        <dsp:cNvSpPr/>
      </dsp:nvSpPr>
      <dsp:spPr>
        <a:xfrm>
          <a:off x="5422106" y="2339975"/>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“Depressed mood” (which does not necessarily constitute clinical depression) is indicated by negative statements; self-deprecation; sad facial expressions; crying and tearfulness; withdrawal from activities of interest; and/or reduced social interactions. </a:t>
          </a:r>
        </a:p>
      </dsp:txBody>
      <dsp:txXfrm>
        <a:off x="5422106" y="2339975"/>
        <a:ext cx="3286125" cy="19716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F4737-327D-4E4F-BFEA-65BED12C30D2}">
      <dsp:nvSpPr>
        <dsp:cNvPr id="0" name=""/>
        <dsp:cNvSpPr/>
      </dsp:nvSpPr>
      <dsp:spPr>
        <a:xfrm>
          <a:off x="559" y="729260"/>
          <a:ext cx="4821361" cy="28928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755650">
            <a:lnSpc>
              <a:spcPct val="90000"/>
            </a:lnSpc>
            <a:spcBef>
              <a:spcPct val="0"/>
            </a:spcBef>
            <a:spcAft>
              <a:spcPct val="35000"/>
            </a:spcAft>
          </a:pPr>
          <a:r>
            <a:rPr lang="en-US" sz="1700" kern="1200" dirty="0"/>
            <a:t>The purpose of the Psychosocial Outcome Severity Guide is to help surveyors determine the severity of psychosocial outcomes resulting from identified noncompliance at a specific </a:t>
          </a:r>
          <a:r>
            <a:rPr lang="en-US" sz="1700" kern="1200" dirty="0" err="1"/>
            <a:t>Ftag</a:t>
          </a:r>
          <a:r>
            <a:rPr lang="en-US" sz="1700" kern="1200" dirty="0"/>
            <a:t>, including how to determine the severity of the outcome when the impact on the resident may not be apparent or documented. </a:t>
          </a:r>
        </a:p>
      </dsp:txBody>
      <dsp:txXfrm>
        <a:off x="559" y="729260"/>
        <a:ext cx="4821361" cy="2892816"/>
      </dsp:txXfrm>
    </dsp:sp>
    <dsp:sp modelId="{99E40A9B-D77B-4C3E-BD30-DC6F687F3F06}">
      <dsp:nvSpPr>
        <dsp:cNvPr id="0" name=""/>
        <dsp:cNvSpPr/>
      </dsp:nvSpPr>
      <dsp:spPr>
        <a:xfrm>
          <a:off x="4896197" y="2054169"/>
          <a:ext cx="723204" cy="243000"/>
        </a:xfrm>
        <a:prstGeom prst="rightArrow">
          <a:avLst>
            <a:gd name="adj1" fmla="val 50000"/>
            <a:gd name="adj2" fmla="val 5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6B9F8F-7884-4121-AC68-1B8BCEFC803B}">
      <dsp:nvSpPr>
        <dsp:cNvPr id="0" name=""/>
        <dsp:cNvSpPr/>
      </dsp:nvSpPr>
      <dsp:spPr>
        <a:xfrm>
          <a:off x="5693678" y="729260"/>
          <a:ext cx="4821361" cy="289281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755650">
            <a:lnSpc>
              <a:spcPct val="90000"/>
            </a:lnSpc>
            <a:spcBef>
              <a:spcPct val="0"/>
            </a:spcBef>
            <a:spcAft>
              <a:spcPct val="35000"/>
            </a:spcAft>
          </a:pPr>
          <a:r>
            <a:rPr lang="en-US" sz="1700" kern="1200" dirty="0"/>
            <a:t>The Guide is used to determine the severity of a deficiency in any regulatory grouping (e.g., Quality of Life, Quality of Care) that resulted in, or may result in, a negative psychosocial outcome. This Guide is not intended to replace the current scope and severity grid, but rather it is intended to be used in conjunction with the scope and severity grid to determine the severity of outcomes to each resident involved in a deficiency that has resulted in a psychosocial outcome.</a:t>
          </a:r>
        </a:p>
      </dsp:txBody>
      <dsp:txXfrm>
        <a:off x="5693678" y="729260"/>
        <a:ext cx="4821361" cy="28928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B9152-BCD3-4540-BDE3-F5A085A0F7DF}">
      <dsp:nvSpPr>
        <dsp:cNvPr id="0" name=""/>
        <dsp:cNvSpPr/>
      </dsp:nvSpPr>
      <dsp:spPr>
        <a:xfrm>
          <a:off x="0" y="0"/>
          <a:ext cx="88312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C7227-7429-4F70-9B8B-4E4FA0A224A6}">
      <dsp:nvSpPr>
        <dsp:cNvPr id="0" name=""/>
        <dsp:cNvSpPr/>
      </dsp:nvSpPr>
      <dsp:spPr>
        <a:xfrm>
          <a:off x="0" y="0"/>
          <a:ext cx="8831262"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0" i="0" kern="1200" baseline="0" dirty="0"/>
            <a:t>F758 </a:t>
          </a:r>
          <a:r>
            <a:rPr lang="en-US" sz="3200" kern="1200" dirty="0"/>
            <a:t> Psychotropic Drugs </a:t>
          </a:r>
          <a:endParaRPr lang="en-US" sz="3200" b="0" i="0" kern="1200" baseline="0" dirty="0"/>
        </a:p>
        <a:p>
          <a:pPr lvl="0" algn="l" defTabSz="1422400">
            <a:lnSpc>
              <a:spcPct val="90000"/>
            </a:lnSpc>
            <a:spcBef>
              <a:spcPct val="0"/>
            </a:spcBef>
            <a:spcAft>
              <a:spcPct val="35000"/>
            </a:spcAft>
          </a:pPr>
          <a:r>
            <a:rPr lang="en-US" sz="3200" b="0" i="0" kern="1200" baseline="0" dirty="0"/>
            <a:t>F641  Accuracy of Assessments.</a:t>
          </a:r>
        </a:p>
        <a:p>
          <a:pPr lvl="0" algn="l" defTabSz="1422400">
            <a:lnSpc>
              <a:spcPct val="90000"/>
            </a:lnSpc>
            <a:spcBef>
              <a:spcPct val="0"/>
            </a:spcBef>
            <a:spcAft>
              <a:spcPct val="35000"/>
            </a:spcAft>
          </a:pPr>
          <a:r>
            <a:rPr lang="en-US" sz="3200" kern="1200" dirty="0"/>
            <a:t>F658 Services Provided Meet                    </a:t>
          </a:r>
        </a:p>
        <a:p>
          <a:pPr lvl="0" algn="l" defTabSz="1422400">
            <a:lnSpc>
              <a:spcPct val="90000"/>
            </a:lnSpc>
            <a:spcBef>
              <a:spcPct val="0"/>
            </a:spcBef>
            <a:spcAft>
              <a:spcPct val="35000"/>
            </a:spcAft>
          </a:pPr>
          <a:r>
            <a:rPr lang="en-US" sz="3200" kern="1200" dirty="0"/>
            <a:t>          Professional Standards </a:t>
          </a:r>
        </a:p>
      </dsp:txBody>
      <dsp:txXfrm>
        <a:off x="0" y="0"/>
        <a:ext cx="8831262" cy="2552700"/>
      </dsp:txXfrm>
    </dsp:sp>
    <dsp:sp modelId="{5F90065D-9C9D-45D9-AD04-118DDDE79A24}">
      <dsp:nvSpPr>
        <dsp:cNvPr id="0" name=""/>
        <dsp:cNvSpPr/>
      </dsp:nvSpPr>
      <dsp:spPr>
        <a:xfrm>
          <a:off x="0" y="2552700"/>
          <a:ext cx="883126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AB5F9-8D0C-44BD-8CDB-B9AB57324AD7}">
      <dsp:nvSpPr>
        <dsp:cNvPr id="0" name=""/>
        <dsp:cNvSpPr/>
      </dsp:nvSpPr>
      <dsp:spPr>
        <a:xfrm>
          <a:off x="0" y="2552700"/>
          <a:ext cx="8831262"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kern="1200" dirty="0"/>
        </a:p>
      </dsp:txBody>
      <dsp:txXfrm>
        <a:off x="0" y="2552700"/>
        <a:ext cx="8831262" cy="25527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5A226-7E76-4402-A567-F660077548FB}">
      <dsp:nvSpPr>
        <dsp:cNvPr id="0" name=""/>
        <dsp:cNvSpPr/>
      </dsp:nvSpPr>
      <dsp:spPr>
        <a:xfrm>
          <a:off x="1104295" y="344226"/>
          <a:ext cx="798925" cy="7989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59612A-7F28-4EAB-AF38-624CFEF62599}">
      <dsp:nvSpPr>
        <dsp:cNvPr id="0" name=""/>
        <dsp:cNvSpPr/>
      </dsp:nvSpPr>
      <dsp:spPr>
        <a:xfrm>
          <a:off x="945626" y="1648020"/>
          <a:ext cx="1619777" cy="27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90000"/>
            </a:lnSpc>
            <a:spcBef>
              <a:spcPct val="0"/>
            </a:spcBef>
            <a:spcAft>
              <a:spcPct val="35000"/>
            </a:spcAft>
          </a:pPr>
          <a:r>
            <a:rPr lang="en-US" sz="1600" kern="1200" dirty="0"/>
            <a:t>The assessment must accurately reflect the resident’s status. </a:t>
          </a:r>
        </a:p>
      </dsp:txBody>
      <dsp:txXfrm>
        <a:off x="945626" y="1648020"/>
        <a:ext cx="1619777" cy="2749441"/>
      </dsp:txXfrm>
    </dsp:sp>
    <dsp:sp modelId="{AFA0EF5A-BF48-4C0A-8F99-23DB56B17974}">
      <dsp:nvSpPr>
        <dsp:cNvPr id="0" name=""/>
        <dsp:cNvSpPr/>
      </dsp:nvSpPr>
      <dsp:spPr>
        <a:xfrm>
          <a:off x="3481931" y="222869"/>
          <a:ext cx="798925" cy="7989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BBD533-9C5A-4AE4-BA12-A57BE6AF6A95}">
      <dsp:nvSpPr>
        <dsp:cNvPr id="0" name=""/>
        <dsp:cNvSpPr/>
      </dsp:nvSpPr>
      <dsp:spPr>
        <a:xfrm>
          <a:off x="2993698" y="1648020"/>
          <a:ext cx="1775390" cy="27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pPr>
          <a:r>
            <a:rPr lang="en-US" sz="1400" kern="1200" dirty="0"/>
            <a:t>INTENT §483.20(g) To assure that each resident receives an accurate assessment, reflective of the resident’s status at the time of the assessment, by staff qualified to assess relevant care areas and are knowledgeable about the resident’s status, needs, strengths, and areas of decline. </a:t>
          </a:r>
        </a:p>
      </dsp:txBody>
      <dsp:txXfrm>
        <a:off x="2993698" y="1648020"/>
        <a:ext cx="1775390" cy="2749441"/>
      </dsp:txXfrm>
    </dsp:sp>
    <dsp:sp modelId="{EC4E1271-7364-4992-AA3E-FFCAB7424F5C}">
      <dsp:nvSpPr>
        <dsp:cNvPr id="0" name=""/>
        <dsp:cNvSpPr/>
      </dsp:nvSpPr>
      <dsp:spPr>
        <a:xfrm>
          <a:off x="7319236" y="266586"/>
          <a:ext cx="798925" cy="7989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B0337-F12E-430B-AACA-3B04E157EA3F}">
      <dsp:nvSpPr>
        <dsp:cNvPr id="0" name=""/>
        <dsp:cNvSpPr/>
      </dsp:nvSpPr>
      <dsp:spPr>
        <a:xfrm>
          <a:off x="5079782" y="1648020"/>
          <a:ext cx="5366402" cy="27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r>
            <a:rPr lang="en-US" sz="2000" kern="1200" dirty="0"/>
            <a:t> </a:t>
          </a:r>
          <a:r>
            <a:rPr lang="en-US" sz="1400" kern="1200" dirty="0"/>
            <a:t>GUIDANCE §483.20(g) “Accuracy of Assessment” means that the appropriate, qualified health professionals correctly document the resident’s medical, functional, and psychosocial problems and identify resident strengths to maintain or improve medical status, functional abilities, and psychosocial status using the appropriate Resident Assessment Instrument (RAI) (i.e. comprehensive, quarterly, significant change in status). </a:t>
          </a:r>
        </a:p>
      </dsp:txBody>
      <dsp:txXfrm>
        <a:off x="5079782" y="1648020"/>
        <a:ext cx="5366402" cy="27494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A3034-DA02-4B8B-9D49-51DE4FCA9B2A}">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CDDBF-E316-4199-96C5-5751E32441FF}">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For concerns related to a medication that involves an inadequate indication for use and evidence shows the medication is also being used for the purpose of discipline or staff convenience rather than to treat the resident's medical symptoms, surveyors should evaluate whether evidence shows the medication is being used to sedate the resident or restrict the resident’s movement or cognition and assess compliance with: </a:t>
          </a:r>
        </a:p>
      </dsp:txBody>
      <dsp:txXfrm>
        <a:off x="602678" y="725825"/>
        <a:ext cx="4463730" cy="2771523"/>
      </dsp:txXfrm>
    </dsp:sp>
    <dsp:sp modelId="{C169CFB8-56FD-4580-AFDB-744C9EDBFA6F}">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8565A-1DBA-4B3A-A24A-32BB45C1DA96}">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F605, Right to Be Free From Chemical Restraints </a:t>
          </a:r>
        </a:p>
      </dsp:txBody>
      <dsp:txXfrm>
        <a:off x="6269123" y="725825"/>
        <a:ext cx="4463730" cy="27715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52A0-6A45-4662-AD78-36A446AD4ACF}">
      <dsp:nvSpPr>
        <dsp:cNvPr id="0" name=""/>
        <dsp:cNvSpPr/>
      </dsp:nvSpPr>
      <dsp:spPr>
        <a:xfrm>
          <a:off x="0" y="1728"/>
          <a:ext cx="6263640" cy="5164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The SA will collect comprehensive information to allow for proper prioritization.</a:t>
          </a:r>
          <a:endParaRPr lang="en-US" sz="1300" kern="1200"/>
        </a:p>
      </dsp:txBody>
      <dsp:txXfrm>
        <a:off x="25210" y="26938"/>
        <a:ext cx="6213220" cy="466007"/>
      </dsp:txXfrm>
    </dsp:sp>
    <dsp:sp modelId="{3459405D-E34C-4C51-8802-130EFBBB8EA1}">
      <dsp:nvSpPr>
        <dsp:cNvPr id="0" name=""/>
        <dsp:cNvSpPr/>
      </dsp:nvSpPr>
      <dsp:spPr>
        <a:xfrm>
          <a:off x="0" y="555595"/>
          <a:ext cx="6263640" cy="516427"/>
        </a:xfrm>
        <a:prstGeom prst="round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The information will include: information about the complainant (name, address, telephone, etc.);(unless the person wishes to remain anonymous)</a:t>
          </a:r>
          <a:endParaRPr lang="en-US" sz="1300" kern="1200" dirty="0"/>
        </a:p>
      </dsp:txBody>
      <dsp:txXfrm>
        <a:off x="25210" y="580805"/>
        <a:ext cx="6213220" cy="466007"/>
      </dsp:txXfrm>
    </dsp:sp>
    <dsp:sp modelId="{1E5B84C0-AADF-47EF-9756-E64288A2498D}">
      <dsp:nvSpPr>
        <dsp:cNvPr id="0" name=""/>
        <dsp:cNvSpPr/>
      </dsp:nvSpPr>
      <dsp:spPr>
        <a:xfrm>
          <a:off x="0" y="1109462"/>
          <a:ext cx="6263640" cy="516427"/>
        </a:xfrm>
        <a:prstGeom prst="round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Individuals involved and affected;</a:t>
          </a:r>
          <a:endParaRPr lang="en-US" sz="1300" kern="1200"/>
        </a:p>
      </dsp:txBody>
      <dsp:txXfrm>
        <a:off x="25210" y="1134672"/>
        <a:ext cx="6213220" cy="466007"/>
      </dsp:txXfrm>
    </dsp:sp>
    <dsp:sp modelId="{11A207FE-A067-46B9-A824-C0655017ED13}">
      <dsp:nvSpPr>
        <dsp:cNvPr id="0" name=""/>
        <dsp:cNvSpPr/>
      </dsp:nvSpPr>
      <dsp:spPr>
        <a:xfrm>
          <a:off x="0" y="1663329"/>
          <a:ext cx="6263640" cy="516427"/>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Specifics of the concerns including any dates and times of the allegation; </a:t>
          </a:r>
          <a:endParaRPr lang="en-US" sz="1300" kern="1200"/>
        </a:p>
      </dsp:txBody>
      <dsp:txXfrm>
        <a:off x="25210" y="1688539"/>
        <a:ext cx="6213220" cy="466007"/>
      </dsp:txXfrm>
    </dsp:sp>
    <dsp:sp modelId="{68AE1515-E852-4240-8F87-584C8A1A7BD7}">
      <dsp:nvSpPr>
        <dsp:cNvPr id="0" name=""/>
        <dsp:cNvSpPr/>
      </dsp:nvSpPr>
      <dsp:spPr>
        <a:xfrm>
          <a:off x="0" y="2217196"/>
          <a:ext cx="6263640" cy="516427"/>
        </a:xfrm>
        <a:prstGeom prst="round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The complainant’s views about the frequency of the allegations (has this previously occurred or is it still ongoing);</a:t>
          </a:r>
          <a:endParaRPr lang="en-US" sz="1300" kern="1200"/>
        </a:p>
      </dsp:txBody>
      <dsp:txXfrm>
        <a:off x="25210" y="2242406"/>
        <a:ext cx="6213220" cy="466007"/>
      </dsp:txXfrm>
    </dsp:sp>
    <dsp:sp modelId="{A2F5C70D-D111-4F0D-8FA5-90B5FB6E6B52}">
      <dsp:nvSpPr>
        <dsp:cNvPr id="0" name=""/>
        <dsp:cNvSpPr/>
      </dsp:nvSpPr>
      <dsp:spPr>
        <a:xfrm>
          <a:off x="0" y="2771064"/>
          <a:ext cx="6263640" cy="516427"/>
        </a:xfrm>
        <a:prstGeom prst="round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Location of the occurrence (unit, room, floor, etc.); </a:t>
          </a:r>
          <a:endParaRPr lang="en-US" sz="1300" kern="1200"/>
        </a:p>
      </dsp:txBody>
      <dsp:txXfrm>
        <a:off x="25210" y="2796274"/>
        <a:ext cx="6213220" cy="466007"/>
      </dsp:txXfrm>
    </dsp:sp>
    <dsp:sp modelId="{205635E6-3E0E-4466-A04B-FDE874F78CDE}">
      <dsp:nvSpPr>
        <dsp:cNvPr id="0" name=""/>
        <dsp:cNvSpPr/>
      </dsp:nvSpPr>
      <dsp:spPr>
        <a:xfrm>
          <a:off x="0" y="3324931"/>
          <a:ext cx="6263640" cy="516427"/>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How/why the complainant believes the alleged event occurred; </a:t>
          </a:r>
          <a:endParaRPr lang="en-US" sz="1300" kern="1200"/>
        </a:p>
      </dsp:txBody>
      <dsp:txXfrm>
        <a:off x="25210" y="3350141"/>
        <a:ext cx="6213220" cy="466007"/>
      </dsp:txXfrm>
    </dsp:sp>
    <dsp:sp modelId="{B008D230-DFD9-43DE-8996-200BB8D72D90}">
      <dsp:nvSpPr>
        <dsp:cNvPr id="0" name=""/>
        <dsp:cNvSpPr/>
      </dsp:nvSpPr>
      <dsp:spPr>
        <a:xfrm>
          <a:off x="0" y="3878798"/>
          <a:ext cx="6263640" cy="516427"/>
        </a:xfrm>
        <a:prstGeom prst="round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Whether the complainant has initiated any other action such as notifying other agencies (APS, Ombudsman, Law Enforcement), </a:t>
          </a:r>
          <a:endParaRPr lang="en-US" sz="1300" kern="1200"/>
        </a:p>
      </dsp:txBody>
      <dsp:txXfrm>
        <a:off x="25210" y="3904008"/>
        <a:ext cx="6213220" cy="466007"/>
      </dsp:txXfrm>
    </dsp:sp>
    <dsp:sp modelId="{981C63E0-F121-4144-98A5-F0F349F553CB}">
      <dsp:nvSpPr>
        <dsp:cNvPr id="0" name=""/>
        <dsp:cNvSpPr/>
      </dsp:nvSpPr>
      <dsp:spPr>
        <a:xfrm>
          <a:off x="0" y="4432665"/>
          <a:ext cx="6263640" cy="516427"/>
        </a:xfrm>
        <a:prstGeom prst="round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Has the complainant discussed this with the facility (Administrator, Social Services), </a:t>
          </a:r>
          <a:endParaRPr lang="en-US" sz="1300" kern="1200"/>
        </a:p>
      </dsp:txBody>
      <dsp:txXfrm>
        <a:off x="25210" y="4457875"/>
        <a:ext cx="6213220" cy="466007"/>
      </dsp:txXfrm>
    </dsp:sp>
    <dsp:sp modelId="{DD636B78-FEA2-48E7-AB67-BD31CAEFB62C}">
      <dsp:nvSpPr>
        <dsp:cNvPr id="0" name=""/>
        <dsp:cNvSpPr/>
      </dsp:nvSpPr>
      <dsp:spPr>
        <a:xfrm>
          <a:off x="0" y="4986532"/>
          <a:ext cx="6263640" cy="51642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a:t>Has the complainant received a response/resolution from the facility; and the complainant’s expectation for resolution. </a:t>
          </a:r>
          <a:endParaRPr lang="en-US" sz="1300" kern="1200"/>
        </a:p>
      </dsp:txBody>
      <dsp:txXfrm>
        <a:off x="25210" y="5011742"/>
        <a:ext cx="6213220" cy="4660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2BFFA-EE2B-4145-89B1-3E6C9A4F7E26}">
      <dsp:nvSpPr>
        <dsp:cNvPr id="0" name=""/>
        <dsp:cNvSpPr/>
      </dsp:nvSpPr>
      <dsp:spPr>
        <a:xfrm>
          <a:off x="1235" y="0"/>
          <a:ext cx="4817566" cy="35661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5596" tIns="330200" rIns="375596" bIns="330200" numCol="1" spcCol="1270" anchor="t" anchorCtr="0">
          <a:noAutofit/>
        </a:bodyPr>
        <a:lstStyle/>
        <a:p>
          <a:pPr lvl="0" algn="l" defTabSz="711200">
            <a:lnSpc>
              <a:spcPct val="90000"/>
            </a:lnSpc>
            <a:spcBef>
              <a:spcPct val="0"/>
            </a:spcBef>
            <a:spcAft>
              <a:spcPct val="35000"/>
            </a:spcAft>
          </a:pPr>
          <a:r>
            <a:rPr lang="en-US" sz="1600" b="1" kern="1200"/>
            <a:t>The SA will provide to the complainant the following: </a:t>
          </a:r>
          <a:endParaRPr lang="en-US" sz="1600" kern="1200"/>
        </a:p>
        <a:p>
          <a:pPr marL="114300" lvl="1" indent="-114300" algn="l" defTabSz="533400">
            <a:lnSpc>
              <a:spcPct val="90000"/>
            </a:lnSpc>
            <a:spcBef>
              <a:spcPct val="0"/>
            </a:spcBef>
            <a:spcAft>
              <a:spcPct val="15000"/>
            </a:spcAft>
            <a:buChar char="••"/>
          </a:pPr>
          <a:r>
            <a:rPr lang="en-US" sz="1200" b="1" kern="1200"/>
            <a:t>Policies and procedures for handling intakes.</a:t>
          </a:r>
          <a:endParaRPr lang="en-US" sz="1200" kern="1200"/>
        </a:p>
        <a:p>
          <a:pPr marL="114300" lvl="1" indent="-114300" algn="l" defTabSz="533400">
            <a:lnSpc>
              <a:spcPct val="90000"/>
            </a:lnSpc>
            <a:spcBef>
              <a:spcPct val="0"/>
            </a:spcBef>
            <a:spcAft>
              <a:spcPct val="15000"/>
            </a:spcAft>
            <a:buChar char="••"/>
          </a:pPr>
          <a:r>
            <a:rPr lang="en-US" sz="1200" b="1" kern="1200"/>
            <a:t>The course of action that the SA or RO (Regional Office) will take and anticipated time frames.</a:t>
          </a:r>
          <a:endParaRPr lang="en-US" sz="1200" kern="1200"/>
        </a:p>
        <a:p>
          <a:pPr marL="114300" lvl="1" indent="-114300" algn="l" defTabSz="533400">
            <a:lnSpc>
              <a:spcPct val="90000"/>
            </a:lnSpc>
            <a:spcBef>
              <a:spcPct val="0"/>
            </a:spcBef>
            <a:spcAft>
              <a:spcPct val="15000"/>
            </a:spcAft>
            <a:buChar char="••"/>
          </a:pPr>
          <a:r>
            <a:rPr lang="en-US" sz="1200" b="1" kern="1200"/>
            <a:t>Information about other appropriate agencies that could provide assistance.</a:t>
          </a:r>
          <a:endParaRPr lang="en-US" sz="1200" kern="1200"/>
        </a:p>
      </dsp:txBody>
      <dsp:txXfrm>
        <a:off x="1235" y="1355140"/>
        <a:ext cx="4817566" cy="2139696"/>
      </dsp:txXfrm>
    </dsp:sp>
    <dsp:sp modelId="{76647B8B-E113-4DE3-BA61-031D359A63D6}">
      <dsp:nvSpPr>
        <dsp:cNvPr id="0" name=""/>
        <dsp:cNvSpPr/>
      </dsp:nvSpPr>
      <dsp:spPr>
        <a:xfrm>
          <a:off x="1875094" y="356615"/>
          <a:ext cx="1069848" cy="106984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lvl="0" algn="ctr" defTabSz="2133600">
            <a:lnSpc>
              <a:spcPct val="90000"/>
            </a:lnSpc>
            <a:spcBef>
              <a:spcPct val="0"/>
            </a:spcBef>
            <a:spcAft>
              <a:spcPct val="35000"/>
            </a:spcAft>
          </a:pPr>
          <a:r>
            <a:rPr lang="en-US" sz="4800" kern="1200"/>
            <a:t>1</a:t>
          </a:r>
        </a:p>
      </dsp:txBody>
      <dsp:txXfrm>
        <a:off x="2031770" y="513291"/>
        <a:ext cx="756496" cy="756496"/>
      </dsp:txXfrm>
    </dsp:sp>
    <dsp:sp modelId="{14495CA2-CBE7-437D-AC8F-18EF186C4887}">
      <dsp:nvSpPr>
        <dsp:cNvPr id="0" name=""/>
        <dsp:cNvSpPr/>
      </dsp:nvSpPr>
      <dsp:spPr>
        <a:xfrm>
          <a:off x="1235" y="3566088"/>
          <a:ext cx="4817566"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4E4BF-A994-4FF8-9756-8FDAB2B5E4B6}">
      <dsp:nvSpPr>
        <dsp:cNvPr id="0" name=""/>
        <dsp:cNvSpPr/>
      </dsp:nvSpPr>
      <dsp:spPr>
        <a:xfrm>
          <a:off x="5300558" y="0"/>
          <a:ext cx="4817566" cy="35661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5596" tIns="330200" rIns="375596" bIns="330200" numCol="1" spcCol="1270" anchor="t" anchorCtr="0">
          <a:noAutofit/>
        </a:bodyPr>
        <a:lstStyle/>
        <a:p>
          <a:pPr lvl="0" algn="l" defTabSz="711200">
            <a:lnSpc>
              <a:spcPct val="90000"/>
            </a:lnSpc>
            <a:spcBef>
              <a:spcPct val="0"/>
            </a:spcBef>
            <a:spcAft>
              <a:spcPct val="35000"/>
            </a:spcAft>
          </a:pPr>
          <a:r>
            <a:rPr lang="en-US" sz="1600" b="1" kern="1200"/>
            <a:t>A State Agency contact name and number for follow-up.</a:t>
          </a:r>
          <a:endParaRPr lang="en-US" sz="1600" kern="1200"/>
        </a:p>
      </dsp:txBody>
      <dsp:txXfrm>
        <a:off x="5300558" y="1355140"/>
        <a:ext cx="4817566" cy="2139696"/>
      </dsp:txXfrm>
    </dsp:sp>
    <dsp:sp modelId="{A3299589-F20F-4DD1-B8DB-F3B71DB07EAF}">
      <dsp:nvSpPr>
        <dsp:cNvPr id="0" name=""/>
        <dsp:cNvSpPr/>
      </dsp:nvSpPr>
      <dsp:spPr>
        <a:xfrm>
          <a:off x="7174417" y="356615"/>
          <a:ext cx="1069848" cy="106984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lvl="0" algn="ctr" defTabSz="2133600">
            <a:lnSpc>
              <a:spcPct val="90000"/>
            </a:lnSpc>
            <a:spcBef>
              <a:spcPct val="0"/>
            </a:spcBef>
            <a:spcAft>
              <a:spcPct val="35000"/>
            </a:spcAft>
          </a:pPr>
          <a:r>
            <a:rPr lang="en-US" sz="4800" kern="1200"/>
            <a:t>2</a:t>
          </a:r>
        </a:p>
      </dsp:txBody>
      <dsp:txXfrm>
        <a:off x="7331093" y="513291"/>
        <a:ext cx="756496" cy="756496"/>
      </dsp:txXfrm>
    </dsp:sp>
    <dsp:sp modelId="{8EB7F065-5A18-4562-86A2-12BC00DA9AAF}">
      <dsp:nvSpPr>
        <dsp:cNvPr id="0" name=""/>
        <dsp:cNvSpPr/>
      </dsp:nvSpPr>
      <dsp:spPr>
        <a:xfrm>
          <a:off x="5300558" y="3566088"/>
          <a:ext cx="4817566"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0FA9D-A82F-4BE6-B2A8-7D2E30D0527E}">
      <dsp:nvSpPr>
        <dsp:cNvPr id="0" name=""/>
        <dsp:cNvSpPr/>
      </dsp:nvSpPr>
      <dsp:spPr>
        <a:xfrm>
          <a:off x="0" y="0"/>
          <a:ext cx="728127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F82C8-01FB-485E-8E4A-C79C60EA5A7D}">
      <dsp:nvSpPr>
        <dsp:cNvPr id="0" name=""/>
        <dsp:cNvSpPr/>
      </dsp:nvSpPr>
      <dsp:spPr>
        <a:xfrm>
          <a:off x="0" y="0"/>
          <a:ext cx="7281270"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i="0" u="none" kern="1200" baseline="0" dirty="0"/>
            <a:t>Non-Long Term Care </a:t>
          </a:r>
        </a:p>
        <a:p>
          <a:pPr lvl="0" algn="l" defTabSz="1111250">
            <a:lnSpc>
              <a:spcPct val="90000"/>
            </a:lnSpc>
            <a:spcBef>
              <a:spcPct val="0"/>
            </a:spcBef>
            <a:spcAft>
              <a:spcPct val="35000"/>
            </a:spcAft>
          </a:pPr>
          <a:r>
            <a:rPr lang="en-US" sz="2500" b="1" i="0" u="none" kern="1200" baseline="0" dirty="0"/>
            <a:t>(Hospitals, ESRD, HHA,    Hospice, EMTALA, FQHC)</a:t>
          </a:r>
          <a:endParaRPr lang="en-US" sz="2500" u="none" kern="1200" dirty="0"/>
        </a:p>
      </dsp:txBody>
      <dsp:txXfrm>
        <a:off x="0" y="0"/>
        <a:ext cx="7281270" cy="1276350"/>
      </dsp:txXfrm>
    </dsp:sp>
    <dsp:sp modelId="{FAB3ACDB-E728-403F-A667-46D9687615B5}">
      <dsp:nvSpPr>
        <dsp:cNvPr id="0" name=""/>
        <dsp:cNvSpPr/>
      </dsp:nvSpPr>
      <dsp:spPr>
        <a:xfrm>
          <a:off x="0" y="1276350"/>
          <a:ext cx="728127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F6258-B7C9-468E-B3EF-0115239CD099}">
      <dsp:nvSpPr>
        <dsp:cNvPr id="0" name=""/>
        <dsp:cNvSpPr/>
      </dsp:nvSpPr>
      <dsp:spPr>
        <a:xfrm>
          <a:off x="0" y="1276350"/>
          <a:ext cx="7281270"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i="0" u="none" kern="1200" baseline="0" dirty="0"/>
            <a:t>IJ (P-1): 2 business days</a:t>
          </a:r>
          <a:endParaRPr lang="en-US" sz="2500" u="none" kern="1200" dirty="0"/>
        </a:p>
      </dsp:txBody>
      <dsp:txXfrm>
        <a:off x="0" y="1276350"/>
        <a:ext cx="7281270" cy="1276350"/>
      </dsp:txXfrm>
    </dsp:sp>
    <dsp:sp modelId="{CF8BAEFB-CE28-460C-A0CF-5B5BE988773D}">
      <dsp:nvSpPr>
        <dsp:cNvPr id="0" name=""/>
        <dsp:cNvSpPr/>
      </dsp:nvSpPr>
      <dsp:spPr>
        <a:xfrm>
          <a:off x="0" y="2552700"/>
          <a:ext cx="728127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5A426-2A4A-48B0-B9BD-385D461A04E3}">
      <dsp:nvSpPr>
        <dsp:cNvPr id="0" name=""/>
        <dsp:cNvSpPr/>
      </dsp:nvSpPr>
      <dsp:spPr>
        <a:xfrm>
          <a:off x="0" y="2552700"/>
          <a:ext cx="7281270"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i="0" u="none" kern="1200" baseline="0" dirty="0"/>
            <a:t>Non IJ High (P-2): 45 calendar days</a:t>
          </a:r>
          <a:endParaRPr lang="en-US" sz="2500" u="none" kern="1200" dirty="0"/>
        </a:p>
      </dsp:txBody>
      <dsp:txXfrm>
        <a:off x="0" y="2552700"/>
        <a:ext cx="7281270" cy="1276350"/>
      </dsp:txXfrm>
    </dsp:sp>
    <dsp:sp modelId="{686BE2B5-27F6-4E75-B7F0-F2E01B3BE498}">
      <dsp:nvSpPr>
        <dsp:cNvPr id="0" name=""/>
        <dsp:cNvSpPr/>
      </dsp:nvSpPr>
      <dsp:spPr>
        <a:xfrm>
          <a:off x="0" y="3829050"/>
          <a:ext cx="728127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B8DE7-F9DB-4372-B28C-EE3B8561E31F}">
      <dsp:nvSpPr>
        <dsp:cNvPr id="0" name=""/>
        <dsp:cNvSpPr/>
      </dsp:nvSpPr>
      <dsp:spPr>
        <a:xfrm>
          <a:off x="0" y="3829050"/>
          <a:ext cx="7281270"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i="0" u="none" kern="1200" baseline="0" dirty="0"/>
            <a:t>Medium (P-3): schedule no later than the next survey</a:t>
          </a:r>
        </a:p>
        <a:p>
          <a:pPr lvl="0" algn="l" defTabSz="1111250">
            <a:lnSpc>
              <a:spcPct val="90000"/>
            </a:lnSpc>
            <a:spcBef>
              <a:spcPct val="0"/>
            </a:spcBef>
            <a:spcAft>
              <a:spcPct val="35000"/>
            </a:spcAft>
          </a:pPr>
          <a:endParaRPr lang="en-US" sz="2500" u="none" kern="1200" dirty="0"/>
        </a:p>
      </dsp:txBody>
      <dsp:txXfrm>
        <a:off x="0" y="3829050"/>
        <a:ext cx="7281270"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E7DE2-1F8B-4A64-9C32-ACB9C07D502F}">
      <dsp:nvSpPr>
        <dsp:cNvPr id="0" name=""/>
        <dsp:cNvSpPr/>
      </dsp:nvSpPr>
      <dsp:spPr>
        <a:xfrm>
          <a:off x="0" y="0"/>
          <a:ext cx="8938260" cy="19581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a:t>CDC has a published toolkit that includes a worksheet for the Water Management Program</a:t>
          </a:r>
        </a:p>
      </dsp:txBody>
      <dsp:txXfrm>
        <a:off x="57351" y="57351"/>
        <a:ext cx="6914408" cy="1843400"/>
      </dsp:txXfrm>
    </dsp:sp>
    <dsp:sp modelId="{1D2F6746-6EBF-4C3A-A3B7-F9DB857C724C}">
      <dsp:nvSpPr>
        <dsp:cNvPr id="0" name=""/>
        <dsp:cNvSpPr/>
      </dsp:nvSpPr>
      <dsp:spPr>
        <a:xfrm>
          <a:off x="1577339" y="2393235"/>
          <a:ext cx="8938260" cy="195810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a:hlinkClick xmlns:r="http://schemas.openxmlformats.org/officeDocument/2006/relationships" r:id="rId1"/>
            </a:rPr>
            <a:t>Legionella Toolkit-Version 1.1-June 24, 2021 (cdc.gov)</a:t>
          </a:r>
          <a:endParaRPr lang="en-US" sz="3700" kern="1200"/>
        </a:p>
      </dsp:txBody>
      <dsp:txXfrm>
        <a:off x="1634690" y="2450586"/>
        <a:ext cx="5973451" cy="1843400"/>
      </dsp:txXfrm>
    </dsp:sp>
    <dsp:sp modelId="{193142DC-4F5E-450C-A6BF-631A7BCA67FE}">
      <dsp:nvSpPr>
        <dsp:cNvPr id="0" name=""/>
        <dsp:cNvSpPr/>
      </dsp:nvSpPr>
      <dsp:spPr>
        <a:xfrm>
          <a:off x="7665493" y="1539285"/>
          <a:ext cx="1272766" cy="127276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951865" y="1539285"/>
        <a:ext cx="700022" cy="9577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536B7-7FF4-4E59-AC88-F0A7E6EE340E}">
      <dsp:nvSpPr>
        <dsp:cNvPr id="0" name=""/>
        <dsp:cNvSpPr/>
      </dsp:nvSpPr>
      <dsp:spPr>
        <a:xfrm>
          <a:off x="0" y="894511"/>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1E1DD-3946-41F2-BE28-C27C12CA4062}">
      <dsp:nvSpPr>
        <dsp:cNvPr id="0" name=""/>
        <dsp:cNvSpPr/>
      </dsp:nvSpPr>
      <dsp:spPr>
        <a:xfrm>
          <a:off x="499550" y="1266078"/>
          <a:ext cx="908273" cy="908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799E4D-6C87-4C20-BEFA-B78B76D05B86}">
      <dsp:nvSpPr>
        <dsp:cNvPr id="0" name=""/>
        <dsp:cNvSpPr/>
      </dsp:nvSpPr>
      <dsp:spPr>
        <a:xfrm>
          <a:off x="1907374" y="894511"/>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lvl="0" algn="l" defTabSz="1111250">
            <a:lnSpc>
              <a:spcPct val="90000"/>
            </a:lnSpc>
            <a:spcBef>
              <a:spcPct val="0"/>
            </a:spcBef>
            <a:spcAft>
              <a:spcPct val="35000"/>
            </a:spcAft>
          </a:pPr>
          <a:r>
            <a:rPr lang="en-US" sz="2500" kern="1200"/>
            <a:t>Review of new FRI reporting format and 5 day investigation form:</a:t>
          </a:r>
        </a:p>
      </dsp:txBody>
      <dsp:txXfrm>
        <a:off x="1907374" y="894511"/>
        <a:ext cx="4356265" cy="1651406"/>
      </dsp:txXfrm>
    </dsp:sp>
    <dsp:sp modelId="{55458479-E69A-4D47-A8E6-F2215E55A277}">
      <dsp:nvSpPr>
        <dsp:cNvPr id="0" name=""/>
        <dsp:cNvSpPr/>
      </dsp:nvSpPr>
      <dsp:spPr>
        <a:xfrm>
          <a:off x="0" y="2958769"/>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75E60-4414-4D7A-A5D4-DD5A36B8457D}">
      <dsp:nvSpPr>
        <dsp:cNvPr id="0" name=""/>
        <dsp:cNvSpPr/>
      </dsp:nvSpPr>
      <dsp:spPr>
        <a:xfrm>
          <a:off x="499550" y="3330336"/>
          <a:ext cx="908273" cy="908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124941-A24B-4637-BB97-15A54CBCF37F}">
      <dsp:nvSpPr>
        <dsp:cNvPr id="0" name=""/>
        <dsp:cNvSpPr/>
      </dsp:nvSpPr>
      <dsp:spPr>
        <a:xfrm>
          <a:off x="1907374" y="2958769"/>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lvl="0" algn="l" defTabSz="1111250">
            <a:lnSpc>
              <a:spcPct val="90000"/>
            </a:lnSpc>
            <a:spcBef>
              <a:spcPct val="0"/>
            </a:spcBef>
            <a:spcAft>
              <a:spcPct val="35000"/>
            </a:spcAft>
          </a:pPr>
          <a:r>
            <a:rPr lang="en-US" sz="2500" kern="1200"/>
            <a:t>Attachments of form included.</a:t>
          </a:r>
        </a:p>
      </dsp:txBody>
      <dsp:txXfrm>
        <a:off x="1907374" y="2958769"/>
        <a:ext cx="4356265" cy="1651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9C5BD-B47D-45D9-B5A7-ABA8B9C48B73}">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i="0" kern="1200" baseline="0"/>
            <a:t>Examples of an assessment include a description of the building water systems using text and flow diagrams for identification. </a:t>
          </a:r>
          <a:endParaRPr lang="en-US" sz="1900" kern="1200"/>
        </a:p>
      </dsp:txBody>
      <dsp:txXfrm>
        <a:off x="38234" y="38234"/>
        <a:ext cx="7529629" cy="1228933"/>
      </dsp:txXfrm>
    </dsp:sp>
    <dsp:sp modelId="{D25596B5-2125-46A2-891E-97B2E4CE97AB}">
      <dsp:nvSpPr>
        <dsp:cNvPr id="0" name=""/>
        <dsp:cNvSpPr/>
      </dsp:nvSpPr>
      <dsp:spPr>
        <a:xfrm>
          <a:off x="788669" y="1522968"/>
          <a:ext cx="8938260" cy="130540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i="0" kern="1200" baseline="0"/>
            <a:t>Additionally, control measures may include visible inspections, use of disinfectant, and temperature (that may require mixing valves to prevent scalding). </a:t>
          </a:r>
          <a:endParaRPr lang="en-US" sz="1900" kern="1200"/>
        </a:p>
      </dsp:txBody>
      <dsp:txXfrm>
        <a:off x="826903" y="1561202"/>
        <a:ext cx="7224611" cy="1228933"/>
      </dsp:txXfrm>
    </dsp:sp>
    <dsp:sp modelId="{11B905E2-9D2C-403E-85B0-D2636A9903F1}">
      <dsp:nvSpPr>
        <dsp:cNvPr id="0" name=""/>
        <dsp:cNvSpPr/>
      </dsp:nvSpPr>
      <dsp:spPr>
        <a:xfrm>
          <a:off x="1577339" y="3045936"/>
          <a:ext cx="8938260" cy="130540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i="0" kern="1200" baseline="0"/>
            <a:t>Monitoring such controls include testing protocols for control measures, acceptable ranges, and documenting the results of testing. Water management should also include established ways to intervene when control limits are not met. </a:t>
          </a:r>
          <a:endParaRPr lang="en-US" sz="1900" kern="1200"/>
        </a:p>
      </dsp:txBody>
      <dsp:txXfrm>
        <a:off x="1615573" y="3084170"/>
        <a:ext cx="7224611" cy="1228933"/>
      </dsp:txXfrm>
    </dsp:sp>
    <dsp:sp modelId="{6F504831-B521-4E4B-B260-AC7D1BB5F9A2}">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280664" y="989929"/>
        <a:ext cx="466680" cy="638504"/>
      </dsp:txXfrm>
    </dsp:sp>
    <dsp:sp modelId="{541E824A-5FF1-413E-9175-739059D02039}">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069334" y="2504195"/>
        <a:ext cx="466680" cy="638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12E44-601D-4665-B80A-F8E40481EB6E}">
      <dsp:nvSpPr>
        <dsp:cNvPr id="0" name=""/>
        <dsp:cNvSpPr/>
      </dsp:nvSpPr>
      <dsp:spPr>
        <a:xfrm>
          <a:off x="0" y="6447"/>
          <a:ext cx="6891187" cy="10628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0" i="0" kern="1200" baseline="0"/>
            <a:t>Resources are available to develop and implement a water management program, such as: </a:t>
          </a:r>
          <a:endParaRPr lang="en-US" sz="1500" kern="1200"/>
        </a:p>
      </dsp:txBody>
      <dsp:txXfrm>
        <a:off x="51885" y="58332"/>
        <a:ext cx="6787417" cy="959101"/>
      </dsp:txXfrm>
    </dsp:sp>
    <dsp:sp modelId="{E8FAB96E-5987-4A10-9DA8-97009BA1741A}">
      <dsp:nvSpPr>
        <dsp:cNvPr id="0" name=""/>
        <dsp:cNvSpPr/>
      </dsp:nvSpPr>
      <dsp:spPr>
        <a:xfrm>
          <a:off x="0" y="1112519"/>
          <a:ext cx="6891187" cy="1062871"/>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0" i="0" kern="1200" baseline="0"/>
            <a:t>• “The ASHRAE Standard 188- Legionellosis: Risk Management for Building Water Systems” https://www.ashrae.org; </a:t>
          </a:r>
          <a:endParaRPr lang="en-US" sz="1500" kern="1200"/>
        </a:p>
      </dsp:txBody>
      <dsp:txXfrm>
        <a:off x="51885" y="1164404"/>
        <a:ext cx="6787417" cy="959101"/>
      </dsp:txXfrm>
    </dsp:sp>
    <dsp:sp modelId="{B9E01B5C-155D-4469-900A-D233C7B879EC}">
      <dsp:nvSpPr>
        <dsp:cNvPr id="0" name=""/>
        <dsp:cNvSpPr/>
      </dsp:nvSpPr>
      <dsp:spPr>
        <a:xfrm>
          <a:off x="0" y="2218590"/>
          <a:ext cx="6891187" cy="1062871"/>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0" i="0" kern="1200" baseline="0"/>
            <a:t>• The CDC toolkit to facilitate implementation of the ASHRAE Standard titled “Developing a Water Management Program to Reduce Legionella Growth &amp; Spread in Buildings: A Practical Guide to Implementing Industry Standards” https://www.cdc.gov/legionella/wmp/toolkit/index.html; and </a:t>
          </a:r>
          <a:endParaRPr lang="en-US" sz="1500" kern="1200"/>
        </a:p>
      </dsp:txBody>
      <dsp:txXfrm>
        <a:off x="51885" y="2270475"/>
        <a:ext cx="6787417" cy="959101"/>
      </dsp:txXfrm>
    </dsp:sp>
    <dsp:sp modelId="{A45195BE-7AB2-4199-8517-7FD0C1B1A1D8}">
      <dsp:nvSpPr>
        <dsp:cNvPr id="0" name=""/>
        <dsp:cNvSpPr/>
      </dsp:nvSpPr>
      <dsp:spPr>
        <a:xfrm>
          <a:off x="0" y="3324662"/>
          <a:ext cx="6891187" cy="106287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0" i="0" kern="1200" baseline="0"/>
            <a:t>• The EPA's “Technologies for Legionella Control in Premise Plumbing Systems: Scientific Literature Review” is available at https://www.epa.gov/ground-waterand-drinking-water/technologies-legionella-control-premise-plumbing-systems.</a:t>
          </a:r>
          <a:endParaRPr lang="en-US" sz="1500" kern="1200"/>
        </a:p>
      </dsp:txBody>
      <dsp:txXfrm>
        <a:off x="51885" y="3376547"/>
        <a:ext cx="6787417" cy="959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AD7EC-5413-46B3-8E8E-459E000BC89D}">
      <dsp:nvSpPr>
        <dsp:cNvPr id="0" name=""/>
        <dsp:cNvSpPr/>
      </dsp:nvSpPr>
      <dsp:spPr>
        <a:xfrm>
          <a:off x="0" y="528102"/>
          <a:ext cx="6900512" cy="14606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a:t>The facility should contact the local/state public health authority if there is a case of healthcare-associated legionellosis or an outbreak of an opportunistic waterborne pathogen causing disease. </a:t>
          </a:r>
        </a:p>
      </dsp:txBody>
      <dsp:txXfrm>
        <a:off x="71304" y="599406"/>
        <a:ext cx="6757904" cy="1318063"/>
      </dsp:txXfrm>
    </dsp:sp>
    <dsp:sp modelId="{18A18BB7-C7FF-4541-A6FA-14C3054323CF}">
      <dsp:nvSpPr>
        <dsp:cNvPr id="0" name=""/>
        <dsp:cNvSpPr/>
      </dsp:nvSpPr>
      <dsp:spPr>
        <a:xfrm>
          <a:off x="0" y="2037734"/>
          <a:ext cx="6900512" cy="146067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a:t>The facility must follow public health authority recommendations which may include, but is not limited to, remediating the pathogen reservoir and adjusting control measures as necessary. </a:t>
          </a:r>
        </a:p>
      </dsp:txBody>
      <dsp:txXfrm>
        <a:off x="71304" y="2109038"/>
        <a:ext cx="6757904" cy="1318063"/>
      </dsp:txXfrm>
    </dsp:sp>
    <dsp:sp modelId="{CC6D66BE-CAB3-4AAF-A86E-10E3CDBDD7EA}">
      <dsp:nvSpPr>
        <dsp:cNvPr id="0" name=""/>
        <dsp:cNvSpPr/>
      </dsp:nvSpPr>
      <dsp:spPr>
        <a:xfrm>
          <a:off x="0" y="3547366"/>
          <a:ext cx="6900512" cy="146067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a:t>Health Facilities Commission will work with local/state public health authorities, if possible, to determine if the water management program was inadequate to prevent the growth of Legionella or other opportunistic waterborne pathogens and whether the facility implemented adequate prevention and control measures once the issue was identified. </a:t>
          </a:r>
        </a:p>
      </dsp:txBody>
      <dsp:txXfrm>
        <a:off x="71304" y="3618670"/>
        <a:ext cx="6757904" cy="13180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64209-FD1D-444B-B543-C3D00D60EDFB}">
      <dsp:nvSpPr>
        <dsp:cNvPr id="0" name=""/>
        <dsp:cNvSpPr/>
      </dsp:nvSpPr>
      <dsp:spPr>
        <a:xfrm>
          <a:off x="0" y="2719"/>
          <a:ext cx="920115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F27E0AA-452B-4E0C-8242-DCED70FA86F9}">
      <dsp:nvSpPr>
        <dsp:cNvPr id="0" name=""/>
        <dsp:cNvSpPr/>
      </dsp:nvSpPr>
      <dsp:spPr>
        <a:xfrm>
          <a:off x="0" y="2719"/>
          <a:ext cx="9201150" cy="185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t>The requirement at §483.70(n)(2)(iv) states “the facility must ensure the agreement provides for the selection of a venue that is convenient to both parties.”</a:t>
          </a:r>
        </a:p>
      </dsp:txBody>
      <dsp:txXfrm>
        <a:off x="0" y="2719"/>
        <a:ext cx="9201150" cy="1855032"/>
      </dsp:txXfrm>
    </dsp:sp>
    <dsp:sp modelId="{65819F2B-B448-433E-8CD3-B1DB33FC64DF}">
      <dsp:nvSpPr>
        <dsp:cNvPr id="0" name=""/>
        <dsp:cNvSpPr/>
      </dsp:nvSpPr>
      <dsp:spPr>
        <a:xfrm>
          <a:off x="0" y="1857752"/>
          <a:ext cx="9201150"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3EE8D80-FEC1-4F09-ACAD-CE8092336BAB}">
      <dsp:nvSpPr>
        <dsp:cNvPr id="0" name=""/>
        <dsp:cNvSpPr/>
      </dsp:nvSpPr>
      <dsp:spPr>
        <a:xfrm>
          <a:off x="0" y="1857752"/>
          <a:ext cx="9201150" cy="185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t> The binding arbitration agreement must allow for the selection of a venue that is suitable in meeting the needs of both the resident or his or her representative, and the facility. The venue should be agreed upon by both parties. </a:t>
          </a:r>
        </a:p>
      </dsp:txBody>
      <dsp:txXfrm>
        <a:off x="0" y="1857752"/>
        <a:ext cx="9201150" cy="1855032"/>
      </dsp:txXfrm>
    </dsp:sp>
    <dsp:sp modelId="{9A5A80B5-1E81-449A-A6FF-D4957BCA5098}">
      <dsp:nvSpPr>
        <dsp:cNvPr id="0" name=""/>
        <dsp:cNvSpPr/>
      </dsp:nvSpPr>
      <dsp:spPr>
        <a:xfrm>
          <a:off x="0" y="3712785"/>
          <a:ext cx="9201150"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989686-9C8F-4FA6-A3F9-D3B8706B806E}">
      <dsp:nvSpPr>
        <dsp:cNvPr id="0" name=""/>
        <dsp:cNvSpPr/>
      </dsp:nvSpPr>
      <dsp:spPr>
        <a:xfrm>
          <a:off x="0" y="3712785"/>
          <a:ext cx="9201150" cy="185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t>The venue is the geographical location of the arbitration proceeding that may be chosen, in part, on the basis of convenience. Convenience for the resident or resident’s representative may be determined by his or her needs in terms of ability to get to the venue.</a:t>
          </a:r>
        </a:p>
      </dsp:txBody>
      <dsp:txXfrm>
        <a:off x="0" y="3712785"/>
        <a:ext cx="9201150" cy="18550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B26E4-C37D-4885-AEF3-B62AC0857044}">
      <dsp:nvSpPr>
        <dsp:cNvPr id="0" name=""/>
        <dsp:cNvSpPr/>
      </dsp:nvSpPr>
      <dsp:spPr>
        <a:xfrm>
          <a:off x="2285111" y="61932"/>
          <a:ext cx="2196000" cy="21847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E3060A-CB38-4A9A-B71B-16BE6757C4F0}">
      <dsp:nvSpPr>
        <dsp:cNvPr id="0" name=""/>
        <dsp:cNvSpPr/>
      </dsp:nvSpPr>
      <dsp:spPr>
        <a:xfrm>
          <a:off x="2753111" y="527536"/>
          <a:ext cx="1260000" cy="12535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280375-576E-472E-B8F4-83DB045651D2}">
      <dsp:nvSpPr>
        <dsp:cNvPr id="0" name=""/>
        <dsp:cNvSpPr/>
      </dsp:nvSpPr>
      <dsp:spPr>
        <a:xfrm>
          <a:off x="364151" y="2764969"/>
          <a:ext cx="6037920" cy="1524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b="1" kern="1200" dirty="0"/>
            <a:t>§483.70(q)(1) Direct Care Staff.</a:t>
          </a:r>
        </a:p>
        <a:p>
          <a:pPr lvl="0" algn="l" defTabSz="488950">
            <a:lnSpc>
              <a:spcPct val="90000"/>
            </a:lnSpc>
            <a:spcBef>
              <a:spcPct val="0"/>
            </a:spcBef>
            <a:spcAft>
              <a:spcPct val="35000"/>
            </a:spcAft>
            <a:defRPr cap="all"/>
          </a:pPr>
          <a:r>
            <a:rPr lang="en-US" sz="1100" b="1" kern="1200" dirty="0"/>
            <a:t> Direct Care Staff are those individuals who, through interpersonal contact with residents or resident care management, provide care and services to</a:t>
          </a:r>
        </a:p>
        <a:p>
          <a:pPr lvl="0" algn="l" defTabSz="488950">
            <a:lnSpc>
              <a:spcPct val="90000"/>
            </a:lnSpc>
            <a:spcBef>
              <a:spcPct val="0"/>
            </a:spcBef>
            <a:spcAft>
              <a:spcPct val="35000"/>
            </a:spcAft>
            <a:defRPr cap="all"/>
          </a:pPr>
          <a:r>
            <a:rPr lang="en-US" sz="1100" b="1" kern="1200" dirty="0"/>
            <a:t> allow residents to attain or maintain the highest practicable physical, mental, and psychosocial wellbeing. </a:t>
          </a:r>
        </a:p>
      </dsp:txBody>
      <dsp:txXfrm>
        <a:off x="364151" y="2764969"/>
        <a:ext cx="6037920" cy="1524435"/>
      </dsp:txXfrm>
    </dsp:sp>
    <dsp:sp modelId="{72B4E9BD-746E-4917-8450-FD4EC09D2396}">
      <dsp:nvSpPr>
        <dsp:cNvPr id="0" name=""/>
        <dsp:cNvSpPr/>
      </dsp:nvSpPr>
      <dsp:spPr>
        <a:xfrm>
          <a:off x="7939703" y="112321"/>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BEF39-4F0F-4608-8D0C-043AEFE68FB3}">
      <dsp:nvSpPr>
        <dsp:cNvPr id="0" name=""/>
        <dsp:cNvSpPr/>
      </dsp:nvSpPr>
      <dsp:spPr>
        <a:xfrm>
          <a:off x="8407703" y="580321"/>
          <a:ext cx="1260000" cy="1260000"/>
        </a:xfrm>
        <a:prstGeom prst="rect">
          <a:avLst/>
        </a:prstGeom>
        <a:blipFill rotWithShape="1">
          <a:blip xmlns:r="http://schemas.openxmlformats.org/officeDocument/2006/relationships" r:embed="rId3"/>
          <a:srcRect/>
          <a:stretch>
            <a:fillRect l="-13000" r="-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69FFFF-1A45-404F-A881-01DDEC76AF40}">
      <dsp:nvSpPr>
        <dsp:cNvPr id="0" name=""/>
        <dsp:cNvSpPr/>
      </dsp:nvSpPr>
      <dsp:spPr>
        <a:xfrm>
          <a:off x="7032071" y="2945629"/>
          <a:ext cx="4011264" cy="1293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defRPr cap="all"/>
          </a:pPr>
          <a:r>
            <a:rPr lang="en-US" sz="1400" b="1" kern="1200" dirty="0"/>
            <a:t>Direct care staff does not include individuals whose primary duty is maintaining the physical environment of the long term care facility</a:t>
          </a:r>
        </a:p>
        <a:p>
          <a:pPr lvl="0" algn="l" defTabSz="622300">
            <a:lnSpc>
              <a:spcPct val="90000"/>
            </a:lnSpc>
            <a:spcBef>
              <a:spcPct val="0"/>
            </a:spcBef>
            <a:spcAft>
              <a:spcPct val="35000"/>
            </a:spcAft>
            <a:defRPr cap="all"/>
          </a:pPr>
          <a:r>
            <a:rPr lang="en-US" sz="1400" b="1" kern="1200" dirty="0"/>
            <a:t> (for example, housekeeping). §483.70(q)(2) Submission requirements</a:t>
          </a:r>
          <a:r>
            <a:rPr lang="en-US" sz="1300" kern="1200" dirty="0"/>
            <a:t>.</a:t>
          </a:r>
        </a:p>
      </dsp:txBody>
      <dsp:txXfrm>
        <a:off x="7032071" y="2945629"/>
        <a:ext cx="4011264" cy="12933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D67B3-130E-4E8A-B196-E93C592CADD3}">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55F73-D2AC-4014-AE06-37609EFCB32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baseline="0"/>
            <a:t>INTENT §483.70(q) To ensure that long-term care facilities are electronically submitting direct care staffing information (including agency and contract staff) per day, based on payroll and other verifiable and auditable data.</a:t>
          </a:r>
          <a:endParaRPr lang="en-US" sz="2400" kern="1200"/>
        </a:p>
      </dsp:txBody>
      <dsp:txXfrm>
        <a:off x="608661" y="692298"/>
        <a:ext cx="4508047" cy="2799040"/>
      </dsp:txXfrm>
    </dsp:sp>
    <dsp:sp modelId="{52855477-A139-463F-9B89-3BC859AFA1DB}">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6BC54-6300-46D9-81B5-0338040FDADB}">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0" kern="1200" baseline="0"/>
            <a:t>The staffing hours, when combined with census information, can then be used to not only report on the level of staff in each nursing home, but also to report on employee turnover and tenure. </a:t>
          </a:r>
          <a:endParaRPr lang="en-US" sz="2400" kern="1200"/>
        </a:p>
      </dsp:txBody>
      <dsp:txXfrm>
        <a:off x="6331365" y="692298"/>
        <a:ext cx="4508047" cy="27990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158EC-D9DF-41B7-91AC-DB2FEB06FAD9}">
      <dsp:nvSpPr>
        <dsp:cNvPr id="0" name=""/>
        <dsp:cNvSpPr/>
      </dsp:nvSpPr>
      <dsp:spPr>
        <a:xfrm>
          <a:off x="0" y="102363"/>
          <a:ext cx="6900512" cy="127570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baseline="0"/>
            <a:t>GUIDANCE §483.70(q)</a:t>
          </a:r>
          <a:endParaRPr lang="en-US" sz="2300" kern="1200"/>
        </a:p>
      </dsp:txBody>
      <dsp:txXfrm>
        <a:off x="62275" y="164638"/>
        <a:ext cx="6775962" cy="1151152"/>
      </dsp:txXfrm>
    </dsp:sp>
    <dsp:sp modelId="{38EF3E14-D968-4489-B500-F73CCB18635D}">
      <dsp:nvSpPr>
        <dsp:cNvPr id="0" name=""/>
        <dsp:cNvSpPr/>
      </dsp:nvSpPr>
      <dsp:spPr>
        <a:xfrm>
          <a:off x="0" y="1444305"/>
          <a:ext cx="6900512" cy="127570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kern="1200" baseline="0"/>
            <a:t>The facility must electronically submit to CMS complete and accurate direct care staffing information, including the following: </a:t>
          </a:r>
          <a:endParaRPr lang="en-US" sz="2300" kern="1200"/>
        </a:p>
      </dsp:txBody>
      <dsp:txXfrm>
        <a:off x="62275" y="1506580"/>
        <a:ext cx="6775962" cy="1151152"/>
      </dsp:txXfrm>
    </dsp:sp>
    <dsp:sp modelId="{B2E03DFA-9C6B-46A0-A8E9-E85ADED4A0D2}">
      <dsp:nvSpPr>
        <dsp:cNvPr id="0" name=""/>
        <dsp:cNvSpPr/>
      </dsp:nvSpPr>
      <dsp:spPr>
        <a:xfrm>
          <a:off x="0" y="2720007"/>
          <a:ext cx="6900512" cy="271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t>The category of work for each person on direct care staff (including, but not limited to, whether the individual is a registered nurse, licensed practical nurse, licensed vocational nurse, certified nursing assistant, therapist, or other type of medical personnel as specified by CMS);</a:t>
          </a:r>
          <a:endParaRPr lang="en-US" sz="1800" kern="1200"/>
        </a:p>
        <a:p>
          <a:pPr marL="171450" lvl="1" indent="-171450" algn="l" defTabSz="800100">
            <a:lnSpc>
              <a:spcPct val="90000"/>
            </a:lnSpc>
            <a:spcBef>
              <a:spcPct val="0"/>
            </a:spcBef>
            <a:spcAft>
              <a:spcPct val="20000"/>
            </a:spcAft>
            <a:buChar char="••"/>
          </a:pPr>
          <a:r>
            <a:rPr lang="en-US" sz="1800" b="0" i="0" kern="1200" baseline="0"/>
            <a:t>(ii) Resident census data; and </a:t>
          </a:r>
          <a:endParaRPr lang="en-US" sz="1800" kern="1200"/>
        </a:p>
        <a:p>
          <a:pPr marL="171450" lvl="1" indent="-171450" algn="l" defTabSz="800100">
            <a:lnSpc>
              <a:spcPct val="90000"/>
            </a:lnSpc>
            <a:spcBef>
              <a:spcPct val="0"/>
            </a:spcBef>
            <a:spcAft>
              <a:spcPct val="20000"/>
            </a:spcAft>
            <a:buChar char="••"/>
          </a:pPr>
          <a:r>
            <a:rPr lang="en-US" sz="1800" b="0" i="0" kern="1200" baseline="0"/>
            <a:t>(iii) Information on direct care staff turnover and tenure, and on the hours of care provided by each category of staff per resident per day (including, but not limited to, start date, end date (as applicable), and hours worked for each individual).</a:t>
          </a:r>
          <a:endParaRPr lang="en-US" sz="1800" kern="1200"/>
        </a:p>
      </dsp:txBody>
      <dsp:txXfrm>
        <a:off x="0" y="2720007"/>
        <a:ext cx="6900512" cy="27137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8198447-CA2D-42FB-85B0-AFCABC5C9183}" type="datetimeFigureOut">
              <a:rPr lang="en-US" smtClean="0"/>
              <a:t>10/10/2022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2F5F49F-7998-4A31-BBDE-A0EFFC589C4B}" type="slidenum">
              <a:rPr lang="en-US" smtClean="0"/>
              <a:t>‹#›</a:t>
            </a:fld>
            <a:endParaRPr lang="en-US"/>
          </a:p>
        </p:txBody>
      </p:sp>
    </p:spTree>
    <p:extLst>
      <p:ext uri="{BB962C8B-B14F-4D97-AF65-F5344CB8AC3E}">
        <p14:creationId xmlns:p14="http://schemas.microsoft.com/office/powerpoint/2010/main" val="290897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5312" cy="3192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B334D-7D22-40EA-872A-2F9CE59553AD}" type="slidenum">
              <a:rPr lang="en-US" smtClean="0"/>
              <a:t>3</a:t>
            </a:fld>
            <a:endParaRPr lang="en-US" dirty="0"/>
          </a:p>
        </p:txBody>
      </p:sp>
    </p:spTree>
    <p:extLst>
      <p:ext uri="{BB962C8B-B14F-4D97-AF65-F5344CB8AC3E}">
        <p14:creationId xmlns:p14="http://schemas.microsoft.com/office/powerpoint/2010/main" val="302022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5312" cy="3192462"/>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8B334D-7D22-40EA-872A-2F9CE59553AD}" type="slidenum">
              <a:rPr lang="en-US" smtClean="0"/>
              <a:t>4</a:t>
            </a:fld>
            <a:endParaRPr lang="en-US" dirty="0"/>
          </a:p>
        </p:txBody>
      </p:sp>
    </p:spTree>
    <p:extLst>
      <p:ext uri="{BB962C8B-B14F-4D97-AF65-F5344CB8AC3E}">
        <p14:creationId xmlns:p14="http://schemas.microsoft.com/office/powerpoint/2010/main" val="204688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5312" cy="3192462"/>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Phase 2 will include:</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Behavioral Health Services </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Quality Assurance and Performance Improvements (QAPI Plan Only)</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Infection Control and Antibiotic Stewardship</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Physical Environment – smoking policies</a:t>
            </a:r>
          </a:p>
          <a:p>
            <a:endParaRPr lang="en-US" b="1" dirty="0"/>
          </a:p>
          <a:p>
            <a:endParaRPr lang="en-US" b="1" dirty="0"/>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0A8B334D-7D22-40EA-872A-2F9CE59553AD}" type="slidenum">
              <a:rPr lang="en-US" smtClean="0"/>
              <a:t>5</a:t>
            </a:fld>
            <a:endParaRPr lang="en-US" dirty="0"/>
          </a:p>
        </p:txBody>
      </p:sp>
    </p:spTree>
    <p:extLst>
      <p:ext uri="{BB962C8B-B14F-4D97-AF65-F5344CB8AC3E}">
        <p14:creationId xmlns:p14="http://schemas.microsoft.com/office/powerpoint/2010/main" val="17250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5312" cy="3192462"/>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Phase 2 will include, but is not limited to: </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Resident Rights and Facility Responsibilities – Required Contact Information</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Freedom from abuse, neglect, and exploitation – 1150B Requirements (reporting reasonable suspicion of a crime) See S&amp;C 11-30</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Memo -Reporting Reasonable Suspicion of a Crime</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Admission, transfer, and discharge rights – Transfer/Discharge Documentation</a:t>
            </a:r>
          </a:p>
          <a:p>
            <a:pPr marL="176131" indent="-176131">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0A8B334D-7D22-40EA-872A-2F9CE59553AD}" type="slidenum">
              <a:rPr lang="en-US" smtClean="0"/>
              <a:t>6</a:t>
            </a:fld>
            <a:endParaRPr lang="en-US" dirty="0"/>
          </a:p>
        </p:txBody>
      </p:sp>
    </p:spTree>
    <p:extLst>
      <p:ext uri="{BB962C8B-B14F-4D97-AF65-F5344CB8AC3E}">
        <p14:creationId xmlns:p14="http://schemas.microsoft.com/office/powerpoint/2010/main" val="286137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5312" cy="3192462"/>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Phase 2 includes, but is not limited to: </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Comprehensive Person-Centered Care Planning – Baseline Care Plan</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Pharmacy Services – Drug regimen review and reporting – review of medical chart, definition of psychotropic medications </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Dental Services – replacing lost dentures</a:t>
            </a:r>
          </a:p>
          <a:p>
            <a:pPr marL="176131" indent="-17613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Administration – Facility Assessment – tied to sufficient and competent staff requirements</a:t>
            </a:r>
          </a:p>
          <a:p>
            <a:endParaRPr lang="en-US" b="1" dirty="0"/>
          </a:p>
        </p:txBody>
      </p:sp>
      <p:sp>
        <p:nvSpPr>
          <p:cNvPr id="4" name="Slide Number Placeholder 3"/>
          <p:cNvSpPr>
            <a:spLocks noGrp="1"/>
          </p:cNvSpPr>
          <p:nvPr>
            <p:ph type="sldNum" sz="quarter" idx="10"/>
          </p:nvPr>
        </p:nvSpPr>
        <p:spPr/>
        <p:txBody>
          <a:bodyPr/>
          <a:lstStyle/>
          <a:p>
            <a:fld id="{0A8B334D-7D22-40EA-872A-2F9CE59553AD}" type="slidenum">
              <a:rPr lang="en-US" smtClean="0"/>
              <a:t>7</a:t>
            </a:fld>
            <a:endParaRPr lang="en-US" dirty="0"/>
          </a:p>
        </p:txBody>
      </p:sp>
    </p:spTree>
    <p:extLst>
      <p:ext uri="{BB962C8B-B14F-4D97-AF65-F5344CB8AC3E}">
        <p14:creationId xmlns:p14="http://schemas.microsoft.com/office/powerpoint/2010/main" val="82557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403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366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637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06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81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55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2563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124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9878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67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201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0804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860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4651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476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25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822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062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21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86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215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5037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10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4721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11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65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602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6265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28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38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1150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8558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8059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256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34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333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357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1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6550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57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360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108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143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5299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509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543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2499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533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0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0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725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195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511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85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541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140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03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07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815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4425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974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261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2563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1556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3627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106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23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366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325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691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391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146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06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14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E0C5-78F1-41F3-9310-3AEF670128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C67B8-3673-48EB-9F95-0F627E51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6A4D64-A033-4602-B2EA-4A751B804237}"/>
              </a:ext>
            </a:extLst>
          </p:cNvPr>
          <p:cNvSpPr>
            <a:spLocks noGrp="1"/>
          </p:cNvSpPr>
          <p:nvPr>
            <p:ph type="dt" sz="half" idx="10"/>
          </p:nvPr>
        </p:nvSpPr>
        <p:spPr/>
        <p:txBody>
          <a:bodyPr/>
          <a:lstStyle/>
          <a:p>
            <a:fld id="{2A1F706C-9F43-433B-8D4B-4BBD706A85BB}" type="datetimeFigureOut">
              <a:rPr lang="en-US" smtClean="0"/>
              <a:t>10/10/2022</a:t>
            </a:fld>
            <a:endParaRPr lang="en-US"/>
          </a:p>
        </p:txBody>
      </p:sp>
      <p:sp>
        <p:nvSpPr>
          <p:cNvPr id="5" name="Footer Placeholder 4">
            <a:extLst>
              <a:ext uri="{FF2B5EF4-FFF2-40B4-BE49-F238E27FC236}">
                <a16:creationId xmlns:a16="http://schemas.microsoft.com/office/drawing/2014/main" id="{F38921E6-A723-4CB6-BA86-F43A1D374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82A18-F0C0-4E53-A8E1-9270CF5A38D7}"/>
              </a:ext>
            </a:extLst>
          </p:cNvPr>
          <p:cNvSpPr>
            <a:spLocks noGrp="1"/>
          </p:cNvSpPr>
          <p:nvPr>
            <p:ph type="sldNum" sz="quarter" idx="12"/>
          </p:nvPr>
        </p:nvSpPr>
        <p:spPr/>
        <p:txBody>
          <a:bodyPr/>
          <a:lstStyle/>
          <a:p>
            <a:fld id="{6301437E-FA45-4777-86A8-B14FAD85C30E}" type="slidenum">
              <a:rPr lang="en-US" smtClean="0"/>
              <a:t>‹#›</a:t>
            </a:fld>
            <a:endParaRPr lang="en-US"/>
          </a:p>
        </p:txBody>
      </p:sp>
    </p:spTree>
    <p:extLst>
      <p:ext uri="{BB962C8B-B14F-4D97-AF65-F5344CB8AC3E}">
        <p14:creationId xmlns:p14="http://schemas.microsoft.com/office/powerpoint/2010/main" val="15198904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57C2-2C35-4E41-AF32-F5D3532E0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3FCEB-8254-407B-A07D-8E4BEE420D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8DBD4-FF26-430F-9ABE-4E24EC221F5E}"/>
              </a:ext>
            </a:extLst>
          </p:cNvPr>
          <p:cNvSpPr>
            <a:spLocks noGrp="1"/>
          </p:cNvSpPr>
          <p:nvPr>
            <p:ph type="dt" sz="half" idx="10"/>
          </p:nvPr>
        </p:nvSpPr>
        <p:spPr/>
        <p:txBody>
          <a:bodyPr/>
          <a:lstStyle/>
          <a:p>
            <a:fld id="{2A1F706C-9F43-433B-8D4B-4BBD706A85BB}" type="datetimeFigureOut">
              <a:rPr lang="en-US" smtClean="0"/>
              <a:t>10/10/2022</a:t>
            </a:fld>
            <a:endParaRPr lang="en-US"/>
          </a:p>
        </p:txBody>
      </p:sp>
      <p:sp>
        <p:nvSpPr>
          <p:cNvPr id="5" name="Footer Placeholder 4">
            <a:extLst>
              <a:ext uri="{FF2B5EF4-FFF2-40B4-BE49-F238E27FC236}">
                <a16:creationId xmlns:a16="http://schemas.microsoft.com/office/drawing/2014/main" id="{2D06A1EB-0B06-4EB8-B1E1-1987727F5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63DAA-3C9F-4D5B-BB6C-02F658BD1B02}"/>
              </a:ext>
            </a:extLst>
          </p:cNvPr>
          <p:cNvSpPr>
            <a:spLocks noGrp="1"/>
          </p:cNvSpPr>
          <p:nvPr>
            <p:ph type="sldNum" sz="quarter" idx="12"/>
          </p:nvPr>
        </p:nvSpPr>
        <p:spPr/>
        <p:txBody>
          <a:bodyPr/>
          <a:lstStyle/>
          <a:p>
            <a:fld id="{6301437E-FA45-4777-86A8-B14FAD85C30E}" type="slidenum">
              <a:rPr lang="en-US" smtClean="0"/>
              <a:t>‹#›</a:t>
            </a:fld>
            <a:endParaRPr lang="en-US"/>
          </a:p>
        </p:txBody>
      </p:sp>
    </p:spTree>
    <p:extLst>
      <p:ext uri="{BB962C8B-B14F-4D97-AF65-F5344CB8AC3E}">
        <p14:creationId xmlns:p14="http://schemas.microsoft.com/office/powerpoint/2010/main" val="219483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417638"/>
          </a:xfrm>
          <a:prstGeom prst="rect">
            <a:avLst/>
          </a:prstGeom>
          <a:solidFill>
            <a:srgbClr val="084A9C"/>
          </a:solidFill>
          <a:effectLst>
            <a:outerShdw dist="76200" dir="5640000" algn="tl" rotWithShape="0">
              <a:srgbClr val="FFD004"/>
            </a:outerShdw>
          </a:effectLst>
        </p:spPr>
        <p:txBody>
          <a:bodyPr/>
          <a:lstStyle>
            <a:lvl1pPr>
              <a:defRPr>
                <a:solidFill>
                  <a:schemeClr val="bg1"/>
                </a:solidFill>
                <a:latin typeface="+mj-lt"/>
                <a:cs typeface="Times New Roman" panose="02020603050405020304" pitchFamily="18" charset="0"/>
              </a:defRPr>
            </a:lvl1pPr>
          </a:lstStyle>
          <a:p>
            <a:r>
              <a:rPr lang="en-US" dirty="0"/>
              <a:t>Click to edit Master title style</a:t>
            </a:r>
          </a:p>
        </p:txBody>
      </p:sp>
      <p:sp>
        <p:nvSpPr>
          <p:cNvPr id="6" name="Content Placeholder 2"/>
          <p:cNvSpPr>
            <a:spLocks noGrp="1"/>
          </p:cNvSpPr>
          <p:nvPr>
            <p:ph idx="1"/>
          </p:nvPr>
        </p:nvSpPr>
        <p:spPr>
          <a:xfrm>
            <a:off x="609600" y="1828800"/>
            <a:ext cx="10972800" cy="4297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8825E-DCFA-4720-BCBC-502528E7151B}" type="slidenum">
              <a:rPr lang="en-US" smtClean="0"/>
              <a:pPr/>
              <a:t>‹#›</a:t>
            </a:fld>
            <a:endParaRPr lang="en-US" dirty="0"/>
          </a:p>
        </p:txBody>
      </p:sp>
    </p:spTree>
    <p:extLst>
      <p:ext uri="{BB962C8B-B14F-4D97-AF65-F5344CB8AC3E}">
        <p14:creationId xmlns:p14="http://schemas.microsoft.com/office/powerpoint/2010/main" val="134780133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B6AB-4BD8-FD00-6197-A9D13E8A8C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CCBE86-5150-89B6-F272-C67DAE869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3867F7-9B0A-9A58-99CE-DCED491DB8EF}"/>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26DFAA76-4EC6-26C2-3768-4533A2E0E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1A138-70FE-9A8E-D632-FE50EE0263E5}"/>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203610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8423-1CA5-9714-61B8-40B760995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3C270-29A8-4CC0-27CD-B913F16C7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379F5-3D71-7881-1F30-D551E345AD48}"/>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54C66176-4562-DA22-DD9C-6EDCA938D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2E343-254D-1E34-56C4-AB2905541B98}"/>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1797917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A244-FD68-EA41-2F5A-5BF9AF877D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D2DF22-1C43-B2D5-44FD-327D259D9D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2D3646-DBC6-4E81-0C16-2924F121703A}"/>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8A4F9E2F-2E1F-FA67-C7E1-B121176EA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80EC9-1ED3-5809-F257-761149F85675}"/>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706236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B7D0-8731-2F1E-4386-42EFA05065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B3EC1-D711-3740-0C9A-2DAFBADAFC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FD5B9D-4408-AD60-4CFD-AC786966EC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4B8BE7-A0F0-0275-A055-788814078627}"/>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6" name="Footer Placeholder 5">
            <a:extLst>
              <a:ext uri="{FF2B5EF4-FFF2-40B4-BE49-F238E27FC236}">
                <a16:creationId xmlns:a16="http://schemas.microsoft.com/office/drawing/2014/main" id="{1FFBB7C8-8C1A-D66E-AB41-0EA499EFE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165BC-40E6-D8CB-8C6D-CFB2F616A3FC}"/>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884606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68A6-42D7-CC41-6D65-5D6B35379E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7CF1E-EC01-C3EF-5559-4DEC19B83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E55C0-E88B-D9ED-9168-C49F8B48EF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963FE6-AA06-8404-9185-4B4C3D73E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65F74-660B-1000-8756-6F1D03B98B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2BA9A-8DB7-69ED-010C-8745E3BECFF3}"/>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8" name="Footer Placeholder 7">
            <a:extLst>
              <a:ext uri="{FF2B5EF4-FFF2-40B4-BE49-F238E27FC236}">
                <a16:creationId xmlns:a16="http://schemas.microsoft.com/office/drawing/2014/main" id="{14E34A34-5A0A-99A9-0A24-DCAE1C77A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BD7E7-D133-D3E8-35F6-12FDBD267227}"/>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3574146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095E-B777-177D-D7E2-776B7821FE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7AF65-0991-9522-67AF-F0C75BB373B2}"/>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4" name="Footer Placeholder 3">
            <a:extLst>
              <a:ext uri="{FF2B5EF4-FFF2-40B4-BE49-F238E27FC236}">
                <a16:creationId xmlns:a16="http://schemas.microsoft.com/office/drawing/2014/main" id="{7ED89118-3AD0-13B9-65EC-3824EE36E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AA8EBA-A54F-F961-18BC-B0C65F2B4014}"/>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2581611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3564764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E3FF-8BEF-FCBA-AA36-F752244F4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B80EC9-60F1-6899-6BCA-F06986C39B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DA66B-875D-5FA9-3EA4-9B975C4BD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88261-7F29-5AA3-F279-D973C32D1363}"/>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6" name="Footer Placeholder 5">
            <a:extLst>
              <a:ext uri="{FF2B5EF4-FFF2-40B4-BE49-F238E27FC236}">
                <a16:creationId xmlns:a16="http://schemas.microsoft.com/office/drawing/2014/main" id="{7C076DD6-2B39-0253-65C9-E0344469F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7387C-6F0E-1A4A-70BE-55043C7536C4}"/>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180230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835-6FC1-33E0-95EC-7EF99558F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415CDE-2CE5-BEFA-01AF-EC11BE01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5DE6B2-B311-9E56-7ABC-E625088FD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40D43-A4AD-4044-5DDB-6D108C1BC589}"/>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6" name="Footer Placeholder 5">
            <a:extLst>
              <a:ext uri="{FF2B5EF4-FFF2-40B4-BE49-F238E27FC236}">
                <a16:creationId xmlns:a16="http://schemas.microsoft.com/office/drawing/2014/main" id="{6B5FC38B-44C0-AA9D-926B-B55EAEA9E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702F6-B4D4-7CE2-617D-03EA22787FB5}"/>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1265900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1757-00BB-D04D-9639-36B6EB4C8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9813DA-3FBE-EE2A-6958-A10D0ED28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CFC90-9DCB-B546-931F-A8997AEFF2C5}"/>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0D395F40-D953-83FA-6996-50B3884B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47A89-31AC-EAFF-96F7-8293B48CC223}"/>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266616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D3CEB-5E3E-5F31-D24C-81983AB04E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8C702B-DBC2-B6FF-DC86-447DDA9DAC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82163-8550-815F-DB3A-2170CD5D4D53}"/>
              </a:ext>
            </a:extLst>
          </p:cNvPr>
          <p:cNvSpPr>
            <a:spLocks noGrp="1"/>
          </p:cNvSpPr>
          <p:nvPr>
            <p:ph type="dt" sz="half" idx="10"/>
          </p:nvPr>
        </p:nvSpPr>
        <p:spPr/>
        <p:txBody>
          <a:body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7778961F-0C9F-D3BF-1B60-AD96699EB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7F2B-9ED3-9ADE-7A8E-284997CD1429}"/>
              </a:ext>
            </a:extLst>
          </p:cNvPr>
          <p:cNvSpPr>
            <a:spLocks noGrp="1"/>
          </p:cNvSpPr>
          <p:nvPr>
            <p:ph type="sldNum" sz="quarter" idx="12"/>
          </p:nvPr>
        </p:nvSpPr>
        <p:spPr/>
        <p:txBody>
          <a:bodyPr/>
          <a:lstStyle/>
          <a:p>
            <a:fld id="{CCD617B2-4845-4717-B49A-C66B65327BE0}" type="slidenum">
              <a:rPr lang="en-US" smtClean="0"/>
              <a:t>‹#›</a:t>
            </a:fld>
            <a:endParaRPr lang="en-US"/>
          </a:p>
        </p:txBody>
      </p:sp>
    </p:spTree>
    <p:extLst>
      <p:ext uri="{BB962C8B-B14F-4D97-AF65-F5344CB8AC3E}">
        <p14:creationId xmlns:p14="http://schemas.microsoft.com/office/powerpoint/2010/main" val="1159222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15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69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8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509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863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502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76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49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605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75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44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76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030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41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887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1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66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25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18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568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37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41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781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597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53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539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18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583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18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754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94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198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144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31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994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68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798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91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1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849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022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45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157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244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00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646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771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29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0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32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530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80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384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85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584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199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50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6871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693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186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535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790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8002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982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890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52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532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0820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E3405-470E-C62E-190C-A6C71726C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E3F0E1-3378-4CC7-9F93-F7F7E31062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D592E01-882D-F32C-EB43-04DBCE6E34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45080-99FF-BAEA-BA51-81ED06F7AD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D617B2-4845-4717-B49A-C66B65327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1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7.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27.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28.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29.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30.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31.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32.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133.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134.xml"/></Relationships>
</file>

<file path=ppt/slideMasters/_rels/slideMaster108.xml.rels><?xml version="1.0" encoding="UTF-8" standalone="yes"?>
<Relationships xmlns="http://schemas.openxmlformats.org/package/2006/relationships"><Relationship Id="rId2" Type="http://schemas.openxmlformats.org/officeDocument/2006/relationships/theme" Target="../theme/theme108.xml"/><Relationship Id="rId1" Type="http://schemas.openxmlformats.org/officeDocument/2006/relationships/slideLayout" Target="../slideLayouts/slideLayout135.xml"/></Relationships>
</file>

<file path=ppt/slideMasters/_rels/slideMaster109.xml.rels><?xml version="1.0" encoding="UTF-8" standalone="yes"?>
<Relationships xmlns="http://schemas.openxmlformats.org/package/2006/relationships"><Relationship Id="rId2" Type="http://schemas.openxmlformats.org/officeDocument/2006/relationships/theme" Target="../theme/theme109.xml"/><Relationship Id="rId1"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8.xml"/></Relationships>
</file>

<file path=ppt/slideMasters/_rels/slideMaster110.xml.rels><?xml version="1.0" encoding="UTF-8" standalone="yes"?>
<Relationships xmlns="http://schemas.openxmlformats.org/package/2006/relationships"><Relationship Id="rId2" Type="http://schemas.openxmlformats.org/officeDocument/2006/relationships/theme" Target="../theme/theme110.xml"/><Relationship Id="rId1" Type="http://schemas.openxmlformats.org/officeDocument/2006/relationships/slideLayout" Target="../slideLayouts/slideLayout137.xml"/></Relationships>
</file>

<file path=ppt/slideMasters/_rels/slideMaster111.xml.rels><?xml version="1.0" encoding="UTF-8" standalone="yes"?>
<Relationships xmlns="http://schemas.openxmlformats.org/package/2006/relationships"><Relationship Id="rId2" Type="http://schemas.openxmlformats.org/officeDocument/2006/relationships/theme" Target="../theme/theme111.xml"/><Relationship Id="rId1" Type="http://schemas.openxmlformats.org/officeDocument/2006/relationships/slideLayout" Target="../slideLayouts/slideLayout138.xml"/></Relationships>
</file>

<file path=ppt/slideMasters/_rels/slideMaster112.xml.rels><?xml version="1.0" encoding="UTF-8" standalone="yes"?>
<Relationships xmlns="http://schemas.openxmlformats.org/package/2006/relationships"><Relationship Id="rId2" Type="http://schemas.openxmlformats.org/officeDocument/2006/relationships/theme" Target="../theme/theme112.xml"/><Relationship Id="rId1" Type="http://schemas.openxmlformats.org/officeDocument/2006/relationships/slideLayout" Target="../slideLayouts/slideLayout139.xml"/></Relationships>
</file>

<file path=ppt/slideMasters/_rels/slideMaster113.xml.rels><?xml version="1.0" encoding="UTF-8" standalone="yes"?>
<Relationships xmlns="http://schemas.openxmlformats.org/package/2006/relationships"><Relationship Id="rId2" Type="http://schemas.openxmlformats.org/officeDocument/2006/relationships/theme" Target="../theme/theme113.xml"/><Relationship Id="rId1" Type="http://schemas.openxmlformats.org/officeDocument/2006/relationships/slideLayout" Target="../slideLayouts/slideLayout140.xml"/></Relationships>
</file>

<file path=ppt/slideMasters/_rels/slideMaster114.xml.rels><?xml version="1.0" encoding="UTF-8" standalone="yes"?>
<Relationships xmlns="http://schemas.openxmlformats.org/package/2006/relationships"><Relationship Id="rId2" Type="http://schemas.openxmlformats.org/officeDocument/2006/relationships/theme" Target="../theme/theme114.xml"/><Relationship Id="rId1" Type="http://schemas.openxmlformats.org/officeDocument/2006/relationships/slideLayout" Target="../slideLayouts/slideLayout141.xml"/></Relationships>
</file>

<file path=ppt/slideMasters/_rels/slideMaster115.xml.rels><?xml version="1.0" encoding="UTF-8" standalone="yes"?>
<Relationships xmlns="http://schemas.openxmlformats.org/package/2006/relationships"><Relationship Id="rId2" Type="http://schemas.openxmlformats.org/officeDocument/2006/relationships/theme" Target="../theme/theme115.xml"/><Relationship Id="rId1" Type="http://schemas.openxmlformats.org/officeDocument/2006/relationships/slideLayout" Target="../slideLayouts/slideLayout142.xml"/></Relationships>
</file>

<file path=ppt/slideMasters/_rels/slideMaster116.xml.rels><?xml version="1.0" encoding="UTF-8" standalone="yes"?>
<Relationships xmlns="http://schemas.openxmlformats.org/package/2006/relationships"><Relationship Id="rId2" Type="http://schemas.openxmlformats.org/officeDocument/2006/relationships/theme" Target="../theme/theme116.xml"/><Relationship Id="rId1" Type="http://schemas.openxmlformats.org/officeDocument/2006/relationships/slideLayout" Target="../slideLayouts/slideLayout143.xml"/></Relationships>
</file>

<file path=ppt/slideMasters/_rels/slideMaster117.xml.rels><?xml version="1.0" encoding="UTF-8" standalone="yes"?>
<Relationships xmlns="http://schemas.openxmlformats.org/package/2006/relationships"><Relationship Id="rId2" Type="http://schemas.openxmlformats.org/officeDocument/2006/relationships/theme" Target="../theme/theme117.xml"/><Relationship Id="rId1" Type="http://schemas.openxmlformats.org/officeDocument/2006/relationships/slideLayout" Target="../slideLayouts/slideLayout144.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145.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9.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147.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148.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49.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150.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51.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52.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53.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54.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55.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0.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57.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58.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59.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60.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61.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62.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163.xml"/></Relationships>
</file>

<file path=ppt/slideMasters/_rels/slideMaster137.xml.rels><?xml version="1.0" encoding="UTF-8" standalone="yes"?>
<Relationships xmlns="http://schemas.openxmlformats.org/package/2006/relationships"><Relationship Id="rId2" Type="http://schemas.openxmlformats.org/officeDocument/2006/relationships/theme" Target="../theme/theme137.xml"/><Relationship Id="rId1" Type="http://schemas.openxmlformats.org/officeDocument/2006/relationships/slideLayout" Target="../slideLayouts/slideLayout164.xml"/></Relationships>
</file>

<file path=ppt/slideMasters/_rels/slideMaster138.xml.rels><?xml version="1.0" encoding="UTF-8" standalone="yes"?>
<Relationships xmlns="http://schemas.openxmlformats.org/package/2006/relationships"><Relationship Id="rId2" Type="http://schemas.openxmlformats.org/officeDocument/2006/relationships/theme" Target="../theme/theme138.xml"/><Relationship Id="rId1" Type="http://schemas.openxmlformats.org/officeDocument/2006/relationships/slideLayout" Target="../slideLayouts/slideLayout165.xml"/></Relationships>
</file>

<file path=ppt/slideMasters/_rels/slideMaster139.xml.rels><?xml version="1.0" encoding="UTF-8" standalone="yes"?>
<Relationships xmlns="http://schemas.openxmlformats.org/package/2006/relationships"><Relationship Id="rId2" Type="http://schemas.openxmlformats.org/officeDocument/2006/relationships/theme" Target="../theme/theme139.xml"/><Relationship Id="rId1"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1.xml"/></Relationships>
</file>

<file path=ppt/slideMasters/_rels/slideMaster140.xml.rels><?xml version="1.0" encoding="UTF-8" standalone="yes"?>
<Relationships xmlns="http://schemas.openxmlformats.org/package/2006/relationships"><Relationship Id="rId2" Type="http://schemas.openxmlformats.org/officeDocument/2006/relationships/theme" Target="../theme/theme140.xml"/><Relationship Id="rId1" Type="http://schemas.openxmlformats.org/officeDocument/2006/relationships/slideLayout" Target="../slideLayouts/slideLayout167.xml"/></Relationships>
</file>

<file path=ppt/slideMasters/_rels/slideMaster141.xml.rels><?xml version="1.0" encoding="UTF-8" standalone="yes"?>
<Relationships xmlns="http://schemas.openxmlformats.org/package/2006/relationships"><Relationship Id="rId2" Type="http://schemas.openxmlformats.org/officeDocument/2006/relationships/theme" Target="../theme/theme141.xml"/><Relationship Id="rId1" Type="http://schemas.openxmlformats.org/officeDocument/2006/relationships/slideLayout" Target="../slideLayouts/slideLayout168.xml"/></Relationships>
</file>

<file path=ppt/slideMasters/_rels/slideMaster142.xml.rels><?xml version="1.0" encoding="UTF-8" standalone="yes"?>
<Relationships xmlns="http://schemas.openxmlformats.org/package/2006/relationships"><Relationship Id="rId2" Type="http://schemas.openxmlformats.org/officeDocument/2006/relationships/theme" Target="../theme/theme142.xml"/><Relationship Id="rId1" Type="http://schemas.openxmlformats.org/officeDocument/2006/relationships/slideLayout" Target="../slideLayouts/slideLayout169.xml"/></Relationships>
</file>

<file path=ppt/slideMasters/_rels/slideMaster143.xml.rels><?xml version="1.0" encoding="UTF-8" standalone="yes"?>
<Relationships xmlns="http://schemas.openxmlformats.org/package/2006/relationships"><Relationship Id="rId2" Type="http://schemas.openxmlformats.org/officeDocument/2006/relationships/theme" Target="../theme/theme143.xml"/><Relationship Id="rId1" Type="http://schemas.openxmlformats.org/officeDocument/2006/relationships/slideLayout" Target="../slideLayouts/slideLayout170.xml"/></Relationships>
</file>

<file path=ppt/slideMasters/_rels/slideMaster144.xml.rels><?xml version="1.0" encoding="UTF-8" standalone="yes"?>
<Relationships xmlns="http://schemas.openxmlformats.org/package/2006/relationships"><Relationship Id="rId2" Type="http://schemas.openxmlformats.org/officeDocument/2006/relationships/theme" Target="../theme/theme144.xml"/><Relationship Id="rId1" Type="http://schemas.openxmlformats.org/officeDocument/2006/relationships/slideLayout" Target="../slideLayouts/slideLayout171.xml"/></Relationships>
</file>

<file path=ppt/slideMasters/_rels/slideMaster145.xml.rels><?xml version="1.0" encoding="UTF-8" standalone="yes"?>
<Relationships xmlns="http://schemas.openxmlformats.org/package/2006/relationships"><Relationship Id="rId2" Type="http://schemas.openxmlformats.org/officeDocument/2006/relationships/theme" Target="../theme/theme145.xml"/><Relationship Id="rId1" Type="http://schemas.openxmlformats.org/officeDocument/2006/relationships/slideLayout" Target="../slideLayouts/slideLayout172.xml"/></Relationships>
</file>

<file path=ppt/slideMasters/_rels/slideMaster146.xml.rels><?xml version="1.0" encoding="UTF-8" standalone="yes"?>
<Relationships xmlns="http://schemas.openxmlformats.org/package/2006/relationships"><Relationship Id="rId2" Type="http://schemas.openxmlformats.org/officeDocument/2006/relationships/theme" Target="../theme/theme146.xml"/><Relationship Id="rId1" Type="http://schemas.openxmlformats.org/officeDocument/2006/relationships/slideLayout" Target="../slideLayouts/slideLayout173.xml"/></Relationships>
</file>

<file path=ppt/slideMasters/_rels/slideMaster147.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14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4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4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4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5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5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53.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5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55.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5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5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6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6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6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6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64.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6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67.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68.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69.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70.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71.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72.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73.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74.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7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77.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78.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79.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80.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81.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82.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83.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84.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85.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87.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88.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89.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90.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91.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92.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93.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94.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95.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97.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98.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99.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100.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101.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102.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103.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104.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105.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5.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107.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108.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109.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110.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111.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112.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113.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114.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115.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17.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118.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119.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120.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121.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122.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123.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124.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125.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10/10/2022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 id="2147483681"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95660993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11483993"/>
      </p:ext>
    </p:extLst>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18441740"/>
      </p:ext>
    </p:ext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727332596"/>
      </p:ext>
    </p:extLst>
  </p:cSld>
  <p:clrMap bg1="lt1" tx1="dk1" bg2="lt2" tx2="dk2" accent1="accent1" accent2="accent2" accent3="accent3" accent4="accent4" accent5="accent5" accent6="accent6" hlink="hlink" folHlink="folHlink"/>
  <p:sldLayoutIdLst>
    <p:sldLayoutId id="21474838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53590574"/>
      </p:ext>
    </p:extLst>
  </p:cSld>
  <p:clrMap bg1="lt1" tx1="dk1" bg2="lt2" tx2="dk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032631990"/>
      </p:ext>
    </p:extLst>
  </p:cSld>
  <p:clrMap bg1="lt1" tx1="dk1" bg2="lt2" tx2="dk2" accent1="accent1" accent2="accent2" accent3="accent3" accent4="accent4" accent5="accent5" accent6="accent6" hlink="hlink" folHlink="folHlink"/>
  <p:sldLayoutIdLst>
    <p:sldLayoutId id="21474838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07608122"/>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000108411"/>
      </p:ext>
    </p:extLst>
  </p:cSld>
  <p:clrMap bg1="lt1" tx1="dk1" bg2="lt2" tx2="dk2" accent1="accent1" accent2="accent2" accent3="accent3" accent4="accent4" accent5="accent5" accent6="accent6" hlink="hlink" folHlink="folHlink"/>
  <p:sldLayoutIdLst>
    <p:sldLayoutId id="21474838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729214485"/>
      </p:ext>
    </p:extLst>
  </p:cSld>
  <p:clrMap bg1="lt1" tx1="dk1" bg2="lt2" tx2="dk2" accent1="accent1" accent2="accent2" accent3="accent3" accent4="accent4" accent5="accent5" accent6="accent6" hlink="hlink" folHlink="folHlink"/>
  <p:sldLayoutIdLst>
    <p:sldLayoutId id="21474838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329850339"/>
      </p:ext>
    </p:extLst>
  </p:cSld>
  <p:clrMap bg1="lt1" tx1="dk1" bg2="lt2" tx2="dk2" accent1="accent1" accent2="accent2" accent3="accent3" accent4="accent4" accent5="accent5" accent6="accent6" hlink="hlink" folHlink="folHlink"/>
  <p:sldLayoutIdLst>
    <p:sldLayoutId id="21474838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82905680"/>
      </p:ext>
    </p:extLst>
  </p:cSld>
  <p:clrMap bg1="lt1" tx1="dk1" bg2="lt2" tx2="dk2" accent1="accent1" accent2="accent2" accent3="accent3" accent4="accent4" accent5="accent5" accent6="accent6" hlink="hlink" folHlink="folHlink"/>
  <p:sldLayoutIdLst>
    <p:sldLayoutId id="21474838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037912133"/>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727334292"/>
      </p:ext>
    </p:extLst>
  </p:cSld>
  <p:clrMap bg1="lt1" tx1="dk1" bg2="lt2" tx2="dk2" accent1="accent1" accent2="accent2" accent3="accent3" accent4="accent4" accent5="accent5" accent6="accent6" hlink="hlink" folHlink="folHlink"/>
  <p:sldLayoutIdLst>
    <p:sldLayoutId id="21474838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93895356"/>
      </p:ext>
    </p:extLst>
  </p:cSld>
  <p:clrMap bg1="lt1" tx1="dk1" bg2="lt2" tx2="dk2" accent1="accent1" accent2="accent2" accent3="accent3" accent4="accent4" accent5="accent5" accent6="accent6" hlink="hlink" folHlink="folHlink"/>
  <p:sldLayoutIdLst>
    <p:sldLayoutId id="21474838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330599337"/>
      </p:ext>
    </p:extLst>
  </p:cSld>
  <p:clrMap bg1="lt1" tx1="dk1" bg2="lt2" tx2="dk2" accent1="accent1" accent2="accent2" accent3="accent3" accent4="accent4" accent5="accent5" accent6="accent6" hlink="hlink" folHlink="folHlink"/>
  <p:sldLayoutIdLst>
    <p:sldLayoutId id="21474839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804166866"/>
      </p:ext>
    </p:extLst>
  </p:cSld>
  <p:clrMap bg1="lt1" tx1="dk1" bg2="lt2" tx2="dk2" accent1="accent1" accent2="accent2" accent3="accent3" accent4="accent4" accent5="accent5" accent6="accent6" hlink="hlink" folHlink="folHlink"/>
  <p:sldLayoutIdLst>
    <p:sldLayoutId id="21474839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875919054"/>
      </p:ext>
    </p:extLst>
  </p:cSld>
  <p:clrMap bg1="lt1" tx1="dk1" bg2="lt2" tx2="dk2" accent1="accent1" accent2="accent2" accent3="accent3" accent4="accent4" accent5="accent5" accent6="accent6" hlink="hlink" folHlink="folHlink"/>
  <p:sldLayoutIdLst>
    <p:sldLayoutId id="21474839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154138894"/>
      </p:ext>
    </p:extLst>
  </p:cSld>
  <p:clrMap bg1="lt1" tx1="dk1" bg2="lt2" tx2="dk2" accent1="accent1" accent2="accent2" accent3="accent3" accent4="accent4" accent5="accent5" accent6="accent6" hlink="hlink" folHlink="folHlink"/>
  <p:sldLayoutIdLst>
    <p:sldLayoutId id="21474839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760139971"/>
      </p:ext>
    </p:extLst>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67144281"/>
      </p:ext>
    </p:extLst>
  </p:cSld>
  <p:clrMap bg1="lt1" tx1="dk1" bg2="lt2" tx2="dk2" accent1="accent1" accent2="accent2" accent3="accent3" accent4="accent4" accent5="accent5" accent6="accent6" hlink="hlink" folHlink="folHlink"/>
  <p:sldLayoutIdLst>
    <p:sldLayoutId id="21474839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864905080"/>
      </p:ext>
    </p:extLst>
  </p:cSld>
  <p:clrMap bg1="lt1" tx1="dk1" bg2="lt2" tx2="dk2" accent1="accent1" accent2="accent2" accent3="accent3" accent4="accent4" accent5="accent5" accent6="accent6" hlink="hlink" folHlink="folHlink"/>
  <p:sldLayoutIdLst>
    <p:sldLayoutId id="21474839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551836860"/>
      </p:ext>
    </p:extLst>
  </p:cSld>
  <p:clrMap bg1="lt1" tx1="dk1" bg2="lt2" tx2="dk2" accent1="accent1" accent2="accent2" accent3="accent3" accent4="accent4" accent5="accent5" accent6="accent6" hlink="hlink" folHlink="folHlink"/>
  <p:sldLayoutIdLst>
    <p:sldLayoutId id="21474839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781617214"/>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983397933"/>
      </p:ext>
    </p:extLst>
  </p:cSld>
  <p:clrMap bg1="lt1" tx1="dk1" bg2="lt2" tx2="dk2" accent1="accent1" accent2="accent2" accent3="accent3" accent4="accent4" accent5="accent5" accent6="accent6" hlink="hlink" folHlink="folHlink"/>
  <p:sldLayoutIdLst>
    <p:sldLayoutId id="21474839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90015160"/>
      </p:ext>
    </p:extLst>
  </p:cSld>
  <p:clrMap bg1="lt1" tx1="dk1" bg2="lt2" tx2="dk2" accent1="accent1" accent2="accent2" accent3="accent3" accent4="accent4" accent5="accent5" accent6="accent6" hlink="hlink" folHlink="folHlink"/>
  <p:sldLayoutIdLst>
    <p:sldLayoutId id="21474839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114170746"/>
      </p:ext>
    </p:extLst>
  </p:cSld>
  <p:clrMap bg1="lt1" tx1="dk1" bg2="lt2" tx2="dk2" accent1="accent1" accent2="accent2" accent3="accent3" accent4="accent4" accent5="accent5" accent6="accent6" hlink="hlink" folHlink="folHlink"/>
  <p:sldLayoutIdLst>
    <p:sldLayoutId id="21474839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406173860"/>
      </p:ext>
    </p:extLst>
  </p:cSld>
  <p:clrMap bg1="lt1" tx1="dk1" bg2="lt2" tx2="dk2" accent1="accent1" accent2="accent2" accent3="accent3" accent4="accent4" accent5="accent5" accent6="accent6" hlink="hlink" folHlink="folHlink"/>
  <p:sldLayoutIdLst>
    <p:sldLayoutId id="21474839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455396274"/>
      </p:ext>
    </p:extLst>
  </p:cSld>
  <p:clrMap bg1="lt1" tx1="dk1" bg2="lt2" tx2="dk2" accent1="accent1" accent2="accent2" accent3="accent3" accent4="accent4" accent5="accent5" accent6="accent6" hlink="hlink" folHlink="folHlink"/>
  <p:sldLayoutIdLst>
    <p:sldLayoutId id="21474839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622665"/>
      </p:ext>
    </p:extLst>
  </p:cSld>
  <p:clrMap bg1="lt1" tx1="dk1" bg2="lt2" tx2="dk2" accent1="accent1" accent2="accent2" accent3="accent3" accent4="accent4" accent5="accent5" accent6="accent6" hlink="hlink" folHlink="folHlink"/>
  <p:sldLayoutIdLst>
    <p:sldLayoutId id="21474839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184453077"/>
      </p:ext>
    </p:extLst>
  </p:cSld>
  <p:clrMap bg1="lt1" tx1="dk1" bg2="lt2" tx2="dk2" accent1="accent1" accent2="accent2" accent3="accent3" accent4="accent4" accent5="accent5" accent6="accent6" hlink="hlink" folHlink="folHlink"/>
  <p:sldLayoutIdLst>
    <p:sldLayoutId id="21474839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93930676"/>
      </p:ext>
    </p:extLst>
  </p:cSld>
  <p:clrMap bg1="lt1" tx1="dk1" bg2="lt2" tx2="dk2" accent1="accent1" accent2="accent2" accent3="accent3" accent4="accent4" accent5="accent5" accent6="accent6" hlink="hlink" folHlink="folHlink"/>
  <p:sldLayoutIdLst>
    <p:sldLayoutId id="21474839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79791439"/>
      </p:ext>
    </p:extLst>
  </p:cSld>
  <p:clrMap bg1="lt1" tx1="dk1" bg2="lt2" tx2="dk2" accent1="accent1" accent2="accent2" accent3="accent3" accent4="accent4" accent5="accent5" accent6="accent6" hlink="hlink" folHlink="folHlink"/>
  <p:sldLayoutIdLst>
    <p:sldLayoutId id="21474839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89904318"/>
      </p:ext>
    </p:extLst>
  </p:cSld>
  <p:clrMap bg1="lt1" tx1="dk1" bg2="lt2" tx2="dk2" accent1="accent1" accent2="accent2" accent3="accent3" accent4="accent4" accent5="accent5" accent6="accent6" hlink="hlink" folHlink="folHlink"/>
  <p:sldLayoutIdLst>
    <p:sldLayoutId id="21474839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252561797"/>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898795729"/>
      </p:ext>
    </p:extLst>
  </p:cSld>
  <p:clrMap bg1="lt1" tx1="dk1" bg2="lt2" tx2="dk2" accent1="accent1" accent2="accent2" accent3="accent3" accent4="accent4" accent5="accent5" accent6="accent6" hlink="hlink" folHlink="folHlink"/>
  <p:sldLayoutIdLst>
    <p:sldLayoutId id="21474839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033871398"/>
      </p:ext>
    </p:extLst>
  </p:cSld>
  <p:clrMap bg1="lt1" tx1="dk1" bg2="lt2" tx2="dk2" accent1="accent1" accent2="accent2" accent3="accent3" accent4="accent4" accent5="accent5" accent6="accent6" hlink="hlink" folHlink="folHlink"/>
  <p:sldLayoutIdLst>
    <p:sldLayoutId id="21474839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071113560"/>
      </p:ext>
    </p:extLst>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193900091"/>
      </p:ext>
    </p:extLst>
  </p:cSld>
  <p:clrMap bg1="lt1" tx1="dk1" bg2="lt2" tx2="dk2" accent1="accent1" accent2="accent2" accent3="accent3" accent4="accent4" accent5="accent5" accent6="accent6" hlink="hlink" folHlink="folHlink"/>
  <p:sldLayoutIdLst>
    <p:sldLayoutId id="21474839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15685864"/>
      </p:ext>
    </p:extLst>
  </p:cSld>
  <p:clrMap bg1="lt1" tx1="dk1" bg2="lt2" tx2="dk2" accent1="accent1" accent2="accent2" accent3="accent3" accent4="accent4" accent5="accent5" accent6="accent6" hlink="hlink" folHlink="folHlink"/>
  <p:sldLayoutIdLst>
    <p:sldLayoutId id="21474839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11595377"/>
      </p:ext>
    </p:extLst>
  </p:cSld>
  <p:clrMap bg1="lt1" tx1="dk1" bg2="lt2" tx2="dk2" accent1="accent1" accent2="accent2" accent3="accent3" accent4="accent4" accent5="accent5" accent6="accent6" hlink="hlink" folHlink="folHlink"/>
  <p:sldLayoutIdLst>
    <p:sldLayoutId id="21474839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936775581"/>
      </p:ext>
    </p:extLst>
  </p:cSld>
  <p:clrMap bg1="lt1" tx1="dk1" bg2="lt2" tx2="dk2" accent1="accent1" accent2="accent2" accent3="accent3" accent4="accent4" accent5="accent5" accent6="accent6" hlink="hlink" folHlink="folHlink"/>
  <p:sldLayoutIdLst>
    <p:sldLayoutId id="21474839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074433261"/>
      </p:ext>
    </p:extLst>
  </p:cSld>
  <p:clrMap bg1="lt1" tx1="dk1" bg2="lt2" tx2="dk2" accent1="accent1" accent2="accent2" accent3="accent3" accent4="accent4" accent5="accent5" accent6="accent6" hlink="hlink" folHlink="folHlink"/>
  <p:sldLayoutIdLst>
    <p:sldLayoutId id="21474839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222118454"/>
      </p:ext>
    </p:extLst>
  </p:cSld>
  <p:clrMap bg1="lt1" tx1="dk1" bg2="lt2" tx2="dk2" accent1="accent1" accent2="accent2" accent3="accent3" accent4="accent4" accent5="accent5" accent6="accent6" hlink="hlink" folHlink="folHlink"/>
  <p:sldLayoutIdLst>
    <p:sldLayoutId id="21474839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806031747"/>
      </p:ext>
    </p:extLst>
  </p:cSld>
  <p:clrMap bg1="lt1" tx1="dk1" bg2="lt2" tx2="dk2" accent1="accent1" accent2="accent2" accent3="accent3" accent4="accent4" accent5="accent5" accent6="accent6" hlink="hlink" folHlink="folHlink"/>
  <p:sldLayoutIdLst>
    <p:sldLayoutId id="21474839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928758140"/>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381757209"/>
      </p:ext>
    </p:extLst>
  </p:cSld>
  <p:clrMap bg1="lt1" tx1="dk1" bg2="lt2" tx2="dk2" accent1="accent1" accent2="accent2" accent3="accent3" accent4="accent4" accent5="accent5" accent6="accent6" hlink="hlink" folHlink="folHlink"/>
  <p:sldLayoutIdLst>
    <p:sldLayoutId id="21474839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769408908"/>
      </p:ext>
    </p:extLst>
  </p:cSld>
  <p:clrMap bg1="lt1" tx1="dk1" bg2="lt2" tx2="dk2" accent1="accent1" accent2="accent2" accent3="accent3" accent4="accent4" accent5="accent5" accent6="accent6" hlink="hlink" folHlink="folHlink"/>
  <p:sldLayoutIdLst>
    <p:sldLayoutId id="21474839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40618235"/>
      </p:ext>
    </p:extLst>
  </p:cSld>
  <p:clrMap bg1="lt1" tx1="dk1" bg2="lt2" tx2="dk2" accent1="accent1" accent2="accent2" accent3="accent3" accent4="accent4" accent5="accent5" accent6="accent6" hlink="hlink" folHlink="folHlink"/>
  <p:sldLayoutIdLst>
    <p:sldLayoutId id="21474839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248822811"/>
      </p:ext>
    </p:extLst>
  </p:cSld>
  <p:clrMap bg1="lt1" tx1="dk1" bg2="lt2" tx2="dk2" accent1="accent1" accent2="accent2" accent3="accent3" accent4="accent4" accent5="accent5" accent6="accent6" hlink="hlink" folHlink="folHlink"/>
  <p:sldLayoutIdLst>
    <p:sldLayoutId id="21474839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838882128"/>
      </p:ext>
    </p:extLst>
  </p:cSld>
  <p:clrMap bg1="lt1" tx1="dk1" bg2="lt2" tx2="dk2" accent1="accent1" accent2="accent2" accent3="accent3" accent4="accent4" accent5="accent5" accent6="accent6" hlink="hlink" folHlink="folHlink"/>
  <p:sldLayoutIdLst>
    <p:sldLayoutId id="21474839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839672552"/>
      </p:ext>
    </p:extLst>
  </p:cSld>
  <p:clrMap bg1="lt1" tx1="dk1" bg2="lt2" tx2="dk2" accent1="accent1" accent2="accent2" accent3="accent3" accent4="accent4" accent5="accent5" accent6="accent6" hlink="hlink" folHlink="folHlink"/>
  <p:sldLayoutIdLst>
    <p:sldLayoutId id="21474839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135331322"/>
      </p:ext>
    </p:extLst>
  </p:cSld>
  <p:clrMap bg1="lt1" tx1="dk1" bg2="lt2" tx2="dk2" accent1="accent1" accent2="accent2" accent3="accent3" accent4="accent4" accent5="accent5" accent6="accent6" hlink="hlink" folHlink="folHlink"/>
  <p:sldLayoutIdLst>
    <p:sldLayoutId id="21474839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758920065"/>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3061853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22944461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051394298"/>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12983167"/>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90018686"/>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28742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281170783"/>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23765449"/>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809132223"/>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485826621"/>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764702883"/>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094076895"/>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7935898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99646465"/>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771354657"/>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008075698"/>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02845649"/>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104649689"/>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514963501"/>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084162506"/>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641010998"/>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398943695"/>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649726355"/>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159520377"/>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59526432"/>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30297139"/>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867243556"/>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40376320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84109836"/>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827085407"/>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807816147"/>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30198150"/>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629056342"/>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91072744"/>
      </p:ext>
    </p:extLst>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11481714"/>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009073344"/>
      </p:ext>
    </p:ext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013437594"/>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662477078"/>
      </p:ext>
    </p:extLst>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70568521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250553198"/>
      </p:ext>
    </p:extLst>
  </p:cSld>
  <p:clrMap bg1="lt1" tx1="dk1" bg2="lt2" tx2="dk2" accent1="accent1" accent2="accent2" accent3="accent3" accent4="accent4" accent5="accent5" accent6="accent6" hlink="hlink" folHlink="folHlink"/>
  <p:sldLayoutIdLst>
    <p:sldLayoutId id="21474837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85231956"/>
      </p:ext>
    </p:extLst>
  </p:cSld>
  <p:clrMap bg1="lt1" tx1="dk1" bg2="lt2" tx2="dk2" accent1="accent1" accent2="accent2" accent3="accent3" accent4="accent4" accent5="accent5" accent6="accent6" hlink="hlink" folHlink="folHlink"/>
  <p:sldLayoutIdLst>
    <p:sldLayoutId id="21474837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780228337"/>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502436149"/>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661421017"/>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554210313"/>
      </p:ext>
    </p:extLst>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38455790"/>
      </p:ext>
    </p:extLst>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538478144"/>
      </p:ext>
    </p:ext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69014735"/>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387087710"/>
      </p:ext>
    </p:extLst>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401587691"/>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81779297"/>
      </p:ext>
    </p:extLst>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131229387"/>
      </p:ext>
    </p:extLst>
  </p:cSld>
  <p:clrMap bg1="lt1" tx1="dk1" bg2="lt2" tx2="dk2" accent1="accent1" accent2="accent2" accent3="accent3" accent4="accent4" accent5="accent5" accent6="accent6" hlink="hlink" folHlink="folHlink"/>
  <p:sldLayoutIdLst>
    <p:sldLayoutId id="21474837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126238236"/>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308312033"/>
      </p:ext>
    </p:ext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602309067"/>
      </p:ext>
    </p:extLst>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281701915"/>
      </p:ext>
    </p:extLst>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261378720"/>
      </p:ext>
    </p:extLst>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666881411"/>
      </p:ext>
    </p:extLst>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949529310"/>
      </p:ext>
    </p:ext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035903844"/>
      </p:ext>
    </p:ext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78879878"/>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716567658"/>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934811577"/>
      </p:ext>
    </p:extLst>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99509360"/>
      </p:ext>
    </p:ext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07929113"/>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863682546"/>
      </p:ext>
    </p:extLst>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147828127"/>
      </p:ext>
    </p:extLst>
  </p:cSld>
  <p:clrMap bg1="lt1" tx1="dk1" bg2="lt2" tx2="dk2" accent1="accent1" accent2="accent2" accent3="accent3" accent4="accent4" accent5="accent5" accent6="accent6" hlink="hlink" folHlink="folHlink"/>
  <p:sldLayoutIdLst>
    <p:sldLayoutId id="21474838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275266323"/>
      </p:ext>
    </p:extLst>
  </p:cSld>
  <p:clrMap bg1="lt1" tx1="dk1" bg2="lt2" tx2="dk2" accent1="accent1" accent2="accent2" accent3="accent3" accent4="accent4" accent5="accent5" accent6="accent6" hlink="hlink" folHlink="folHlink"/>
  <p:sldLayoutIdLst>
    <p:sldLayoutId id="21474838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130492003"/>
      </p:ext>
    </p:extLst>
  </p:cSld>
  <p:clrMap bg1="lt1" tx1="dk1" bg2="lt2" tx2="dk2" accent1="accent1" accent2="accent2" accent3="accent3" accent4="accent4" accent5="accent5" accent6="accent6" hlink="hlink" folHlink="folHlink"/>
  <p:sldLayoutIdLst>
    <p:sldLayoutId id="21474838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78398981"/>
      </p:ext>
    </p:extLst>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146694348"/>
      </p:ext>
    </p:extLst>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517627811"/>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44194957"/>
      </p:ext>
    </p:extLst>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530633689"/>
      </p:ext>
    </p:extLst>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038148288"/>
      </p:ext>
    </p:extLst>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261052945"/>
      </p:ext>
    </p:extLst>
  </p:cSld>
  <p:clrMap bg1="lt1" tx1="dk1" bg2="lt2" tx2="dk2" accent1="accent1" accent2="accent2" accent3="accent3" accent4="accent4" accent5="accent5" accent6="accent6" hlink="hlink" folHlink="folHlink"/>
  <p:sldLayoutIdLst>
    <p:sldLayoutId id="21474838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647791053"/>
      </p:ext>
    </p:extLst>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044288315"/>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796920768"/>
      </p:ext>
    </p:extLst>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3282880375"/>
      </p:ext>
    </p:extLst>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971598943"/>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800272449"/>
      </p:ext>
    </p:extLst>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87229792"/>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862147865"/>
      </p:ext>
    </p:extLst>
  </p:cSld>
  <p:clrMap bg1="lt1" tx1="dk1" bg2="lt2" tx2="dk2" accent1="accent1" accent2="accent2" accent3="accent3" accent4="accent4" accent5="accent5" accent6="accent6" hlink="hlink" folHlink="folHlink"/>
  <p:sldLayoutIdLst>
    <p:sldLayoutId id="21474838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949621300"/>
      </p:ext>
    </p:extLst>
  </p:cSld>
  <p:clrMap bg1="lt1" tx1="dk1" bg2="lt2" tx2="dk2" accent1="accent1" accent2="accent2" accent3="accent3" accent4="accent4" accent5="accent5" accent6="accent6" hlink="hlink" folHlink="folHlink"/>
  <p:sldLayoutIdLst>
    <p:sldLayoutId id="21474838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422027079"/>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599978030"/>
      </p:ext>
    </p:extLst>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091403009"/>
      </p:ext>
    </p:extLst>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93911010"/>
      </p:ext>
    </p:extLst>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4182295748"/>
      </p:ext>
    </p:extLst>
  </p:cSld>
  <p:clrMap bg1="lt1" tx1="dk1" bg2="lt2" tx2="dk2" accent1="accent1" accent2="accent2" accent3="accent3" accent4="accent4" accent5="accent5" accent6="accent6" hlink="hlink" folHlink="folHlink"/>
  <p:sldLayoutIdLst>
    <p:sldLayoutId id="21474838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1650945700"/>
      </p:ext>
    </p:extLst>
  </p:cSld>
  <p:clrMap bg1="lt1" tx1="dk1" bg2="lt2" tx2="dk2" accent1="accent1" accent2="accent2" accent3="accent3" accent4="accent4" accent5="accent5" accent6="accent6" hlink="hlink" folHlink="folHlink"/>
  <p:sldLayoutIdLst>
    <p:sldLayoutId id="21474838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177921685"/>
      </p:ext>
    </p:extLst>
  </p:cSld>
  <p:clrMap bg1="lt1" tx1="dk1" bg2="lt2" tx2="dk2" accent1="accent1" accent2="accent2" accent3="accent3" accent4="accent4" accent5="accent5" accent6="accent6" hlink="hlink" folHlink="folHlink"/>
  <p:sldLayoutIdLst>
    <p:sldLayoutId id="21474838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E55FD-907D-4068-9B3C-52DBD4118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78FF-17D0-ABB1-B2E1-C9FCAEC4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8BC01-2EAF-C93B-9857-D9E1DE91D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3F0E1-3378-4CC7-9F93-F7F7E310622F}" type="datetimeFigureOut">
              <a:rPr lang="en-US" smtClean="0"/>
              <a:t>10/10/2022</a:t>
            </a:fld>
            <a:endParaRPr lang="en-US"/>
          </a:p>
        </p:txBody>
      </p:sp>
      <p:sp>
        <p:nvSpPr>
          <p:cNvPr id="5" name="Footer Placeholder 4">
            <a:extLst>
              <a:ext uri="{FF2B5EF4-FFF2-40B4-BE49-F238E27FC236}">
                <a16:creationId xmlns:a16="http://schemas.microsoft.com/office/drawing/2014/main" id="{4C175215-3241-3956-07BB-E24D82CE1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AB51C-BBE6-FE4A-407C-1304F2ED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617B2-4845-4717-B49A-C66B65327BE0}" type="slidenum">
              <a:rPr lang="en-US" smtClean="0"/>
              <a:t>‹#›</a:t>
            </a:fld>
            <a:endParaRPr lang="en-US"/>
          </a:p>
        </p:txBody>
      </p:sp>
    </p:spTree>
    <p:extLst>
      <p:ext uri="{BB962C8B-B14F-4D97-AF65-F5344CB8AC3E}">
        <p14:creationId xmlns:p14="http://schemas.microsoft.com/office/powerpoint/2010/main" val="295243743"/>
      </p:ext>
    </p:extLst>
  </p:cSld>
  <p:clrMap bg1="lt1" tx1="dk1" bg2="lt2" tx2="dk2" accent1="accent1" accent2="accent2" accent3="accent3" accent4="accent4" accent5="accent5" accent6="accent6" hlink="hlink" folHlink="folHlink"/>
  <p:sldLayoutIdLst>
    <p:sldLayoutId id="21474838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hyperlink" Target="http://pixabay.com/en/book-dictionary-encyclopedia-blank-147592/" TargetMode="External"/><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hyperlink" Target="https://www.picpedia.org/legal-01/a/arbitration-hearing.html" TargetMode="External"/><Relationship Id="rId2" Type="http://schemas.openxmlformats.org/officeDocument/2006/relationships/image" Target="../media/image33.jpg"/><Relationship Id="rId1" Type="http://schemas.openxmlformats.org/officeDocument/2006/relationships/slideLayout" Target="../slideLayouts/slideLayout25.xml"/><Relationship Id="rId4" Type="http://schemas.openxmlformats.org/officeDocument/2006/relationships/hyperlink" Target="https://creativecommons.org/licenses/by-sa/3.0/"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hyperlink" Target="http://www.flickr.com/photos/143601516@N03/27571322193" TargetMode="External"/><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hyperlink" Target="https://knowlaw.in/index.php/2020/08/11/international-commercial-arbitration/" TargetMode="External"/><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hyperlink" Target="https://pixnio.com/people/female-women/girl-with-computer-emerging-technologies-social-media" TargetMode="External"/><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2" Type="http://schemas.openxmlformats.org/officeDocument/2006/relationships/hyperlink" Target="https://www.cdc.gov/antibiotic-use/core-elements/pdfs/factsheet-core-elements-what-you-need-to-know-508.pdf"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hyperlink" Target="http://pixabay.com/en/book-dictionary-encyclopedia-blank-147592/" TargetMode="External"/><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4.jpeg"/><Relationship Id="rId1" Type="http://schemas.openxmlformats.org/officeDocument/2006/relationships/slideLayout" Target="../slideLayouts/slideLayout2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5.jpeg"/><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1.xml.rels><?xml version="1.0" encoding="UTF-8" standalone="yes"?>
<Relationships xmlns="http://schemas.openxmlformats.org/package/2006/relationships"><Relationship Id="rId3" Type="http://schemas.openxmlformats.org/officeDocument/2006/relationships/hyperlink" Target="https://www.nurse24.it/specializzazioni/management-universita-area-forense/infermiere-clinical-specialist-cosa-fa.html" TargetMode="External"/><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3" Type="http://schemas.openxmlformats.org/officeDocument/2006/relationships/hyperlink" Target="https://wtcs.pressbooks.pub/nursingskills/chapter/15-2-basic-concepts/" TargetMode="External"/><Relationship Id="rId2" Type="http://schemas.openxmlformats.org/officeDocument/2006/relationships/image" Target="../media/image52.jpg"/><Relationship Id="rId1" Type="http://schemas.openxmlformats.org/officeDocument/2006/relationships/slideLayout" Target="../slideLayouts/slideLayout25.xml"/><Relationship Id="rId5" Type="http://schemas.openxmlformats.org/officeDocument/2006/relationships/hyperlink" Target="https://creativecommons.org/licenses/by/3.0/" TargetMode="External"/><Relationship Id="rId4" Type="http://schemas.openxmlformats.org/officeDocument/2006/relationships/hyperlink" Target="https://www.ncbi.nlm.nih.gov/pmc/articles/PMC3119470/"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pexels.com/photo/blurred-woman-working-as-receptionist-3771811/" TargetMode="External"/><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hyperlink" Target="http://pixabay.com/en/book-dictionary-encyclopedia-blank-147592/" TargetMode="External"/><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2" Type="http://schemas.openxmlformats.org/officeDocument/2006/relationships/hyperlink" Target="https://store.samhsa.gov/system/files/sma14-4849.pdf" TargetMode="External"/><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2.xml"/></Relationships>
</file>

<file path=ppt/slides/_rels/slide1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2.xml"/></Relationships>
</file>

<file path=ppt/slides/_rels/slide1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173.xml.rels><?xml version="1.0" encoding="UTF-8" standalone="yes"?>
<Relationships xmlns="http://schemas.openxmlformats.org/package/2006/relationships"><Relationship Id="rId3" Type="http://schemas.openxmlformats.org/officeDocument/2006/relationships/hyperlink" Target="https://scienceforwork.com/blog/trust-in-leadership-change/" TargetMode="External"/><Relationship Id="rId2" Type="http://schemas.openxmlformats.org/officeDocument/2006/relationships/image" Target="../media/image67.jpg"/><Relationship Id="rId1" Type="http://schemas.openxmlformats.org/officeDocument/2006/relationships/slideLayout" Target="../slideLayouts/slideLayout54.xml"/><Relationship Id="rId4" Type="http://schemas.openxmlformats.org/officeDocument/2006/relationships/hyperlink" Target="https://creativecommons.org/licenses/by-nc-nd/3.0/"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rawpixel.com/board/418685/raw" TargetMode="External"/><Relationship Id="rId2" Type="http://schemas.openxmlformats.org/officeDocument/2006/relationships/image" Target="../media/image68.1"/><Relationship Id="rId1" Type="http://schemas.openxmlformats.org/officeDocument/2006/relationships/slideLayout" Target="../slideLayouts/slideLayout55.xml"/></Relationships>
</file>

<file path=ppt/slides/_rels/slide175.xml.rels><?xml version="1.0" encoding="UTF-8" standalone="yes"?>
<Relationships xmlns="http://schemas.openxmlformats.org/package/2006/relationships"><Relationship Id="rId3" Type="http://schemas.openxmlformats.org/officeDocument/2006/relationships/hyperlink" Target="https://www.rawpixel.com/search/medical" TargetMode="External"/><Relationship Id="rId2" Type="http://schemas.openxmlformats.org/officeDocument/2006/relationships/image" Target="../media/image69.1"/><Relationship Id="rId1" Type="http://schemas.openxmlformats.org/officeDocument/2006/relationships/slideLayout" Target="../slideLayouts/slideLayout56.xml"/></Relationships>
</file>

<file path=ppt/slides/_rels/slide1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1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8.xml"/></Relationships>
</file>

<file path=ppt/slides/_rels/slide178.xml.rels><?xml version="1.0" encoding="UTF-8" standalone="yes"?>
<Relationships xmlns="http://schemas.openxmlformats.org/package/2006/relationships"><Relationship Id="rId3" Type="http://schemas.openxmlformats.org/officeDocument/2006/relationships/hyperlink" Target="https://www.wallpaperflare.com/water-images-for-desktop-background-sky-sea-tranquil-scene-wallpaper-qchwd" TargetMode="External"/><Relationship Id="rId2" Type="http://schemas.openxmlformats.org/officeDocument/2006/relationships/image" Target="../media/image72.jpg"/><Relationship Id="rId1" Type="http://schemas.openxmlformats.org/officeDocument/2006/relationships/slideLayout" Target="../slideLayouts/slideLayout5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9.xml.rels><?xml version="1.0" encoding="UTF-8" standalone="yes"?>
<Relationships xmlns="http://schemas.openxmlformats.org/package/2006/relationships"><Relationship Id="rId3" Type="http://schemas.openxmlformats.org/officeDocument/2006/relationships/hyperlink" Target="http://www.pixnio.com/people/group-of-healthcare-workers-seated-at-a-table-discussing-a-strategy" TargetMode="External"/><Relationship Id="rId2" Type="http://schemas.openxmlformats.org/officeDocument/2006/relationships/image" Target="../media/image76.jp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1.xml.rels><?xml version="1.0" encoding="UTF-8" standalone="yes"?>
<Relationships xmlns="http://schemas.openxmlformats.org/package/2006/relationships"><Relationship Id="rId3" Type="http://schemas.openxmlformats.org/officeDocument/2006/relationships/hyperlink" Target="https://courses.lumenlearning.com/wm-organizationalbehavior/chapter/motivation-in-different-cultures/" TargetMode="External"/><Relationship Id="rId2" Type="http://schemas.openxmlformats.org/officeDocument/2006/relationships/image" Target="../media/image77.jpg"/><Relationship Id="rId1" Type="http://schemas.openxmlformats.org/officeDocument/2006/relationships/slideLayout" Target="../slideLayouts/slideLayout72.xml"/><Relationship Id="rId4" Type="http://schemas.openxmlformats.org/officeDocument/2006/relationships/hyperlink" Target="https://creativecommons.org/licenses/by/3.0/"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esheninger.blogspot.com/2013_11_01_archive.html" TargetMode="External"/><Relationship Id="rId2" Type="http://schemas.openxmlformats.org/officeDocument/2006/relationships/image" Target="../media/image78.jpg"/><Relationship Id="rId1" Type="http://schemas.openxmlformats.org/officeDocument/2006/relationships/slideLayout" Target="../slideLayouts/slideLayout73.xml"/></Relationships>
</file>

<file path=ppt/slides/_rels/slide193.xml.rels><?xml version="1.0" encoding="UTF-8" standalone="yes"?>
<Relationships xmlns="http://schemas.openxmlformats.org/package/2006/relationships"><Relationship Id="rId3" Type="http://schemas.openxmlformats.org/officeDocument/2006/relationships/hyperlink" Target="https://www.flickr.com/photos/gdsteam/31352866098/" TargetMode="External"/><Relationship Id="rId2" Type="http://schemas.openxmlformats.org/officeDocument/2006/relationships/image" Target="../media/image79.jpg"/><Relationship Id="rId1" Type="http://schemas.openxmlformats.org/officeDocument/2006/relationships/slideLayout" Target="../slideLayouts/slideLayout74.xml"/><Relationship Id="rId5" Type="http://schemas.openxmlformats.org/officeDocument/2006/relationships/hyperlink" Target="https://theconversation.com/families-shouldnt-be-allowed-to-veto-organ-donation-51183" TargetMode="External"/><Relationship Id="rId4" Type="http://schemas.openxmlformats.org/officeDocument/2006/relationships/image" Target="../media/image80.jpg"/></Relationships>
</file>

<file path=ppt/slides/_rels/slide194.xml.rels><?xml version="1.0" encoding="UTF-8" standalone="yes"?>
<Relationships xmlns="http://schemas.openxmlformats.org/package/2006/relationships"><Relationship Id="rId3" Type="http://schemas.openxmlformats.org/officeDocument/2006/relationships/hyperlink" Target="https://foto.wuestenigel.com/patient-medical-history-form/" TargetMode="External"/><Relationship Id="rId2" Type="http://schemas.openxmlformats.org/officeDocument/2006/relationships/image" Target="../media/image81.jpeg"/><Relationship Id="rId1" Type="http://schemas.openxmlformats.org/officeDocument/2006/relationships/slideLayout" Target="../slideLayouts/slideLayout7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7.xml.rels><?xml version="1.0" encoding="UTF-8" standalone="yes"?>
<Relationships xmlns="http://schemas.openxmlformats.org/package/2006/relationships"><Relationship Id="rId3" Type="http://schemas.openxmlformats.org/officeDocument/2006/relationships/hyperlink" Target="https://fabiusmaximus.com/2013/12/17/new-year-questions-60330/" TargetMode="External"/><Relationship Id="rId2" Type="http://schemas.openxmlformats.org/officeDocument/2006/relationships/image" Target="../media/image82.jpg"/><Relationship Id="rId1" Type="http://schemas.openxmlformats.org/officeDocument/2006/relationships/slideLayout" Target="../slideLayouts/slideLayout78.xml"/></Relationships>
</file>

<file path=ppt/slides/_rels/slide19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9.xml"/></Relationships>
</file>

<file path=ppt/slides/_rels/slide199.xml.rels><?xml version="1.0" encoding="UTF-8" standalone="yes"?>
<Relationships xmlns="http://schemas.openxmlformats.org/package/2006/relationships"><Relationship Id="rId3" Type="http://schemas.openxmlformats.org/officeDocument/2006/relationships/hyperlink" Target="http://pixabay.com/en/book-dictionary-encyclopedia-blank-147592/" TargetMode="External"/><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81.xml"/></Relationships>
</file>

<file path=ppt/slides/_rels/slide20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82.xml"/></Relationships>
</file>

<file path=ppt/slides/_rels/slide20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8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12.xml.rels><?xml version="1.0" encoding="UTF-8" standalone="yes"?>
<Relationships xmlns="http://schemas.openxmlformats.org/package/2006/relationships"><Relationship Id="rId2" Type="http://schemas.openxmlformats.org/officeDocument/2006/relationships/hyperlink" Target="https://www.nami.org/Learn-More/MentalHealthConditions/Schizophrenia" TargetMode="External"/><Relationship Id="rId1" Type="http://schemas.openxmlformats.org/officeDocument/2006/relationships/slideLayout" Target="../slideLayouts/slideLayout9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6.xml"/></Relationships>
</file>

<file path=ppt/slides/_rels/slide2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5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92.xml.rels><?xml version="1.0" encoding="UTF-8" standalone="yes"?>
<Relationships xmlns="http://schemas.openxmlformats.org/package/2006/relationships"><Relationship Id="rId3" Type="http://schemas.openxmlformats.org/officeDocument/2006/relationships/hyperlink" Target="https://www.cms.gov/files/document/appendix-pp-guidance-surveyor-long-term-care-facilities.pdf" TargetMode="External"/><Relationship Id="rId2" Type="http://schemas.openxmlformats.org/officeDocument/2006/relationships/hyperlink" Target="https://www.cms.gov/Medicare/Provider-Enrollment-and-Certification/GuidanceforLawsAndRegulations/Nursing-Homes" TargetMode="External"/><Relationship Id="rId1" Type="http://schemas.openxmlformats.org/officeDocument/2006/relationships/slideLayout" Target="../slideLayouts/slideLayout173.xml"/></Relationships>
</file>

<file path=ppt/slides/_rels/slide2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17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9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7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7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7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2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7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hrq.gov/" TargetMode="External"/><Relationship Id="rId1" Type="http://schemas.openxmlformats.org/officeDocument/2006/relationships/slideLayout" Target="../slideLayouts/slideLayout7.xml"/><Relationship Id="rId4" Type="http://schemas.openxmlformats.org/officeDocument/2006/relationships/hyperlink" Target="https://www.ahrq.gov/sites/default/files/wysiwyg/nhguide/6_TK1_T4-Be_Smart_About_Antibiotics_Final.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hrq.gov/sites/default/files/wysiwyg/nhguide/6_TK1_T2-Talking_with_Residents_Family_Members_checklist_version_Final.pdf" TargetMode="External"/><Relationship Id="rId2" Type="http://schemas.openxmlformats.org/officeDocument/2006/relationships/hyperlink" Target="https://www.ahrq.gov/sites/default/files/wysiwyg/nhguide/6_TK1_T4-Be_Smart_About_Antibiotics_Final.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hrq.gov/" TargetMode="External"/><Relationship Id="rId1" Type="http://schemas.openxmlformats.org/officeDocument/2006/relationships/slideLayout" Target="../slideLayouts/slideLayout7.xml"/><Relationship Id="rId4" Type="http://schemas.openxmlformats.org/officeDocument/2006/relationships/hyperlink" Target="https://www.ahrq.gov/sites/default/files/wysiwyg/nhguide/6_TK1_T4-Be_Smart_About_Antibiotics_Final.pdf" TargetMode="Externa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6.xml.rels><?xml version="1.0" encoding="UTF-8" standalone="yes"?>
<Relationships xmlns="http://schemas.openxmlformats.org/package/2006/relationships"><Relationship Id="rId3" Type="http://schemas.openxmlformats.org/officeDocument/2006/relationships/hyperlink" Target="https://blogdofrio.com.br/surtos-de-legionelose-preocupam-especialistas/" TargetMode="External"/><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hyperlink" Target="https://www.pexels.com/photo/stainless-faucet-861414/" TargetMode="External"/><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hyperlink" Target="https://www.hippopx.com/en/shower-water-wet-bathroom-stream-wash-pouring-151701" TargetMode="External"/><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hyperlink" Target="https://www.eea.europa.eu/archived/archived-content-water-topic/figures-and-maps/waterhands/view" TargetMode="External"/><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2.xml.rels><?xml version="1.0" encoding="UTF-8" standalone="yes"?>
<Relationships xmlns="http://schemas.openxmlformats.org/package/2006/relationships"><Relationship Id="rId3" Type="http://schemas.openxmlformats.org/officeDocument/2006/relationships/hyperlink" Target="https://www.cdc.gov/legionella/downloads/toolkit.pdf" TargetMode="External"/><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jpeg"/><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7.xml.rels><?xml version="1.0" encoding="UTF-8" standalone="yes"?>
<Relationships xmlns="http://schemas.openxmlformats.org/package/2006/relationships"><Relationship Id="rId3" Type="http://schemas.openxmlformats.org/officeDocument/2006/relationships/hyperlink" Target="https://pixabay.com/illustrations/question-mark-question-response-1019993/" TargetMode="External"/><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FF7B2711-F2CC-6732-9CF5-DDB93AB172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5897B2-87BA-89A1-D3DE-CACAC346C0D9}"/>
              </a:ext>
            </a:extLst>
          </p:cNvPr>
          <p:cNvPicPr>
            <a:picLocks noChangeAspect="1"/>
          </p:cNvPicPr>
          <p:nvPr/>
        </p:nvPicPr>
        <p:blipFill>
          <a:blip r:embed="rId2"/>
          <a:stretch>
            <a:fillRect/>
          </a:stretch>
        </p:blipFill>
        <p:spPr>
          <a:xfrm>
            <a:off x="4922399" y="357188"/>
            <a:ext cx="1552575" cy="1657350"/>
          </a:xfrm>
          <a:prstGeom prst="rect">
            <a:avLst/>
          </a:prstGeom>
        </p:spPr>
      </p:pic>
      <p:sp>
        <p:nvSpPr>
          <p:cNvPr id="6" name="TextBox 5">
            <a:extLst>
              <a:ext uri="{FF2B5EF4-FFF2-40B4-BE49-F238E27FC236}">
                <a16:creationId xmlns:a16="http://schemas.microsoft.com/office/drawing/2014/main" id="{5647E5BA-2BDA-DCE7-356E-9FEAC178978B}"/>
              </a:ext>
            </a:extLst>
          </p:cNvPr>
          <p:cNvSpPr txBox="1"/>
          <p:nvPr/>
        </p:nvSpPr>
        <p:spPr>
          <a:xfrm>
            <a:off x="2043113" y="2428875"/>
            <a:ext cx="823954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of Tennessee Health Facilities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PHASE 3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Provider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October 2022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09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42F1D5-DAA5-485A-864A-F00A2A92E796}"/>
              </a:ext>
            </a:extLst>
          </p:cNvPr>
          <p:cNvSpPr/>
          <p:nvPr/>
        </p:nvSpPr>
        <p:spPr>
          <a:xfrm>
            <a:off x="872455" y="377504"/>
            <a:ext cx="9697673" cy="5323317"/>
          </a:xfrm>
          <a:prstGeom prst="rect">
            <a:avLst/>
          </a:prstGeom>
        </p:spPr>
        <p:txBody>
          <a:bodyPr wrap="square">
            <a:spAutoFit/>
          </a:bodyPr>
          <a:lstStyle/>
          <a:p>
            <a:pPr>
              <a:lnSpc>
                <a:spcPct val="107000"/>
              </a:lnSpc>
              <a:spcAft>
                <a:spcPts val="800"/>
              </a:spcAft>
            </a:pPr>
            <a:endParaRPr lang="en-US" sz="2000" b="1" dirty="0">
              <a:solidFill>
                <a:srgbClr val="000000"/>
              </a:solidFill>
              <a:latin typeface="&amp;quot"/>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000000"/>
                </a:solidFill>
                <a:latin typeface="&amp;quot"/>
                <a:ea typeface="Calibri" panose="020F0502020204030204" pitchFamily="34" charset="0"/>
                <a:cs typeface="Times New Roman" panose="02020603050405020304" pitchFamily="18" charset="0"/>
              </a:rPr>
              <a:t>Phase 1:</a:t>
            </a:r>
            <a:endParaRPr lang="en-US" sz="2000" dirty="0">
              <a:solidFill>
                <a:srgbClr val="000000"/>
              </a:solidFill>
              <a:latin typeface="&amp;quot"/>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000000"/>
                </a:solidFill>
                <a:latin typeface="&amp;quot"/>
                <a:ea typeface="Calibri" panose="020F0502020204030204" pitchFamily="34" charset="0"/>
                <a:cs typeface="Times New Roman" panose="02020603050405020304" pitchFamily="18" charset="0"/>
              </a:rPr>
              <a:t>Infection Control Requirements §483.80( effective November 28, 2016)</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1)    An Infection Prevention and Control Program (IPCP), with a system for preventing,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identifying, reporting, investigating and controlling infections &amp; communicable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disease. This includes staff, visitors, and others performing contracted services to   </a:t>
            </a: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the facility.</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2)    Written standards, policies and procedures and a system of surveillance designed  </a:t>
            </a: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to identify possible communicable diseases</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3)    Controlling infections before they can spread to other persons in the facility.</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4)    When and how isolation will be utilized for a resident.</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51425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endar page with a pen on top">
            <a:extLst>
              <a:ext uri="{FF2B5EF4-FFF2-40B4-BE49-F238E27FC236}">
                <a16:creationId xmlns:a16="http://schemas.microsoft.com/office/drawing/2014/main" id="{F63AB198-0313-48CE-AB8B-728756C5E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8" y="2743200"/>
            <a:ext cx="12221397" cy="4114800"/>
          </a:xfrm>
          <a:prstGeom prst="rect">
            <a:avLst/>
          </a:prstGeom>
        </p:spPr>
      </p:pic>
      <p:sp>
        <p:nvSpPr>
          <p:cNvPr id="5" name="TextBox 4">
            <a:extLst>
              <a:ext uri="{FF2B5EF4-FFF2-40B4-BE49-F238E27FC236}">
                <a16:creationId xmlns:a16="http://schemas.microsoft.com/office/drawing/2014/main" id="{E7190E56-0F1A-4DD5-8088-3D95CC01611C}"/>
              </a:ext>
            </a:extLst>
          </p:cNvPr>
          <p:cNvSpPr txBox="1"/>
          <p:nvPr/>
        </p:nvSpPr>
        <p:spPr>
          <a:xfrm>
            <a:off x="201636" y="393896"/>
            <a:ext cx="11788727" cy="1362937"/>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§483.70(n)(3) The agreement must explicitly grant the resident or his or her representative the right to rescind the agreement within 30 calendar days of signing it.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6078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BC86CF-F0C5-49C5-9D57-FC510447A2A3}"/>
              </a:ext>
            </a:extLst>
          </p:cNvPr>
          <p:cNvSpPr txBox="1"/>
          <p:nvPr/>
        </p:nvSpPr>
        <p:spPr>
          <a:xfrm>
            <a:off x="196948" y="323557"/>
            <a:ext cx="11507372" cy="393915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§483.70(n)(4) The agreement must explicitly state that neither the resident nor his or her representative is required to sign an agreement for binding arbitration as a condition of admission to, or as a requirement to continue to receive care at, the facility.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§483.70(n)(5) The agreement may not contain any language that prohibits or discourages the resident or anyone else from communicating with federal, state, or local officials, including but not limited to, federal and state surveyors, other federal or state health department employees, and representative of the Office of the State Long-Term Care Ombudsman, in accordance with §483.10(k). . . </a:t>
            </a:r>
          </a:p>
        </p:txBody>
      </p:sp>
    </p:spTree>
    <p:extLst>
      <p:ext uri="{BB962C8B-B14F-4D97-AF65-F5344CB8AC3E}">
        <p14:creationId xmlns:p14="http://schemas.microsoft.com/office/powerpoint/2010/main" val="26841905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7C0FBE-4F13-4810-B878-6C9360004B7B}"/>
              </a:ext>
            </a:extLst>
          </p:cNvPr>
          <p:cNvSpPr txBox="1"/>
          <p:nvPr/>
        </p:nvSpPr>
        <p:spPr>
          <a:xfrm>
            <a:off x="814388" y="928688"/>
            <a:ext cx="10539412" cy="5252656"/>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2200" dirty="0">
                <a:effectLst/>
              </a:rPr>
              <a:t>  INTENT </a:t>
            </a:r>
          </a:p>
          <a:p>
            <a:pPr marL="0" marR="0" indent="-228600">
              <a:lnSpc>
                <a:spcPct val="90000"/>
              </a:lnSpc>
              <a:spcBef>
                <a:spcPts val="0"/>
              </a:spcBef>
              <a:spcAft>
                <a:spcPts val="800"/>
              </a:spcAft>
              <a:buFont typeface="Arial" panose="020B0604020202020204" pitchFamily="34" charset="0"/>
              <a:buChar char="•"/>
            </a:pPr>
            <a:r>
              <a:rPr lang="en-US" sz="2200" dirty="0">
                <a:effectLst/>
              </a:rPr>
              <a:t>To ensure that long-term care facilities inform residents or their representatives of the  </a:t>
            </a:r>
          </a:p>
          <a:p>
            <a:pPr marR="0">
              <a:lnSpc>
                <a:spcPct val="90000"/>
              </a:lnSpc>
              <a:spcBef>
                <a:spcPts val="0"/>
              </a:spcBef>
              <a:spcAft>
                <a:spcPts val="800"/>
              </a:spcAft>
            </a:pPr>
            <a:r>
              <a:rPr lang="en-US" sz="2200" dirty="0">
                <a:effectLst/>
              </a:rPr>
              <a:t>    nature and implications of any proposed binding arbitration agreement, to inform their  </a:t>
            </a:r>
          </a:p>
          <a:p>
            <a:pPr marR="0">
              <a:lnSpc>
                <a:spcPct val="90000"/>
              </a:lnSpc>
              <a:spcBef>
                <a:spcPts val="0"/>
              </a:spcBef>
              <a:spcAft>
                <a:spcPts val="800"/>
              </a:spcAft>
            </a:pPr>
            <a:r>
              <a:rPr lang="en-US" sz="2200" dirty="0"/>
              <a:t>    </a:t>
            </a:r>
            <a:r>
              <a:rPr lang="en-US" sz="2200" dirty="0">
                <a:effectLst/>
              </a:rPr>
              <a:t>decision on whether or not to enter into such agreements. </a:t>
            </a:r>
          </a:p>
          <a:p>
            <a:pPr marL="0" marR="0" indent="-228600">
              <a:lnSpc>
                <a:spcPct val="90000"/>
              </a:lnSpc>
              <a:spcBef>
                <a:spcPts val="0"/>
              </a:spcBef>
              <a:spcAft>
                <a:spcPts val="800"/>
              </a:spcAft>
              <a:buFont typeface="Arial" panose="020B0604020202020204" pitchFamily="34" charset="0"/>
              <a:buChar char="•"/>
            </a:pPr>
            <a:r>
              <a:rPr lang="en-US" sz="2200" dirty="0">
                <a:effectLst/>
              </a:rPr>
              <a:t>The requirements at F847 emphasize the residents’ or their representatives’ right to   </a:t>
            </a:r>
          </a:p>
          <a:p>
            <a:pPr marR="0">
              <a:lnSpc>
                <a:spcPct val="90000"/>
              </a:lnSpc>
              <a:spcBef>
                <a:spcPts val="0"/>
              </a:spcBef>
              <a:spcAft>
                <a:spcPts val="800"/>
              </a:spcAft>
            </a:pPr>
            <a:r>
              <a:rPr lang="en-US" sz="2200" dirty="0">
                <a:effectLst/>
              </a:rPr>
              <a:t>    make informed decisions and choices about important aspects of residents’ health,  </a:t>
            </a:r>
          </a:p>
          <a:p>
            <a:pPr marR="0">
              <a:lnSpc>
                <a:spcPct val="90000"/>
              </a:lnSpc>
              <a:spcBef>
                <a:spcPts val="0"/>
              </a:spcBef>
              <a:spcAft>
                <a:spcPts val="800"/>
              </a:spcAft>
            </a:pPr>
            <a:r>
              <a:rPr lang="en-US" sz="2200" dirty="0"/>
              <a:t>    </a:t>
            </a:r>
            <a:r>
              <a:rPr lang="en-US" sz="2200" dirty="0">
                <a:effectLst/>
              </a:rPr>
              <a:t>safety and welfare.</a:t>
            </a:r>
          </a:p>
          <a:p>
            <a:pPr marL="0" marR="0" indent="-228600">
              <a:lnSpc>
                <a:spcPct val="90000"/>
              </a:lnSpc>
              <a:spcBef>
                <a:spcPts val="0"/>
              </a:spcBef>
              <a:spcAft>
                <a:spcPts val="800"/>
              </a:spcAft>
              <a:buFont typeface="Arial" panose="020B0604020202020204" pitchFamily="34" charset="0"/>
              <a:buChar char="•"/>
            </a:pPr>
            <a:r>
              <a:rPr lang="en-US" sz="2200" dirty="0">
                <a:effectLst/>
              </a:rPr>
              <a:t> Facilities may present residents or their representatives the opportunity to utilize a  </a:t>
            </a:r>
          </a:p>
          <a:p>
            <a:pPr marR="0">
              <a:lnSpc>
                <a:spcPct val="90000"/>
              </a:lnSpc>
              <a:spcBef>
                <a:spcPts val="0"/>
              </a:spcBef>
              <a:spcAft>
                <a:spcPts val="800"/>
              </a:spcAft>
            </a:pPr>
            <a:r>
              <a:rPr lang="en-US" sz="2200" dirty="0"/>
              <a:t>    </a:t>
            </a:r>
            <a:r>
              <a:rPr lang="en-US" sz="2200" dirty="0">
                <a:effectLst/>
              </a:rPr>
              <a:t>binding arbitration agreement to resolve disputes at any time during a resident’s stay as  </a:t>
            </a:r>
          </a:p>
          <a:p>
            <a:pPr marR="0">
              <a:lnSpc>
                <a:spcPct val="90000"/>
              </a:lnSpc>
              <a:spcBef>
                <a:spcPts val="0"/>
              </a:spcBef>
              <a:spcAft>
                <a:spcPts val="800"/>
              </a:spcAft>
            </a:pPr>
            <a:r>
              <a:rPr lang="en-US" sz="2200" dirty="0"/>
              <a:t>    </a:t>
            </a:r>
            <a:r>
              <a:rPr lang="en-US" sz="2200" dirty="0">
                <a:effectLst/>
              </a:rPr>
              <a:t>long as the agreement complies with the regulations at §483.70(n)(1)-(5). </a:t>
            </a:r>
          </a:p>
          <a:p>
            <a:pPr marL="0" marR="0" indent="-228600">
              <a:lnSpc>
                <a:spcPct val="90000"/>
              </a:lnSpc>
              <a:spcBef>
                <a:spcPts val="0"/>
              </a:spcBef>
              <a:spcAft>
                <a:spcPts val="800"/>
              </a:spcAft>
              <a:buFont typeface="Arial" panose="020B0604020202020204" pitchFamily="34" charset="0"/>
              <a:buChar char="•"/>
            </a:pPr>
            <a:endParaRPr lang="en-US" sz="2200" dirty="0"/>
          </a:p>
          <a:p>
            <a:pPr marL="0" marR="0" indent="-228600">
              <a:lnSpc>
                <a:spcPct val="90000"/>
              </a:lnSpc>
              <a:spcBef>
                <a:spcPts val="0"/>
              </a:spcBef>
              <a:spcAft>
                <a:spcPts val="8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30353732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ase&#10;&#10;Description automatically generated">
            <a:extLst>
              <a:ext uri="{FF2B5EF4-FFF2-40B4-BE49-F238E27FC236}">
                <a16:creationId xmlns:a16="http://schemas.microsoft.com/office/drawing/2014/main" id="{102D7D8D-795D-DEED-8EC3-A9B48E1264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5352" t="-1379" r="884" b="-12586"/>
          <a:stretch/>
        </p:blipFill>
        <p:spPr>
          <a:xfrm>
            <a:off x="0" y="0"/>
            <a:ext cx="9259253" cy="7555230"/>
          </a:xfrm>
          <a:prstGeom prst="rect">
            <a:avLst/>
          </a:prstGeom>
        </p:spPr>
      </p:pic>
      <p:sp>
        <p:nvSpPr>
          <p:cNvPr id="3" name="TextBox 2">
            <a:extLst>
              <a:ext uri="{FF2B5EF4-FFF2-40B4-BE49-F238E27FC236}">
                <a16:creationId xmlns:a16="http://schemas.microsoft.com/office/drawing/2014/main" id="{67BFA702-4052-D014-4B2A-42DDC69B6C05}"/>
              </a:ext>
            </a:extLst>
          </p:cNvPr>
          <p:cNvSpPr txBox="1"/>
          <p:nvPr/>
        </p:nvSpPr>
        <p:spPr>
          <a:xfrm>
            <a:off x="2891790" y="297180"/>
            <a:ext cx="7882226" cy="3231654"/>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6000" dirty="0"/>
              <a:t>DEFINITIONS</a:t>
            </a:r>
          </a:p>
        </p:txBody>
      </p:sp>
    </p:spTree>
    <p:extLst>
      <p:ext uri="{BB962C8B-B14F-4D97-AF65-F5344CB8AC3E}">
        <p14:creationId xmlns:p14="http://schemas.microsoft.com/office/powerpoint/2010/main" val="30284925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C0399-629B-42B1-B7D4-5E8894B52DEF}"/>
              </a:ext>
            </a:extLst>
          </p:cNvPr>
          <p:cNvSpPr txBox="1"/>
          <p:nvPr/>
        </p:nvSpPr>
        <p:spPr>
          <a:xfrm>
            <a:off x="393894" y="841763"/>
            <a:ext cx="11798105" cy="4403641"/>
          </a:xfrm>
          <a:prstGeom prst="rect">
            <a:avLst/>
          </a:prstGeom>
          <a:noFill/>
        </p:spPr>
        <p:txBody>
          <a:bodyPr wrap="square">
            <a:spAutoFit/>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 Arbitration: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A</a:t>
            </a:r>
            <a:r>
              <a:rPr lang="en-US" sz="1600" dirty="0">
                <a:effectLst/>
                <a:latin typeface="Calibri" panose="020F0502020204030204" pitchFamily="34" charset="0"/>
                <a:ea typeface="Calibri" panose="020F0502020204030204" pitchFamily="34" charset="0"/>
                <a:cs typeface="Times New Roman" panose="02020603050405020304" pitchFamily="18" charset="0"/>
              </a:rPr>
              <a:t> private process where disputing parties agree that one or several other individuals can make a decision about the dispute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after receiving evidence and hearing arguments.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Binding Arbitration Agreement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(Arbitration Agreement or Agreement): a binding agreement by the parties to submit to arbitration all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or certain disputes which have arisen or may arise between them in respect of a defined legal relationship, whether contractual or not.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The decision is final, can be enforced by a court, and can only be appealed on very narrow grounds.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3.</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Pre-dispute binding arbitration agreement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(pre-dispute arbitration agreement or pre-dispute agreement): A binding agreement to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resolve a future unknown dispute with an arbitrator prior to any issue or dispute arising.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4</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Post-dispute binding arbitration agreement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(post-dispute arbitration agreement, or post-dispute agreement): A binding agreement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signed after the circumstances of the dispute have occurred to resolve the dispute with an arbitrator.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5</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Dispute</a:t>
            </a:r>
            <a:r>
              <a:rPr lang="en-US" sz="1600" dirty="0">
                <a:effectLst/>
                <a:latin typeface="Calibri" panose="020F0502020204030204" pitchFamily="34" charset="0"/>
                <a:ea typeface="Calibri" panose="020F0502020204030204" pitchFamily="34" charset="0"/>
                <a:cs typeface="Times New Roman" panose="02020603050405020304" pitchFamily="18" charset="0"/>
              </a:rPr>
              <a:t>: A disagreement, controversy, or claim amongst parties where one party claims to have been harmed. </a:t>
            </a:r>
          </a:p>
          <a:p>
            <a:pPr marL="0" marR="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6</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Judicial Proceedings</a:t>
            </a:r>
            <a:r>
              <a:rPr lang="en-US" sz="1600" dirty="0">
                <a:effectLst/>
                <a:latin typeface="Calibri" panose="020F0502020204030204" pitchFamily="34" charset="0"/>
                <a:ea typeface="Calibri" panose="020F0502020204030204" pitchFamily="34" charset="0"/>
                <a:cs typeface="Times New Roman" panose="02020603050405020304" pitchFamily="18" charset="0"/>
              </a:rPr>
              <a:t>: any action by a judge (i.e., trials, hearings, petitions, or other matters) formally before the court. </a:t>
            </a:r>
          </a:p>
        </p:txBody>
      </p:sp>
    </p:spTree>
    <p:extLst>
      <p:ext uri="{BB962C8B-B14F-4D97-AF65-F5344CB8AC3E}">
        <p14:creationId xmlns:p14="http://schemas.microsoft.com/office/powerpoint/2010/main" val="9549406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11D81-D5EA-4CE1-A395-CC2CDFC10C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598" t="4097" r="18488" b="1"/>
          <a:stretch/>
        </p:blipFill>
        <p:spPr>
          <a:xfrm>
            <a:off x="8429624" y="10"/>
            <a:ext cx="3762375" cy="6315065"/>
          </a:xfrm>
          <a:prstGeom prst="rect">
            <a:avLst/>
          </a:prstGeom>
        </p:spPr>
      </p:pic>
      <p:sp>
        <p:nvSpPr>
          <p:cNvPr id="3" name="TextBox 2">
            <a:extLst>
              <a:ext uri="{FF2B5EF4-FFF2-40B4-BE49-F238E27FC236}">
                <a16:creationId xmlns:a16="http://schemas.microsoft.com/office/drawing/2014/main" id="{EC4B4853-CAD8-46A2-96DE-479974D19EED}"/>
              </a:ext>
            </a:extLst>
          </p:cNvPr>
          <p:cNvSpPr txBox="1"/>
          <p:nvPr/>
        </p:nvSpPr>
        <p:spPr>
          <a:xfrm>
            <a:off x="128588" y="-285750"/>
            <a:ext cx="8301036" cy="6742994"/>
          </a:xfrm>
          <a:prstGeom prst="rect">
            <a:avLst/>
          </a:prstGeom>
        </p:spPr>
        <p:txBody>
          <a:bodyPr vert="horz" lIns="91440" tIns="45720" rIns="91440" bIns="45720" rtlCol="0" anchor="t">
            <a:noAutofit/>
          </a:bodyPr>
          <a:lstStyle/>
          <a:p>
            <a:pPr marR="0" lvl="0" fontAlgn="auto">
              <a:lnSpc>
                <a:spcPct val="90000"/>
              </a:lnSpc>
              <a:spcBef>
                <a:spcPts val="0"/>
              </a:spcBef>
              <a:spcAft>
                <a:spcPts val="800"/>
              </a:spcAft>
              <a:buClrTx/>
              <a:buSzTx/>
              <a:tabLst/>
              <a:defRPr/>
            </a:pPr>
            <a:endParaRPr kumimoji="0" lang="en-US" b="1" i="0" u="none" strike="noStrike" cap="none" spc="0" normalizeH="0" baseline="0" noProof="0" dirty="0">
              <a:ln>
                <a:noFill/>
              </a:ln>
              <a:effectLst/>
              <a:uLnTx/>
              <a:uFillTx/>
            </a:endParaRPr>
          </a:p>
          <a:p>
            <a:pPr marR="0" lvl="0" fontAlgn="auto">
              <a:lnSpc>
                <a:spcPct val="90000"/>
              </a:lnSpc>
              <a:spcBef>
                <a:spcPts val="0"/>
              </a:spcBef>
              <a:spcAft>
                <a:spcPts val="800"/>
              </a:spcAft>
              <a:buClrTx/>
              <a:buSzTx/>
              <a:tabLst/>
              <a:defRPr/>
            </a:pPr>
            <a:r>
              <a:rPr kumimoji="0" lang="en-US" b="1" i="0" u="none" strike="noStrike" cap="none" spc="0" normalizeH="0" baseline="0" noProof="0" dirty="0">
                <a:ln>
                  <a:noFill/>
                </a:ln>
                <a:effectLst/>
                <a:uLnTx/>
                <a:uFillTx/>
              </a:rPr>
              <a:t>GUIDANCE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Over the years, long-term care facilities and residents have used arbitration to resolve many disputes. Parties subject to arbitration give up their right to have some or all claims heard in court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The results of arbitration decisions are typically not disclosed to the public and arbitrators’ decisions are generally final and binding with little or no opportunity to initiate judicial proceedings that challenge unfavorable decisions.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Concerns have been raised about the fairness and transparency related to both the means by which these agreements are created and the fairness of the arbitration processes themselves in the specific context of long-term care facilities.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For example, an individual is often admitted to a long-term care facility directly from the hospital after a decline in their health. These individuals are often quite ill and are not in a position to engage in meaningful negotiations over the terms of an arbitration agreement or to coordinate care at another facility. As a result, this is quite often an extremely stressful situation with limited time to review documents before signing them.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During this time, long-term care facilities have often required individuals to sign pre-dispute arbitration agreements to obtain health care. </a:t>
            </a:r>
          </a:p>
          <a:p>
            <a:pPr marR="0" lvl="0" fontAlgn="auto">
              <a:lnSpc>
                <a:spcPct val="90000"/>
              </a:lnSpc>
              <a:spcBef>
                <a:spcPts val="0"/>
              </a:spcBef>
              <a:spcAft>
                <a:spcPts val="800"/>
              </a:spcAft>
              <a:buClrTx/>
              <a:buSzTx/>
              <a:tabLst/>
              <a:defRPr/>
            </a:pPr>
            <a:r>
              <a:rPr kumimoji="0" lang="en-US" b="0" i="0" u="none" strike="noStrike" cap="none" spc="0" normalizeH="0" baseline="0" noProof="0" dirty="0">
                <a:ln>
                  <a:noFill/>
                </a:ln>
                <a:effectLst/>
                <a:uLnTx/>
                <a:uFillTx/>
              </a:rPr>
              <a:t>These factors, among others, impede individuals’ ability to obtain care and simultaneously make it extremely difficult for residents or their representatives to make an informed decision about arbitration. Therefore, asking individuals to commit to binding arbitration agreement in these situations may not represent the best option in terms of advancing the health care of residents. </a:t>
            </a:r>
          </a:p>
        </p:txBody>
      </p:sp>
      <p:sp>
        <p:nvSpPr>
          <p:cNvPr id="6" name="TextBox 5">
            <a:extLst>
              <a:ext uri="{FF2B5EF4-FFF2-40B4-BE49-F238E27FC236}">
                <a16:creationId xmlns:a16="http://schemas.microsoft.com/office/drawing/2014/main" id="{C7CF859B-9D3F-452B-9FB6-A8C08377A03F}"/>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icpedia.org/legal-01/a/arbitration-hearing.html">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3169900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EF9BDB-FB6B-4358-A04A-FA4467E06774}"/>
              </a:ext>
            </a:extLst>
          </p:cNvPr>
          <p:cNvSpPr txBox="1"/>
          <p:nvPr/>
        </p:nvSpPr>
        <p:spPr>
          <a:xfrm>
            <a:off x="112542" y="-4742298"/>
            <a:ext cx="12787532" cy="11179727"/>
          </a:xfrm>
          <a:prstGeom prst="rect">
            <a:avLst/>
          </a:prstGeom>
          <a:noFill/>
        </p:spPr>
        <p:txBody>
          <a:bodyPr wrap="square">
            <a:spAutoFit/>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USE OF A BINDING ARBITRATION AGREEMENT MUST BE:</a:t>
            </a:r>
          </a:p>
          <a:p>
            <a:pPr marL="285750" marR="0" indent="-28575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V</a:t>
            </a:r>
            <a:r>
              <a:rPr lang="en-US" sz="2000" dirty="0">
                <a:effectLst/>
                <a:latin typeface="Calibri" panose="020F0502020204030204" pitchFamily="34" charset="0"/>
                <a:ea typeface="Calibri" panose="020F0502020204030204" pitchFamily="34" charset="0"/>
                <a:cs typeface="Times New Roman" panose="02020603050405020304" pitchFamily="18" charset="0"/>
              </a:rPr>
              <a:t>oluntary </a:t>
            </a:r>
          </a:p>
          <a:p>
            <a:pPr marL="285750" marR="0" indent="-28575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C</a:t>
            </a:r>
            <a:r>
              <a:rPr lang="en-US" sz="2000" dirty="0">
                <a:effectLst/>
                <a:latin typeface="Calibri" panose="020F0502020204030204" pitchFamily="34" charset="0"/>
                <a:ea typeface="Calibri" panose="020F0502020204030204" pitchFamily="34" charset="0"/>
                <a:cs typeface="Times New Roman" panose="02020603050405020304" pitchFamily="18" charset="0"/>
              </a:rPr>
              <a:t>learly communicated to the residents or their representatives</a:t>
            </a:r>
          </a:p>
          <a:p>
            <a:pPr marL="285750" marR="0" indent="-28575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O</a:t>
            </a:r>
            <a:r>
              <a:rPr lang="en-US" sz="2000" dirty="0">
                <a:effectLst/>
                <a:latin typeface="Calibri" panose="020F0502020204030204" pitchFamily="34" charset="0"/>
                <a:ea typeface="Calibri" panose="020F0502020204030204" pitchFamily="34" charset="0"/>
                <a:cs typeface="Times New Roman" panose="02020603050405020304" pitchFamily="18" charset="0"/>
              </a:rPr>
              <a:t>ptional </a:t>
            </a:r>
          </a:p>
          <a:p>
            <a:pPr marL="285750" marR="0" indent="-28575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N</a:t>
            </a:r>
            <a:r>
              <a:rPr lang="en-US" sz="2000" dirty="0">
                <a:effectLst/>
                <a:latin typeface="Calibri" panose="020F0502020204030204" pitchFamily="34" charset="0"/>
                <a:ea typeface="Calibri" panose="020F0502020204030204" pitchFamily="34" charset="0"/>
                <a:cs typeface="Times New Roman" panose="02020603050405020304" pitchFamily="18" charset="0"/>
              </a:rPr>
              <a:t>ot requirement as a condition of admission or to continue to receive care at the facility. </a:t>
            </a:r>
          </a:p>
          <a:p>
            <a:pPr marL="285750" marR="0" indent="-28575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agreement must be explained so that the resident or his or her representative understands the terms of the agreement. </a:t>
            </a:r>
          </a:p>
          <a:p>
            <a:pPr marL="285750" marR="0" indent="-28575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This should include an explanation that the resident may be giving up his or her right to have a dispute decided in a court proceeding. And residents and their representatives must be provided 30 days after signing to fully review and potentially rescind any agreement that was not understood at the time of admission.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Pre- and Post-dispute Arbitration Agreements: Binding arbitration agreements may be offered either before (pre-dispute) or after (post-dispute) a dispute arises.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 pre-dispute binding arbitration agreement is an agreement to resolve an unspecified future dispute(s) through arbitration.</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Facilities must not require residents or their representatives to enter into a binding pre-dispute arbitration </a:t>
            </a:r>
          </a:p>
        </p:txBody>
      </p:sp>
    </p:spTree>
    <p:extLst>
      <p:ext uri="{BB962C8B-B14F-4D97-AF65-F5344CB8AC3E}">
        <p14:creationId xmlns:p14="http://schemas.microsoft.com/office/powerpoint/2010/main" val="34808767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19B098-4AA6-484C-A861-9AD252AA51E5}"/>
              </a:ext>
            </a:extLst>
          </p:cNvPr>
          <p:cNvSpPr txBox="1"/>
          <p:nvPr/>
        </p:nvSpPr>
        <p:spPr>
          <a:xfrm>
            <a:off x="358815" y="1122744"/>
            <a:ext cx="10926501" cy="3970318"/>
          </a:xfrm>
          <a:prstGeom prst="rect">
            <a:avLst/>
          </a:prstGeom>
          <a:noFill/>
        </p:spPr>
        <p:txBody>
          <a:bodyPr wrap="square">
            <a:spAutoFit/>
          </a:bodyPr>
          <a:lstStyle/>
          <a:p>
            <a:r>
              <a:rPr lang="en-US" dirty="0"/>
              <a:t>Surveyors should determine how the facility ensures residents or their representatives understood the terms of the binding arbitration agreement, and how this understanding is acknowledged. </a:t>
            </a:r>
          </a:p>
          <a:p>
            <a:endParaRPr lang="en-US" dirty="0"/>
          </a:p>
          <a:p>
            <a:r>
              <a:rPr lang="en-US" dirty="0"/>
              <a:t>Surveyors must verify through interview and record review, that the resident or their representative understood what they were signing. </a:t>
            </a:r>
          </a:p>
          <a:p>
            <a:endParaRPr lang="en-US" dirty="0"/>
          </a:p>
          <a:p>
            <a:r>
              <a:rPr lang="en-US" dirty="0"/>
              <a:t>In situations where the resident may have cognitive impairment, surveyors should refer to the medical record to identify the resident’s health care decision-making capacity at the time the agreement was offered, explained, and entered into.</a:t>
            </a:r>
          </a:p>
          <a:p>
            <a:endParaRPr lang="en-US" dirty="0"/>
          </a:p>
          <a:p>
            <a:r>
              <a:rPr lang="en-US" dirty="0"/>
              <a:t>Surveyors should thoroughly investigate the basis for transfer or discharge for any resident who has refused to enter into a binding arbitration agreement, and has been, or will be subsequently transferred or discharged. </a:t>
            </a:r>
          </a:p>
          <a:p>
            <a:endParaRPr lang="en-US" dirty="0"/>
          </a:p>
          <a:p>
            <a:r>
              <a:rPr lang="en-US" dirty="0"/>
              <a:t>For additional information, refer to the guidance at §483.15(c) - F622, Transfer and Discharge Requirements.</a:t>
            </a:r>
          </a:p>
        </p:txBody>
      </p:sp>
    </p:spTree>
    <p:extLst>
      <p:ext uri="{BB962C8B-B14F-4D97-AF65-F5344CB8AC3E}">
        <p14:creationId xmlns:p14="http://schemas.microsoft.com/office/powerpoint/2010/main" val="15094408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ACFE514-6BCB-49A1-B317-01A5DCD7B4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584" b="24417"/>
          <a:stretch/>
        </p:blipFill>
        <p:spPr>
          <a:xfrm>
            <a:off x="0" y="10"/>
            <a:ext cx="12192000" cy="6857990"/>
          </a:xfrm>
          <a:prstGeom prst="rect">
            <a:avLst/>
          </a:prstGeom>
        </p:spPr>
      </p:pic>
      <p:sp>
        <p:nvSpPr>
          <p:cNvPr id="3" name="TextBox 2">
            <a:extLst>
              <a:ext uri="{FF2B5EF4-FFF2-40B4-BE49-F238E27FC236}">
                <a16:creationId xmlns:a16="http://schemas.microsoft.com/office/drawing/2014/main" id="{C352DF80-F7AD-4542-8A1A-03E666BE0861}"/>
              </a:ext>
            </a:extLst>
          </p:cNvPr>
          <p:cNvSpPr txBox="1"/>
          <p:nvPr/>
        </p:nvSpPr>
        <p:spPr>
          <a:xfrm>
            <a:off x="248356" y="101600"/>
            <a:ext cx="11142133" cy="4662311"/>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chemeClr val="bg1"/>
                </a:solidFill>
              </a:rPr>
              <a:t> Arbitration Agreements Embedded within other Contracts or Agreements: </a:t>
            </a:r>
          </a:p>
          <a:p>
            <a:pPr indent="-228600">
              <a:lnSpc>
                <a:spcPct val="90000"/>
              </a:lnSpc>
              <a:spcAft>
                <a:spcPts val="600"/>
              </a:spcAft>
              <a:buFont typeface="Arial" panose="020B0604020202020204" pitchFamily="34" charset="0"/>
              <a:buChar char="•"/>
            </a:pPr>
            <a:endParaRPr lang="en-US" sz="1100" dirty="0">
              <a:solidFill>
                <a:schemeClr val="bg1"/>
              </a:solidFill>
            </a:endParaRPr>
          </a:p>
          <a:p>
            <a:pPr>
              <a:lnSpc>
                <a:spcPct val="90000"/>
              </a:lnSpc>
              <a:spcAft>
                <a:spcPts val="600"/>
              </a:spcAft>
            </a:pPr>
            <a:r>
              <a:rPr lang="en-US" sz="1600" dirty="0">
                <a:solidFill>
                  <a:schemeClr val="bg1"/>
                </a:solidFill>
              </a:rPr>
              <a:t>Binding arbitration agreements may not necessarily be a stand-alone document. </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a:lnSpc>
                <a:spcPct val="90000"/>
              </a:lnSpc>
              <a:spcAft>
                <a:spcPts val="600"/>
              </a:spcAft>
            </a:pPr>
            <a:r>
              <a:rPr lang="en-US" sz="1600" dirty="0">
                <a:solidFill>
                  <a:schemeClr val="bg1"/>
                </a:solidFill>
              </a:rPr>
              <a:t>Facilities may choose to offer pre-dispute arbitration agreements at the time of admission. </a:t>
            </a:r>
          </a:p>
          <a:p>
            <a:pPr>
              <a:lnSpc>
                <a:spcPct val="90000"/>
              </a:lnSpc>
              <a:spcAft>
                <a:spcPts val="600"/>
              </a:spcAft>
            </a:pPr>
            <a:r>
              <a:rPr lang="en-US" sz="1600" dirty="0">
                <a:solidFill>
                  <a:schemeClr val="bg1"/>
                </a:solidFill>
              </a:rPr>
              <a:t>Some facilities may embed the arbitration agreement within the admission agreement, contract, or other documents. </a:t>
            </a:r>
          </a:p>
          <a:p>
            <a:pPr>
              <a:lnSpc>
                <a:spcPct val="90000"/>
              </a:lnSpc>
              <a:spcAft>
                <a:spcPts val="600"/>
              </a:spcAft>
            </a:pPr>
            <a:r>
              <a:rPr lang="en-US" sz="1600" dirty="0">
                <a:solidFill>
                  <a:schemeClr val="bg1"/>
                </a:solidFill>
              </a:rPr>
              <a:t>In these cases, all of the requirements related to arbitration agreements still apply. </a:t>
            </a:r>
          </a:p>
        </p:txBody>
      </p:sp>
    </p:spTree>
    <p:extLst>
      <p:ext uri="{BB962C8B-B14F-4D97-AF65-F5344CB8AC3E}">
        <p14:creationId xmlns:p14="http://schemas.microsoft.com/office/powerpoint/2010/main" val="1124372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iano, clavier, document&#10;&#10;Description automatically generated">
            <a:extLst>
              <a:ext uri="{FF2B5EF4-FFF2-40B4-BE49-F238E27FC236}">
                <a16:creationId xmlns:a16="http://schemas.microsoft.com/office/drawing/2014/main" id="{47615F76-96BE-4A8B-94A2-947B620C15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4516" r="16172"/>
          <a:stretch/>
        </p:blipFill>
        <p:spPr>
          <a:xfrm>
            <a:off x="1" y="10"/>
            <a:ext cx="5372099" cy="6857990"/>
          </a:xfrm>
          <a:prstGeom prst="rect">
            <a:avLst/>
          </a:prstGeom>
        </p:spPr>
      </p:pic>
      <p:sp>
        <p:nvSpPr>
          <p:cNvPr id="3" name="TextBox 2">
            <a:extLst>
              <a:ext uri="{FF2B5EF4-FFF2-40B4-BE49-F238E27FC236}">
                <a16:creationId xmlns:a16="http://schemas.microsoft.com/office/drawing/2014/main" id="{F756F9CD-B554-4951-A8D1-DEF04DA2E016}"/>
              </a:ext>
            </a:extLst>
          </p:cNvPr>
          <p:cNvSpPr txBox="1"/>
          <p:nvPr/>
        </p:nvSpPr>
        <p:spPr>
          <a:xfrm>
            <a:off x="5372100" y="914399"/>
            <a:ext cx="6819900" cy="5262563"/>
          </a:xfrm>
          <a:prstGeom prst="rect">
            <a:avLst/>
          </a:prstGeom>
        </p:spPr>
        <p:txBody>
          <a:bodyPr vert="horz" lIns="91440" tIns="45720" rIns="91440" bIns="45720" rtlCol="0">
            <a:normAutofit lnSpcReduction="10000"/>
          </a:bodyPr>
          <a:lstStyle/>
          <a:p>
            <a:pPr>
              <a:lnSpc>
                <a:spcPct val="90000"/>
              </a:lnSpc>
              <a:spcAft>
                <a:spcPts val="600"/>
              </a:spcAft>
            </a:pPr>
            <a:r>
              <a:rPr lang="en-US" sz="2000" b="1" dirty="0"/>
              <a:t>F848 Arbitrator/Venue Selection and Retention of Agreements</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 §483.70(n) Binding Arbitration Agreements.</a:t>
            </a:r>
          </a:p>
          <a:p>
            <a:pPr>
              <a:lnSpc>
                <a:spcPct val="90000"/>
              </a:lnSpc>
              <a:spcAft>
                <a:spcPts val="600"/>
              </a:spcAft>
            </a:pPr>
            <a:r>
              <a:rPr lang="en-US" sz="2000" dirty="0"/>
              <a:t> </a:t>
            </a:r>
          </a:p>
          <a:p>
            <a:pPr>
              <a:lnSpc>
                <a:spcPct val="90000"/>
              </a:lnSpc>
              <a:spcAft>
                <a:spcPts val="600"/>
              </a:spcAft>
            </a:pPr>
            <a:r>
              <a:rPr lang="en-US" sz="2000" dirty="0"/>
              <a:t>§483.70(n)(2) The facility must ensure that . . .</a:t>
            </a:r>
          </a:p>
          <a:p>
            <a:pPr>
              <a:lnSpc>
                <a:spcPct val="90000"/>
              </a:lnSpc>
              <a:spcAft>
                <a:spcPts val="600"/>
              </a:spcAft>
            </a:pPr>
            <a:r>
              <a:rPr lang="en-US" sz="2000" dirty="0"/>
              <a:t> (iii) The agreement provides for the selection of a neutral arbitrator agreed upon by both parties; and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(iv)The agreement provides for the selection of a venue that is convenient to both parties. . .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§483.70(n)(6) When the facility and a resident resolve a dispute through arbitration, a copy of the signed agreement for binding arbitration and the arbitrator's final decision must be retained by the facility for 5 years after the resolution of that dispute on and be available for inspection upon request by CMS or its designee. </a:t>
            </a:r>
          </a:p>
        </p:txBody>
      </p:sp>
    </p:spTree>
    <p:extLst>
      <p:ext uri="{BB962C8B-B14F-4D97-AF65-F5344CB8AC3E}">
        <p14:creationId xmlns:p14="http://schemas.microsoft.com/office/powerpoint/2010/main" val="421589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3CFC3-0D68-480E-92C1-12169D925ECE}"/>
              </a:ext>
            </a:extLst>
          </p:cNvPr>
          <p:cNvSpPr/>
          <p:nvPr/>
        </p:nvSpPr>
        <p:spPr>
          <a:xfrm>
            <a:off x="662729" y="578840"/>
            <a:ext cx="10100345" cy="4572277"/>
          </a:xfrm>
          <a:prstGeom prst="rect">
            <a:avLst/>
          </a:prstGeom>
        </p:spPr>
        <p:txBody>
          <a:bodyPr wrap="square">
            <a:spAutoFit/>
          </a:bodyPr>
          <a:lstStyle/>
          <a:p>
            <a:pPr>
              <a:lnSpc>
                <a:spcPct val="107000"/>
              </a:lnSpc>
            </a:pPr>
            <a:endParaRPr lang="en-US" b="1" dirty="0">
              <a:solidFill>
                <a:srgbClr val="000000"/>
              </a:solidFill>
              <a:latin typeface="&amp;quot"/>
              <a:ea typeface="Calibri" panose="020F0502020204030204" pitchFamily="34" charset="0"/>
              <a:cs typeface="Times New Roman" panose="02020603050405020304" pitchFamily="18" charset="0"/>
            </a:endParaRPr>
          </a:p>
          <a:p>
            <a:pPr>
              <a:lnSpc>
                <a:spcPct val="107000"/>
              </a:lnSpc>
            </a:pPr>
            <a:endParaRPr lang="en-US" b="1" dirty="0">
              <a:solidFill>
                <a:srgbClr val="000000"/>
              </a:solidFill>
              <a:latin typeface="&amp;quot"/>
              <a:ea typeface="Calibri" panose="020F0502020204030204" pitchFamily="34" charset="0"/>
              <a:cs typeface="Times New Roman" panose="02020603050405020304" pitchFamily="18" charset="0"/>
            </a:endParaRPr>
          </a:p>
          <a:p>
            <a:pPr>
              <a:lnSpc>
                <a:spcPct val="107000"/>
              </a:lnSpc>
            </a:pPr>
            <a:r>
              <a:rPr lang="en-US" sz="2000" b="1" dirty="0">
                <a:solidFill>
                  <a:srgbClr val="000000"/>
                </a:solidFill>
                <a:latin typeface="&amp;quot"/>
                <a:ea typeface="Calibri" panose="020F0502020204030204" pitchFamily="34" charset="0"/>
                <a:cs typeface="Times New Roman" panose="02020603050405020304" pitchFamily="18" charset="0"/>
              </a:rPr>
              <a:t>Phase 2:</a:t>
            </a:r>
          </a:p>
          <a:p>
            <a:pPr>
              <a:lnSpc>
                <a:spcPct val="107000"/>
              </a:lnSpc>
            </a:pPr>
            <a:endParaRPr lang="en-US" sz="2000" b="1" dirty="0">
              <a:solidFill>
                <a:srgbClr val="000000"/>
              </a:solidFill>
              <a:latin typeface="&amp;quot"/>
              <a:ea typeface="Calibri" panose="020F0502020204030204" pitchFamily="34" charset="0"/>
              <a:cs typeface="Times New Roman" panose="02020603050405020304" pitchFamily="18" charset="0"/>
            </a:endParaRPr>
          </a:p>
          <a:p>
            <a:pPr>
              <a:lnSpc>
                <a:spcPct val="107000"/>
              </a:lnSpc>
            </a:pPr>
            <a:r>
              <a:rPr lang="en-US" sz="2000" b="1" dirty="0">
                <a:solidFill>
                  <a:srgbClr val="000000"/>
                </a:solidFill>
                <a:latin typeface="&amp;quot"/>
                <a:ea typeface="Calibri" panose="020F0502020204030204" pitchFamily="34" charset="0"/>
                <a:cs typeface="Times New Roman" panose="02020603050405020304" pitchFamily="18" charset="0"/>
              </a:rPr>
              <a:t> An Antibiotic Stewardship Program (effective Nov. 28, 2017)</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b="1" dirty="0">
                <a:solidFill>
                  <a:srgbClr val="000000"/>
                </a:solidFill>
                <a:latin typeface="&amp;quot"/>
                <a:ea typeface="Calibri" panose="020F0502020204030204" pitchFamily="34" charset="0"/>
                <a:cs typeface="Times New Roman" panose="02020603050405020304" pitchFamily="18" charset="0"/>
              </a:rPr>
              <a:t/>
            </a:r>
            <a:br>
              <a:rPr lang="en-US" sz="2000" b="1"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1)    Facilities must establish and official "Antibiotic Stewardship Program as Part of the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Infection Prevention and Control Program (IPCP).</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2)    The program must include antibiotic use protocols and a system for monitoring use of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Antibiotics</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3)    A system of monitoring and surveillance of infections and outbreaks</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endParaRPr lang="en-US" sz="2000" dirty="0"/>
          </a:p>
        </p:txBody>
      </p:sp>
    </p:spTree>
    <p:extLst>
      <p:ext uri="{BB962C8B-B14F-4D97-AF65-F5344CB8AC3E}">
        <p14:creationId xmlns:p14="http://schemas.microsoft.com/office/powerpoint/2010/main" val="14434981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33679D-EB52-4876-AE2A-596D6C6DF53E}"/>
              </a:ext>
            </a:extLst>
          </p:cNvPr>
          <p:cNvSpPr txBox="1"/>
          <p:nvPr/>
        </p:nvSpPr>
        <p:spPr>
          <a:xfrm>
            <a:off x="116114" y="0"/>
            <a:ext cx="11105041"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Neutral Arbitrator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impartial, or unbiased third-party decision maker, contracted with, and agreed to by both parties to resolve their dispute.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GUIDANCE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requirement at §483.70(n)(2)(iii) states “the facility must ensure that the agreement provides for the selection of a neutral arbitrator agreed upon by both parties.”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wishing to utilize binding arbitration agreements should make reasonable efforts to ensure that any arbitration agreement entered into with a resident or his or her representative provides for the selection of an arbitrator who is impartial, unbiased, and without the appearance of a conflict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ensures the integrity of the arbitration process, and also ensures that residents who choose this alternative dispute resolution are treated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Facilities may put forward suggestions for the use of specific arbitrators for residents (or their representatives) to select.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resident or his or her representative is not obligated to use the arbitrator (either an arbitration services company or an individual arbitrator) suggested by the facility, and may suggest an alternative arbitrator of their choosing.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Facilities are expected to make a reasonable attempt to come to agreement with the resident or resident’s representative on the selection of a neutral arbitrator and provide a fair process for selecting an arbitrator or arbitration services company. </a:t>
            </a: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051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69EF687C-8D5C-7FDA-909C-8A4D62A2D031}"/>
              </a:ext>
            </a:extLst>
          </p:cNvPr>
          <p:cNvPicPr>
            <a:picLocks noChangeAspect="1"/>
          </p:cNvPicPr>
          <p:nvPr/>
        </p:nvPicPr>
        <p:blipFill rotWithShape="1">
          <a:blip r:embed="rId2">
            <a:duotone>
              <a:prstClr val="black"/>
              <a:schemeClr val="tx2">
                <a:tint val="45000"/>
                <a:satMod val="400000"/>
              </a:schemeClr>
            </a:duotone>
          </a:blip>
          <a:srcRect t="4389" b="18819"/>
          <a:stretch/>
        </p:blipFill>
        <p:spPr>
          <a:xfrm>
            <a:off x="20" y="10"/>
            <a:ext cx="12191980" cy="6857990"/>
          </a:xfrm>
          <a:prstGeom prst="rect">
            <a:avLst/>
          </a:prstGeom>
        </p:spPr>
      </p:pic>
      <p:graphicFrame>
        <p:nvGraphicFramePr>
          <p:cNvPr id="24" name="TextBox 2">
            <a:extLst>
              <a:ext uri="{FF2B5EF4-FFF2-40B4-BE49-F238E27FC236}">
                <a16:creationId xmlns:a16="http://schemas.microsoft.com/office/drawing/2014/main" id="{6C5D2018-BB6C-37C8-F002-6A5F5CC88586}"/>
              </a:ext>
            </a:extLst>
          </p:cNvPr>
          <p:cNvGraphicFramePr/>
          <p:nvPr>
            <p:extLst>
              <p:ext uri="{D42A27DB-BD31-4B8C-83A1-F6EECF244321}">
                <p14:modId xmlns:p14="http://schemas.microsoft.com/office/powerpoint/2010/main" val="3759117224"/>
              </p:ext>
            </p:extLst>
          </p:nvPr>
        </p:nvGraphicFramePr>
        <p:xfrm>
          <a:off x="514351" y="628650"/>
          <a:ext cx="9201150" cy="557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7885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1FFA0-BAC1-4C19-A645-B11B0144F12B}"/>
              </a:ext>
            </a:extLst>
          </p:cNvPr>
          <p:cNvSpPr txBox="1"/>
          <p:nvPr/>
        </p:nvSpPr>
        <p:spPr>
          <a:xfrm>
            <a:off x="395785" y="532263"/>
            <a:ext cx="11000096" cy="5262979"/>
          </a:xfrm>
          <a:prstGeom prst="rect">
            <a:avLst/>
          </a:prstGeom>
          <a:noFill/>
        </p:spPr>
        <p:txBody>
          <a:bodyPr wrap="square">
            <a:spAutoFit/>
          </a:bodyPr>
          <a:lstStyle/>
          <a:p>
            <a:r>
              <a:rPr lang="en-US" b="1" dirty="0"/>
              <a:t>KEY ELEMENTS OF NON-COMPLIANCE F848:</a:t>
            </a:r>
          </a:p>
          <a:p>
            <a:endParaRPr lang="en-US" dirty="0"/>
          </a:p>
          <a:p>
            <a:r>
              <a:rPr lang="en-US" sz="2000" dirty="0"/>
              <a:t> The surveyor’s investigation will generally show that the facility failed to do any one or more of the following: </a:t>
            </a:r>
          </a:p>
          <a:p>
            <a:endParaRPr lang="en-US" sz="2000" dirty="0"/>
          </a:p>
          <a:p>
            <a:r>
              <a:rPr lang="en-US" sz="2000" dirty="0"/>
              <a:t>• Ensure that the arbitration agreement specifically provides for the selection of a neutral arbitrator; or </a:t>
            </a:r>
          </a:p>
          <a:p>
            <a:r>
              <a:rPr lang="en-US" sz="2000" dirty="0"/>
              <a:t>• Ensure that the arbitration agreement specifically provides for the selection of a venue that is </a:t>
            </a:r>
          </a:p>
          <a:p>
            <a:r>
              <a:rPr lang="en-US" sz="2000" dirty="0"/>
              <a:t>   convenient; or </a:t>
            </a:r>
          </a:p>
          <a:p>
            <a:endParaRPr lang="en-US" sz="2000" dirty="0"/>
          </a:p>
          <a:p>
            <a:r>
              <a:rPr lang="en-US" sz="2000" dirty="0"/>
              <a:t> For disputes resolved by arbitration, the facility failed to: </a:t>
            </a:r>
          </a:p>
          <a:p>
            <a:endParaRPr lang="en-US" sz="2000" dirty="0"/>
          </a:p>
          <a:p>
            <a:r>
              <a:rPr lang="en-US" sz="2000" dirty="0"/>
              <a:t>• Retain a copy of the signed agreement for binding arbitration and the arbitrator's final decision (for     </a:t>
            </a:r>
          </a:p>
          <a:p>
            <a:r>
              <a:rPr lang="en-US" sz="2000" dirty="0"/>
              <a:t>   disputes resolved by arbitration) after the facility and a resident or their representative resolve a </a:t>
            </a:r>
          </a:p>
          <a:p>
            <a:r>
              <a:rPr lang="en-US" sz="2000" dirty="0"/>
              <a:t>   dispute through arbitration for five (5) years; or </a:t>
            </a:r>
          </a:p>
          <a:p>
            <a:endParaRPr lang="en-US" sz="2000" dirty="0"/>
          </a:p>
          <a:p>
            <a:r>
              <a:rPr lang="en-US" sz="2000" dirty="0"/>
              <a:t>• Refuse to make the signed agreement or final decision available for inspections upon request by CMS  </a:t>
            </a:r>
          </a:p>
          <a:p>
            <a:r>
              <a:rPr lang="en-US" sz="2000"/>
              <a:t>   or </a:t>
            </a:r>
            <a:r>
              <a:rPr lang="en-US" sz="2000" dirty="0"/>
              <a:t>its designee. </a:t>
            </a:r>
          </a:p>
        </p:txBody>
      </p:sp>
    </p:spTree>
    <p:extLst>
      <p:ext uri="{BB962C8B-B14F-4D97-AF65-F5344CB8AC3E}">
        <p14:creationId xmlns:p14="http://schemas.microsoft.com/office/powerpoint/2010/main" val="23232751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070FC309-A634-4B43-92CF-88B84ED84E14}"/>
              </a:ext>
            </a:extLst>
          </p:cNvPr>
          <p:cNvPicPr>
            <a:picLocks noChangeAspect="1"/>
          </p:cNvPicPr>
          <p:nvPr/>
        </p:nvPicPr>
        <p:blipFill rotWithShape="1">
          <a:blip r:embed="rId2">
            <a:extLst>
              <a:ext uri="{28A0092B-C50C-407E-A947-70E740481C1C}">
                <a14:useLocalDpi xmlns:a14="http://schemas.microsoft.com/office/drawing/2010/main" val="0"/>
              </a:ext>
            </a:extLst>
          </a:blip>
          <a:srcRect t="4545" b="20469"/>
          <a:stretch/>
        </p:blipFill>
        <p:spPr>
          <a:xfrm>
            <a:off x="20" y="1282"/>
            <a:ext cx="12191980" cy="6856718"/>
          </a:xfrm>
          <a:prstGeom prst="rect">
            <a:avLst/>
          </a:prstGeom>
        </p:spPr>
      </p:pic>
    </p:spTree>
    <p:extLst>
      <p:ext uri="{BB962C8B-B14F-4D97-AF65-F5344CB8AC3E}">
        <p14:creationId xmlns:p14="http://schemas.microsoft.com/office/powerpoint/2010/main" val="18294978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BB1B4-25DE-414B-9DF7-BF530F71D4B0}"/>
              </a:ext>
            </a:extLst>
          </p:cNvPr>
          <p:cNvSpPr txBox="1"/>
          <p:nvPr/>
        </p:nvSpPr>
        <p:spPr>
          <a:xfrm>
            <a:off x="0" y="903111"/>
            <a:ext cx="12192000" cy="3354765"/>
          </a:xfrm>
          <a:prstGeom prst="rect">
            <a:avLst/>
          </a:prstGeom>
          <a:noFill/>
        </p:spPr>
        <p:txBody>
          <a:bodyPr wrap="square">
            <a:spAutoFit/>
          </a:bodyPr>
          <a:lstStyle/>
          <a:p>
            <a:endParaRPr lang="en-US" dirty="0"/>
          </a:p>
          <a:p>
            <a:endParaRPr lang="en-US" dirty="0"/>
          </a:p>
          <a:p>
            <a:endParaRPr lang="en-US" dirty="0"/>
          </a:p>
          <a:p>
            <a:r>
              <a:rPr lang="en-US" sz="2800" dirty="0"/>
              <a:t>F851  </a:t>
            </a:r>
          </a:p>
          <a:p>
            <a:endParaRPr lang="en-US" sz="2800" dirty="0"/>
          </a:p>
          <a:p>
            <a:endParaRPr lang="en-US" sz="2800" dirty="0"/>
          </a:p>
          <a:p>
            <a:r>
              <a:rPr lang="en-US" sz="2800" dirty="0"/>
              <a:t>§483.70(q) Mandatory Submission of Staffing Information Based on Payroll Data in a Uniform Format.</a:t>
            </a:r>
          </a:p>
          <a:p>
            <a:endParaRPr lang="en-US" dirty="0"/>
          </a:p>
        </p:txBody>
      </p:sp>
    </p:spTree>
    <p:extLst>
      <p:ext uri="{BB962C8B-B14F-4D97-AF65-F5344CB8AC3E}">
        <p14:creationId xmlns:p14="http://schemas.microsoft.com/office/powerpoint/2010/main" val="32861864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71249-D3E4-4317-88E4-33D80F6BA453}"/>
              </a:ext>
            </a:extLst>
          </p:cNvPr>
          <p:cNvSpPr txBox="1"/>
          <p:nvPr/>
        </p:nvSpPr>
        <p:spPr>
          <a:xfrm>
            <a:off x="500063" y="1371600"/>
            <a:ext cx="10644187" cy="4038600"/>
          </a:xfrm>
          <a:prstGeom prst="rect">
            <a:avLst/>
          </a:prstGeom>
        </p:spPr>
        <p:txBody>
          <a:bodyPr vert="horz" lIns="91440" tIns="45720" rIns="91440" bIns="45720" rtlCol="0" anchor="t">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tx2"/>
              </a:solidFill>
              <a:effectLst/>
              <a:uLnTx/>
              <a:uFillTx/>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solidFill>
                  <a:schemeClr val="tx2"/>
                </a:solidFill>
                <a:effectLst/>
                <a:uLnTx/>
                <a:uFillTx/>
              </a:rPr>
              <a:t>Long-term care facilities must electronically submit to CMS complete and accurate direct care staffing information, including information for agency and contract  staff, based on payroll and other verifiable and auditable data in a uniform format according to specifications established by CMS.</a:t>
            </a:r>
          </a:p>
        </p:txBody>
      </p:sp>
    </p:spTree>
    <p:extLst>
      <p:ext uri="{BB962C8B-B14F-4D97-AF65-F5344CB8AC3E}">
        <p14:creationId xmlns:p14="http://schemas.microsoft.com/office/powerpoint/2010/main" val="13231037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extBox 2">
            <a:extLst>
              <a:ext uri="{FF2B5EF4-FFF2-40B4-BE49-F238E27FC236}">
                <a16:creationId xmlns:a16="http://schemas.microsoft.com/office/drawing/2014/main" id="{47C77F16-C6E6-66BC-D169-A924850B7FBF}"/>
              </a:ext>
            </a:extLst>
          </p:cNvPr>
          <p:cNvGraphicFramePr/>
          <p:nvPr/>
        </p:nvGraphicFramePr>
        <p:xfrm>
          <a:off x="344624"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0216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7FB55D-A5F1-4CF7-B32C-52B3940B89F1}"/>
              </a:ext>
            </a:extLst>
          </p:cNvPr>
          <p:cNvSpPr txBox="1"/>
          <p:nvPr/>
        </p:nvSpPr>
        <p:spPr>
          <a:xfrm>
            <a:off x="714375" y="814388"/>
            <a:ext cx="6900863" cy="524065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kumimoji="0" lang="en-US" sz="700" b="0" i="0" u="none" strike="noStrike" cap="none" spc="0" normalizeH="0" baseline="0" noProof="0" dirty="0">
              <a:ln>
                <a:noFill/>
              </a:ln>
              <a:solidFill>
                <a:schemeClr val="tx2"/>
              </a:solidFill>
              <a:effectLst/>
              <a:uLnTx/>
              <a:uFillTx/>
            </a:endParaRPr>
          </a:p>
          <a:p>
            <a:pPr indent="-228600">
              <a:lnSpc>
                <a:spcPct val="90000"/>
              </a:lnSpc>
              <a:spcAft>
                <a:spcPts val="600"/>
              </a:spcAft>
              <a:buFont typeface="Arial" panose="020B0604020202020204" pitchFamily="34" charset="0"/>
              <a:buChar char="•"/>
            </a:pPr>
            <a:endParaRPr lang="en-US" sz="700" dirty="0">
              <a:solidFill>
                <a:schemeClr val="tx2"/>
              </a:solidFill>
            </a:endParaRPr>
          </a:p>
          <a:p>
            <a:pPr indent="-228600">
              <a:lnSpc>
                <a:spcPct val="90000"/>
              </a:lnSpc>
              <a:spcAft>
                <a:spcPts val="600"/>
              </a:spcAft>
              <a:buFont typeface="Arial" panose="020B0604020202020204" pitchFamily="34" charset="0"/>
              <a:buChar char="•"/>
            </a:pPr>
            <a:endParaRPr kumimoji="0" lang="en-US" sz="1400" b="0" i="0" u="none" strike="noStrike" cap="none" spc="0" normalizeH="0" baseline="0" noProof="0" dirty="0">
              <a:ln>
                <a:noFill/>
              </a:ln>
              <a:solidFill>
                <a:schemeClr val="tx2"/>
              </a:solidFill>
              <a:effectLst/>
              <a:uLnTx/>
              <a:uFillTx/>
            </a:endParaRPr>
          </a:p>
          <a:p>
            <a:pPr indent="-228600">
              <a:lnSpc>
                <a:spcPct val="90000"/>
              </a:lnSpc>
              <a:spcAft>
                <a:spcPts val="600"/>
              </a:spcAft>
              <a:buFont typeface="Arial" panose="020B0604020202020204" pitchFamily="34" charset="0"/>
              <a:buChar char="•"/>
            </a:pPr>
            <a:endParaRPr lang="en-US" sz="1400" dirty="0">
              <a:solidFill>
                <a:schemeClr val="tx2"/>
              </a:solidFill>
            </a:endParaRPr>
          </a:p>
          <a:p>
            <a:pPr indent="-228600">
              <a:lnSpc>
                <a:spcPct val="90000"/>
              </a:lnSpc>
              <a:spcAft>
                <a:spcPts val="600"/>
              </a:spcAft>
              <a:buFont typeface="Arial" panose="020B0604020202020204" pitchFamily="34" charset="0"/>
              <a:buChar char="•"/>
            </a:pPr>
            <a:endParaRPr kumimoji="0" lang="en-US" sz="1400" b="0" i="0" u="none" strike="noStrike" cap="none" spc="0" normalizeH="0" baseline="0" noProof="0" dirty="0">
              <a:ln>
                <a:noFill/>
              </a:ln>
              <a:solidFill>
                <a:schemeClr val="tx2"/>
              </a:solidFill>
              <a:effectLst/>
              <a:uLnTx/>
              <a:uFillTx/>
            </a:endParaRPr>
          </a:p>
          <a:p>
            <a:pPr>
              <a:lnSpc>
                <a:spcPct val="90000"/>
              </a:lnSpc>
              <a:spcAft>
                <a:spcPts val="600"/>
              </a:spcAft>
            </a:pPr>
            <a:r>
              <a:rPr kumimoji="0" lang="en-US" sz="1400" b="0" i="0" u="none" strike="noStrike" cap="none" spc="0" normalizeH="0" baseline="0" noProof="0" dirty="0">
                <a:ln>
                  <a:noFill/>
                </a:ln>
                <a:solidFill>
                  <a:schemeClr val="tx2"/>
                </a:solidFill>
                <a:effectLst/>
                <a:uLnTx/>
                <a:uFillTx/>
              </a:rPr>
              <a:t>The facility must electronically submit to CMS complete and accurate direct care staffing information, including the following: </a:t>
            </a:r>
          </a:p>
          <a:p>
            <a:pPr marL="400050" indent="-228600">
              <a:lnSpc>
                <a:spcPct val="90000"/>
              </a:lnSpc>
              <a:spcAft>
                <a:spcPts val="600"/>
              </a:spcAft>
              <a:buFont typeface="Arial" panose="020B0604020202020204" pitchFamily="34" charset="0"/>
              <a:buChar char="•"/>
            </a:pPr>
            <a:r>
              <a:rPr kumimoji="0" lang="en-US" sz="1400" b="0" i="0" u="none" strike="noStrike" cap="none" spc="0" normalizeH="0" baseline="0" noProof="0" dirty="0">
                <a:ln>
                  <a:noFill/>
                </a:ln>
                <a:solidFill>
                  <a:schemeClr val="tx2"/>
                </a:solidFill>
                <a:effectLst/>
                <a:uLnTx/>
                <a:uFillTx/>
              </a:rPr>
              <a:t>The category of work for each person on direct care staff (including, but not limited to, whether the individual is a registered nurse, licensed practical nurse, licensed vocational nurse, certified nursing assistant, therapist, or other type of medical personnel as specified by CMS);</a:t>
            </a:r>
          </a:p>
          <a:p>
            <a:pPr marL="400050" indent="-228600">
              <a:lnSpc>
                <a:spcPct val="90000"/>
              </a:lnSpc>
              <a:spcAft>
                <a:spcPts val="600"/>
              </a:spcAft>
              <a:buFont typeface="Arial" panose="020B0604020202020204" pitchFamily="34" charset="0"/>
              <a:buChar char="•"/>
            </a:pPr>
            <a:endParaRPr kumimoji="0" lang="en-US" sz="1400" b="0" i="0" u="none" strike="noStrike" cap="none" spc="0" normalizeH="0" baseline="0" noProof="0" dirty="0">
              <a:ln>
                <a:noFill/>
              </a:ln>
              <a:solidFill>
                <a:schemeClr val="tx2"/>
              </a:solidFill>
              <a:effectLst/>
              <a:uLnTx/>
              <a:uFillTx/>
            </a:endParaRPr>
          </a:p>
          <a:p>
            <a:pPr marL="400050" indent="-228600">
              <a:lnSpc>
                <a:spcPct val="90000"/>
              </a:lnSpc>
              <a:spcAft>
                <a:spcPts val="600"/>
              </a:spcAft>
              <a:buFont typeface="Arial" panose="020B0604020202020204" pitchFamily="34" charset="0"/>
              <a:buChar char="•"/>
            </a:pPr>
            <a:r>
              <a:rPr kumimoji="0" lang="en-US" sz="1400" b="0" i="0" u="none" strike="noStrike" cap="none" spc="0" normalizeH="0" baseline="0" noProof="0" dirty="0">
                <a:ln>
                  <a:noFill/>
                </a:ln>
                <a:solidFill>
                  <a:schemeClr val="tx2"/>
                </a:solidFill>
                <a:effectLst/>
                <a:uLnTx/>
                <a:uFillTx/>
              </a:rPr>
              <a:t> (ii) Resident census data; and</a:t>
            </a:r>
          </a:p>
          <a:p>
            <a:pPr marL="400050" indent="-228600">
              <a:lnSpc>
                <a:spcPct val="90000"/>
              </a:lnSpc>
              <a:spcAft>
                <a:spcPts val="600"/>
              </a:spcAft>
              <a:buFont typeface="Arial" panose="020B0604020202020204" pitchFamily="34" charset="0"/>
              <a:buChar char="•"/>
            </a:pPr>
            <a:endParaRPr lang="en-US" sz="1400" dirty="0">
              <a:solidFill>
                <a:schemeClr val="tx2"/>
              </a:solidFill>
            </a:endParaRPr>
          </a:p>
          <a:p>
            <a:pPr marL="400050" indent="-228600">
              <a:lnSpc>
                <a:spcPct val="90000"/>
              </a:lnSpc>
              <a:spcAft>
                <a:spcPts val="600"/>
              </a:spcAft>
              <a:buFont typeface="Arial" panose="020B0604020202020204" pitchFamily="34" charset="0"/>
              <a:buChar char="•"/>
            </a:pPr>
            <a:r>
              <a:rPr kumimoji="0" lang="en-US" sz="1400" b="0" i="0" u="none" strike="noStrike" cap="none" spc="0" normalizeH="0" baseline="0" noProof="0" dirty="0">
                <a:ln>
                  <a:noFill/>
                </a:ln>
                <a:solidFill>
                  <a:schemeClr val="tx2"/>
                </a:solidFill>
                <a:effectLst/>
                <a:uLnTx/>
                <a:uFillTx/>
              </a:rPr>
              <a:t> (iii) Information on direct care staff turnover and tenure, and on the hours of care provided by each category of staff per resident per day (including, but not limited to, start date, end date (as applicable), and hours worked for each individual). </a:t>
            </a:r>
          </a:p>
          <a:p>
            <a:pPr marL="400050" indent="-228600">
              <a:lnSpc>
                <a:spcPct val="90000"/>
              </a:lnSpc>
              <a:spcAft>
                <a:spcPts val="600"/>
              </a:spcAft>
              <a:buFont typeface="Arial" panose="020B0604020202020204" pitchFamily="34" charset="0"/>
              <a:buChar char="•"/>
            </a:pPr>
            <a:endParaRPr lang="en-US" sz="1400" dirty="0">
              <a:solidFill>
                <a:schemeClr val="tx2"/>
              </a:solidFill>
            </a:endParaRPr>
          </a:p>
          <a:p>
            <a:pPr marL="400050" indent="-228600">
              <a:lnSpc>
                <a:spcPct val="90000"/>
              </a:lnSpc>
              <a:spcAft>
                <a:spcPts val="600"/>
              </a:spcAft>
              <a:buFont typeface="Arial" panose="020B0604020202020204" pitchFamily="34" charset="0"/>
              <a:buChar char="•"/>
            </a:pPr>
            <a:r>
              <a:rPr kumimoji="0" lang="en-US" sz="1400" b="0" i="0" u="none" strike="noStrike" cap="none" spc="0" normalizeH="0" baseline="0" noProof="0" dirty="0">
                <a:ln>
                  <a:noFill/>
                </a:ln>
                <a:solidFill>
                  <a:schemeClr val="tx2"/>
                </a:solidFill>
                <a:effectLst/>
                <a:uLnTx/>
                <a:uFillTx/>
              </a:rPr>
              <a:t>§483.70(q)(3) Distinguishing employee from agency and contract staff. </a:t>
            </a:r>
            <a:endParaRPr lang="en-US" sz="1400" dirty="0">
              <a:solidFill>
                <a:schemeClr val="tx2"/>
              </a:solidFill>
            </a:endParaRPr>
          </a:p>
        </p:txBody>
      </p:sp>
      <p:pic>
        <p:nvPicPr>
          <p:cNvPr id="31" name="Graphic 6" descr="Presentation with Checklist">
            <a:extLst>
              <a:ext uri="{FF2B5EF4-FFF2-40B4-BE49-F238E27FC236}">
                <a16:creationId xmlns:a16="http://schemas.microsoft.com/office/drawing/2014/main" id="{0AF45DDD-229B-5548-A80A-DABDB46AF7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298058" y="2837712"/>
            <a:ext cx="3217333" cy="3217333"/>
          </a:xfrm>
          <a:prstGeom prst="rect">
            <a:avLst/>
          </a:prstGeom>
        </p:spPr>
      </p:pic>
    </p:spTree>
    <p:extLst>
      <p:ext uri="{BB962C8B-B14F-4D97-AF65-F5344CB8AC3E}">
        <p14:creationId xmlns:p14="http://schemas.microsoft.com/office/powerpoint/2010/main" val="14132449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effectLst/>
      </p:bgPr>
    </p:bg>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71B9E509-050F-4EAD-8CEC-93D32EF550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9091" t="29923" b="189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360426B1-E54E-4B47-948F-2A8386F07489}"/>
              </a:ext>
            </a:extLst>
          </p:cNvPr>
          <p:cNvSpPr txBox="1"/>
          <p:nvPr/>
        </p:nvSpPr>
        <p:spPr>
          <a:xfrm>
            <a:off x="7343775" y="800100"/>
            <a:ext cx="4339898" cy="3728358"/>
          </a:xfrm>
          <a:prstGeom prst="rect">
            <a:avLst/>
          </a:prstGeom>
        </p:spPr>
        <p:txBody>
          <a:bodyPr vert="horz" lIns="91440" tIns="45720" rIns="91440" bIns="45720" rtlCol="0" anchor="t">
            <a:normAutofit/>
          </a:bodyPr>
          <a:lstStyle/>
          <a:p>
            <a:pPr>
              <a:lnSpc>
                <a:spcPct val="90000"/>
              </a:lnSpc>
              <a:spcAft>
                <a:spcPts val="600"/>
              </a:spcAft>
            </a:pPr>
            <a:r>
              <a:rPr kumimoji="0" lang="en-US" b="0" i="0" u="none" strike="noStrike" cap="none" spc="0" normalizeH="0" baseline="0" noProof="0" dirty="0">
                <a:ln>
                  <a:noFill/>
                </a:ln>
                <a:solidFill>
                  <a:schemeClr val="bg1"/>
                </a:solidFill>
                <a:effectLst/>
                <a:uLnTx/>
                <a:uFillTx/>
              </a:rPr>
              <a:t>When reporting information about direct care staff, the facility must specify whether the individual is an employee of the facility, or is engaged by the facility under contract or through an agency.</a:t>
            </a:r>
          </a:p>
          <a:p>
            <a:pPr indent="-228600">
              <a:lnSpc>
                <a:spcPct val="90000"/>
              </a:lnSpc>
              <a:spcAft>
                <a:spcPts val="600"/>
              </a:spcAft>
              <a:buFont typeface="Arial" panose="020B0604020202020204" pitchFamily="34" charset="0"/>
              <a:buChar char="•"/>
            </a:pPr>
            <a:endParaRPr lang="en-US" dirty="0">
              <a:solidFill>
                <a:schemeClr val="bg1"/>
              </a:solidFill>
            </a:endParaRPr>
          </a:p>
          <a:p>
            <a:pPr>
              <a:lnSpc>
                <a:spcPct val="90000"/>
              </a:lnSpc>
              <a:spcAft>
                <a:spcPts val="600"/>
              </a:spcAft>
            </a:pPr>
            <a:r>
              <a:rPr kumimoji="0" lang="en-US" b="0" i="0" u="none" strike="noStrike" cap="none" spc="0" normalizeH="0" baseline="0" noProof="0" dirty="0">
                <a:ln>
                  <a:noFill/>
                </a:ln>
                <a:solidFill>
                  <a:schemeClr val="bg1"/>
                </a:solidFill>
                <a:effectLst/>
                <a:uLnTx/>
                <a:uFillTx/>
              </a:rPr>
              <a:t>The facility must submit direct care staffing information on the schedule specified by CMS, but no less frequently than quarterly. </a:t>
            </a:r>
          </a:p>
        </p:txBody>
      </p:sp>
    </p:spTree>
    <p:extLst>
      <p:ext uri="{BB962C8B-B14F-4D97-AF65-F5344CB8AC3E}">
        <p14:creationId xmlns:p14="http://schemas.microsoft.com/office/powerpoint/2010/main" val="39477694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extBox 2">
            <a:extLst>
              <a:ext uri="{FF2B5EF4-FFF2-40B4-BE49-F238E27FC236}">
                <a16:creationId xmlns:a16="http://schemas.microsoft.com/office/drawing/2014/main" id="{25F9AEA7-2BAF-E739-D44E-30FDE17AC279}"/>
              </a:ext>
            </a:extLst>
          </p:cNvPr>
          <p:cNvGraphicFramePr/>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9996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600CAF-5637-42E7-9985-657187E6C94A}"/>
              </a:ext>
            </a:extLst>
          </p:cNvPr>
          <p:cNvSpPr/>
          <p:nvPr/>
        </p:nvSpPr>
        <p:spPr>
          <a:xfrm>
            <a:off x="805343" y="335560"/>
            <a:ext cx="10427516" cy="5676169"/>
          </a:xfrm>
          <a:prstGeom prst="rect">
            <a:avLst/>
          </a:prstGeom>
        </p:spPr>
        <p:txBody>
          <a:bodyPr wrap="square">
            <a:spAutoFit/>
          </a:bodyPr>
          <a:lstStyle/>
          <a:p>
            <a:pPr>
              <a:lnSpc>
                <a:spcPct val="107000"/>
              </a:lnSpc>
            </a:pPr>
            <a:endParaRPr lang="en-US" sz="2000" b="1" dirty="0">
              <a:solidFill>
                <a:srgbClr val="000000"/>
              </a:solidFill>
              <a:latin typeface="&amp;quot"/>
              <a:ea typeface="Calibri" panose="020F0502020204030204" pitchFamily="34" charset="0"/>
              <a:cs typeface="Times New Roman" panose="02020603050405020304" pitchFamily="18" charset="0"/>
            </a:endParaRPr>
          </a:p>
          <a:p>
            <a:pPr>
              <a:lnSpc>
                <a:spcPct val="107000"/>
              </a:lnSpc>
            </a:pPr>
            <a:r>
              <a:rPr lang="en-US" sz="2000" b="1" dirty="0">
                <a:solidFill>
                  <a:srgbClr val="000000"/>
                </a:solidFill>
                <a:latin typeface="&amp;quot"/>
                <a:ea typeface="Calibri" panose="020F0502020204030204" pitchFamily="34" charset="0"/>
                <a:cs typeface="Times New Roman" panose="02020603050405020304" pitchFamily="18" charset="0"/>
              </a:rPr>
              <a:t>Last Phase of Mandatory CMS Requirements:</a:t>
            </a:r>
          </a:p>
          <a:p>
            <a:pPr>
              <a:lnSpc>
                <a:spcPct val="107000"/>
              </a:lnSpc>
            </a:pPr>
            <a:endParaRPr lang="en-US" sz="2000" b="1" dirty="0">
              <a:solidFill>
                <a:srgbClr val="000000"/>
              </a:solidFill>
              <a:latin typeface="&amp;quot"/>
              <a:ea typeface="Calibri" panose="020F0502020204030204" pitchFamily="34" charset="0"/>
              <a:cs typeface="Times New Roman" panose="02020603050405020304" pitchFamily="18" charset="0"/>
            </a:endParaRPr>
          </a:p>
          <a:p>
            <a:pPr>
              <a:lnSpc>
                <a:spcPct val="107000"/>
              </a:lnSpc>
            </a:pPr>
            <a:r>
              <a:rPr lang="en-US" sz="2000" b="1" dirty="0">
                <a:solidFill>
                  <a:srgbClr val="000000"/>
                </a:solidFill>
                <a:highlight>
                  <a:srgbClr val="FFFF00"/>
                </a:highlight>
                <a:latin typeface="&amp;quot"/>
                <a:ea typeface="Calibri" panose="020F0502020204030204" pitchFamily="34" charset="0"/>
                <a:cs typeface="Times New Roman" panose="02020603050405020304" pitchFamily="18" charset="0"/>
              </a:rPr>
              <a:t>Phase 3 - Infection Control Preventionist (Nov. 28, 2019)</a:t>
            </a:r>
            <a:r>
              <a:rPr lang="en-US" sz="2000" b="1" dirty="0">
                <a:solidFill>
                  <a:srgbClr val="000000"/>
                </a:solidFill>
                <a:highlight>
                  <a:srgbClr val="FFFF00"/>
                </a:highlight>
                <a:latin typeface="Helvetica" panose="020B0604020202020204" pitchFamily="34" charset="0"/>
                <a:ea typeface="Calibri" panose="020F0502020204030204" pitchFamily="34" charset="0"/>
                <a:cs typeface="Times New Roman" panose="02020603050405020304" pitchFamily="18" charset="0"/>
              </a:rPr>
              <a:t> </a:t>
            </a:r>
            <a:endParaRPr lang="en-US" sz="20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Include elevating the current Infection Control Preventionist required in facilities to a well-trained infection control professional with extensive training in the field  but focused on strong clinical backgrounds and not like current situations in which Infection Control Nurses are with facilities or other areas without much knowledge of infection.</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Below is the link to CDC's handout:</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solidFill>
                  <a:srgbClr val="000000"/>
                </a:solidFill>
                <a:latin typeface="&amp;quot"/>
                <a:ea typeface="Calibri" panose="020F0502020204030204" pitchFamily="34" charset="0"/>
                <a:cs typeface="Times New Roman" panose="02020603050405020304" pitchFamily="18" charset="0"/>
              </a:rPr>
              <a:t>What You Need to Know About Antibiotics in a Nursing Home (link below)</a:t>
            </a:r>
            <a:r>
              <a:rPr lang="en-US" sz="20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r>
              <a:rPr lang="en-US" sz="2000" dirty="0">
                <a:hlinkClick r:id="rId2"/>
              </a:rPr>
              <a:t>Core Elements for Antibiotic Stewardship in Nursing Homes: What You Need to Know About Antibiotics in a Nursing Home (cdc.gov)</a:t>
            </a:r>
            <a:endParaRPr lang="en-US" sz="2000" dirty="0"/>
          </a:p>
          <a:p>
            <a:pPr>
              <a:lnSpc>
                <a:spcPct val="107000"/>
              </a:lnSpc>
            </a:pPr>
            <a:r>
              <a:rPr lang="en-US" sz="2000" dirty="0">
                <a:solidFill>
                  <a:srgbClr val="000000"/>
                </a:solidFill>
                <a:latin typeface="&amp;quot"/>
                <a:ea typeface="Calibri" panose="020F0502020204030204" pitchFamily="34" charset="0"/>
                <a:cs typeface="Times New Roman" panose="02020603050405020304" pitchFamily="18" charset="0"/>
              </a:rPr>
              <a:t/>
            </a:r>
            <a:br>
              <a:rPr lang="en-US" sz="2000" dirty="0">
                <a:solidFill>
                  <a:srgbClr val="000000"/>
                </a:solidFill>
                <a:latin typeface="&amp;quot"/>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90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extBox 2">
            <a:extLst>
              <a:ext uri="{FF2B5EF4-FFF2-40B4-BE49-F238E27FC236}">
                <a16:creationId xmlns:a16="http://schemas.microsoft.com/office/drawing/2014/main" id="{45264CB4-3D30-178D-3793-9520E83133F5}"/>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32946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extBox 2">
            <a:extLst>
              <a:ext uri="{FF2B5EF4-FFF2-40B4-BE49-F238E27FC236}">
                <a16:creationId xmlns:a16="http://schemas.microsoft.com/office/drawing/2014/main" id="{30EFE2B4-0ED7-90CC-F1B8-B7E7A9AF5D2A}"/>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4451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3131F5-C708-43D9-8626-E22321DEE2DA}"/>
              </a:ext>
            </a:extLst>
          </p:cNvPr>
          <p:cNvSpPr txBox="1"/>
          <p:nvPr/>
        </p:nvSpPr>
        <p:spPr>
          <a:xfrm>
            <a:off x="1388210" y="824249"/>
            <a:ext cx="9654076" cy="383790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Refer to the CMS Electronic Staffing Data Submission Payroll-Based Journal Policy Manual for submission guidelines.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Please see the following link for more information: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https://www.cms.gov/Medicare/Quality-Initiatives-Patient-AssessmentInstruments/NursingHomeQualityInits/Staffing-Data-Submission-PBJ.html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For questions related to F851, surveyors, providers, or other stakeholders should email NHStaffing@cms.hhs.gov. </a:t>
            </a:r>
          </a:p>
        </p:txBody>
      </p:sp>
    </p:spTree>
    <p:extLst>
      <p:ext uri="{BB962C8B-B14F-4D97-AF65-F5344CB8AC3E}">
        <p14:creationId xmlns:p14="http://schemas.microsoft.com/office/powerpoint/2010/main" val="11092288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5F32A9-FE0C-445A-B7B4-F208496B5740}"/>
              </a:ext>
            </a:extLst>
          </p:cNvPr>
          <p:cNvSpPr txBox="1"/>
          <p:nvPr/>
        </p:nvSpPr>
        <p:spPr>
          <a:xfrm>
            <a:off x="648929" y="1047136"/>
            <a:ext cx="5811183" cy="489384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KEY ELEMENTS OF NONCOMPLIANCE </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kumimoji="0" lang="en-US" b="0" i="0" u="none" strike="noStrike" cap="none" spc="0" normalizeH="0" baseline="0" noProof="0" dirty="0">
                <a:ln>
                  <a:noFill/>
                </a:ln>
                <a:effectLst/>
                <a:uLnTx/>
                <a:uFillTx/>
              </a:rPr>
              <a:t>To cite deficient practice at F851, the surveyor’s investigation will generally show that the facility failed to do any one of the following: </a:t>
            </a:r>
          </a:p>
          <a:p>
            <a:pPr indent="-228600">
              <a:lnSpc>
                <a:spcPct val="90000"/>
              </a:lnSpc>
              <a:spcAft>
                <a:spcPts val="600"/>
              </a:spcAft>
              <a:buFont typeface="Arial" panose="020B0604020202020204" pitchFamily="34" charset="0"/>
              <a:buChar char="•"/>
            </a:pPr>
            <a:endParaRPr kumimoji="0" lang="en-US" b="0" i="0" u="none" strike="noStrike" cap="none" spc="0" normalizeH="0" baseline="0" noProof="0" dirty="0">
              <a:ln>
                <a:noFill/>
              </a:ln>
              <a:effectLst/>
              <a:uLnTx/>
              <a:uFillTx/>
            </a:endParaRPr>
          </a:p>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 Complete data for the entire reporting period, such as  </a:t>
            </a:r>
          </a:p>
          <a:p>
            <a:pPr>
              <a:lnSpc>
                <a:spcPct val="90000"/>
              </a:lnSpc>
              <a:spcAft>
                <a:spcPts val="600"/>
              </a:spcAft>
            </a:pPr>
            <a:r>
              <a:rPr kumimoji="0" lang="en-US" b="0" i="0" u="none" strike="noStrike" cap="none" spc="0" normalizeH="0" baseline="0" noProof="0" dirty="0">
                <a:ln>
                  <a:noFill/>
                </a:ln>
                <a:effectLst/>
                <a:uLnTx/>
                <a:uFillTx/>
              </a:rPr>
              <a:t>    </a:t>
            </a:r>
            <a:r>
              <a:rPr lang="en-US" dirty="0"/>
              <a:t> </a:t>
            </a:r>
            <a:r>
              <a:rPr kumimoji="0" lang="en-US" b="0" i="0" u="none" strike="noStrike" cap="none" spc="0" normalizeH="0" baseline="0" noProof="0" dirty="0">
                <a:ln>
                  <a:noFill/>
                </a:ln>
                <a:effectLst/>
                <a:uLnTx/>
                <a:uFillTx/>
              </a:rPr>
              <a:t>hours paid for all required staff, each day; or </a:t>
            </a:r>
          </a:p>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 Provide accurate data; or</a:t>
            </a:r>
          </a:p>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 Provide data by the required deadline; or,</a:t>
            </a:r>
          </a:p>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 Submit the required staffing information based on payroll data in a uniform format.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kumimoji="0" lang="en-US" b="0" i="0" u="none" strike="noStrike" cap="none" spc="0" normalizeH="0" baseline="0" noProof="0" dirty="0">
                <a:ln>
                  <a:noFill/>
                </a:ln>
                <a:effectLst/>
                <a:uLnTx/>
                <a:uFillTx/>
              </a:rPr>
              <a:t>Noncompliance at F851 focuses on the submission of   </a:t>
            </a:r>
          </a:p>
          <a:p>
            <a:pPr>
              <a:lnSpc>
                <a:spcPct val="90000"/>
              </a:lnSpc>
              <a:spcAft>
                <a:spcPts val="600"/>
              </a:spcAft>
            </a:pPr>
            <a:r>
              <a:rPr kumimoji="0" lang="en-US" b="0" i="0" u="none" strike="noStrike" cap="none" spc="0" normalizeH="0" baseline="0" noProof="0" dirty="0">
                <a:ln>
                  <a:noFill/>
                </a:ln>
                <a:effectLst/>
                <a:uLnTx/>
                <a:uFillTx/>
              </a:rPr>
              <a:t>    staffing data. </a:t>
            </a:r>
          </a:p>
          <a:p>
            <a:pPr indent="-228600">
              <a:lnSpc>
                <a:spcPct val="90000"/>
              </a:lnSpc>
              <a:spcAft>
                <a:spcPts val="600"/>
              </a:spcAft>
              <a:buFont typeface="Arial" panose="020B0604020202020204" pitchFamily="34" charset="0"/>
              <a:buChar char="•"/>
            </a:pPr>
            <a:endParaRPr lang="en-US" sz="1400" dirty="0"/>
          </a:p>
        </p:txBody>
      </p:sp>
      <p:pic>
        <p:nvPicPr>
          <p:cNvPr id="7" name="Graphic 6" descr="Warning">
            <a:extLst>
              <a:ext uri="{FF2B5EF4-FFF2-40B4-BE49-F238E27FC236}">
                <a16:creationId xmlns:a16="http://schemas.microsoft.com/office/drawing/2014/main" id="{E1EA6AAC-92BE-9F24-4C4E-93F400813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4043888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27FFFB50-5477-8B4C-DA07-2E76CB86E19A}"/>
              </a:ext>
            </a:extLst>
          </p:cNvPr>
          <p:cNvGraphicFramePr/>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1810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and blue symbols">
            <a:extLst>
              <a:ext uri="{FF2B5EF4-FFF2-40B4-BE49-F238E27FC236}">
                <a16:creationId xmlns:a16="http://schemas.microsoft.com/office/drawing/2014/main" id="{2262A2B5-1E1A-41F4-9E48-935965CB1D30}"/>
              </a:ext>
            </a:extLst>
          </p:cNvPr>
          <p:cNvPicPr>
            <a:picLocks noChangeAspect="1"/>
          </p:cNvPicPr>
          <p:nvPr/>
        </p:nvPicPr>
        <p:blipFill rotWithShape="1">
          <a:blip r:embed="rId2">
            <a:extLst>
              <a:ext uri="{28A0092B-C50C-407E-A947-70E740481C1C}">
                <a14:useLocalDpi xmlns:a14="http://schemas.microsoft.com/office/drawing/2010/main" val="0"/>
              </a:ext>
            </a:extLst>
          </a:blip>
          <a:srcRect t="14384" b="16724"/>
          <a:stretch/>
        </p:blipFill>
        <p:spPr>
          <a:xfrm>
            <a:off x="457200" y="457200"/>
            <a:ext cx="11277600" cy="5943600"/>
          </a:xfrm>
          <a:prstGeom prst="rect">
            <a:avLst/>
          </a:prstGeom>
        </p:spPr>
      </p:pic>
    </p:spTree>
    <p:extLst>
      <p:ext uri="{BB962C8B-B14F-4D97-AF65-F5344CB8AC3E}">
        <p14:creationId xmlns:p14="http://schemas.microsoft.com/office/powerpoint/2010/main" val="13906880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9A8BB-4B58-4C92-9FE5-36003FE5AF21}"/>
              </a:ext>
            </a:extLst>
          </p:cNvPr>
          <p:cNvSpPr txBox="1"/>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080808"/>
                </a:solidFill>
                <a:latin typeface="+mj-lt"/>
                <a:ea typeface="+mj-ea"/>
                <a:cs typeface="+mj-cs"/>
              </a:rPr>
              <a:t>Psychosocial Outcome Severity Guide</a:t>
            </a:r>
          </a:p>
        </p:txBody>
      </p:sp>
    </p:spTree>
    <p:extLst>
      <p:ext uri="{BB962C8B-B14F-4D97-AF65-F5344CB8AC3E}">
        <p14:creationId xmlns:p14="http://schemas.microsoft.com/office/powerpoint/2010/main" val="284255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ase&#10;&#10;Description automatically generated">
            <a:extLst>
              <a:ext uri="{FF2B5EF4-FFF2-40B4-BE49-F238E27FC236}">
                <a16:creationId xmlns:a16="http://schemas.microsoft.com/office/drawing/2014/main" id="{102D7D8D-795D-DEED-8EC3-A9B48E1264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5352" t="-1379" r="884" b="-12586"/>
          <a:stretch/>
        </p:blipFill>
        <p:spPr>
          <a:xfrm>
            <a:off x="0" y="0"/>
            <a:ext cx="9259253" cy="7555230"/>
          </a:xfrm>
          <a:prstGeom prst="rect">
            <a:avLst/>
          </a:prstGeom>
        </p:spPr>
      </p:pic>
      <p:sp>
        <p:nvSpPr>
          <p:cNvPr id="3" name="TextBox 2">
            <a:extLst>
              <a:ext uri="{FF2B5EF4-FFF2-40B4-BE49-F238E27FC236}">
                <a16:creationId xmlns:a16="http://schemas.microsoft.com/office/drawing/2014/main" id="{67BFA702-4052-D014-4B2A-42DDC69B6C05}"/>
              </a:ext>
            </a:extLst>
          </p:cNvPr>
          <p:cNvSpPr txBox="1"/>
          <p:nvPr/>
        </p:nvSpPr>
        <p:spPr>
          <a:xfrm>
            <a:off x="3043238" y="-157163"/>
            <a:ext cx="773077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CLARIFICATIONS</a:t>
            </a:r>
          </a:p>
        </p:txBody>
      </p:sp>
    </p:spTree>
    <p:extLst>
      <p:ext uri="{BB962C8B-B14F-4D97-AF65-F5344CB8AC3E}">
        <p14:creationId xmlns:p14="http://schemas.microsoft.com/office/powerpoint/2010/main" val="1015895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6644F38-CFF8-C704-AFF5-584A14E73E0B}"/>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graphicFrame>
        <p:nvGraphicFramePr>
          <p:cNvPr id="5" name="TextBox 2">
            <a:extLst>
              <a:ext uri="{FF2B5EF4-FFF2-40B4-BE49-F238E27FC236}">
                <a16:creationId xmlns:a16="http://schemas.microsoft.com/office/drawing/2014/main" id="{B3B16CA0-4B69-B8B0-69EC-589F69BC94D3}"/>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163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a:extLst>
              <a:ext uri="{FF2B5EF4-FFF2-40B4-BE49-F238E27FC236}">
                <a16:creationId xmlns:a16="http://schemas.microsoft.com/office/drawing/2014/main" id="{EB0A4EB1-A7B6-4A7D-B64F-5E92E10EA969}"/>
              </a:ext>
            </a:extLst>
          </p:cNvPr>
          <p:cNvSpPr txBox="1"/>
          <p:nvPr/>
        </p:nvSpPr>
        <p:spPr>
          <a:xfrm>
            <a:off x="1100138" y="1057275"/>
            <a:ext cx="9920429" cy="5160645"/>
          </a:xfrm>
          <a:prstGeom prst="rect">
            <a:avLst/>
          </a:prstGeom>
        </p:spPr>
        <p:txBody>
          <a:bodyPr vert="horz" lIns="91440" tIns="45720" rIns="91440" bIns="45720" rtlCol="0" anchor="t">
            <a:normAutofit/>
          </a:bodyPr>
          <a:lstStyle/>
          <a:p>
            <a:pPr>
              <a:lnSpc>
                <a:spcPct val="90000"/>
              </a:lnSpc>
              <a:spcAft>
                <a:spcPts val="600"/>
              </a:spcAft>
            </a:pPr>
            <a:r>
              <a:rPr kumimoji="0" lang="en-US" sz="2000" b="0" i="0" u="none" strike="noStrike" cap="none" spc="0" normalizeH="0" baseline="0" noProof="0" dirty="0">
                <a:ln>
                  <a:noFill/>
                </a:ln>
                <a:effectLst/>
                <a:uLnTx/>
                <a:uFillTx/>
              </a:rPr>
              <a:t>Some residents such as those with moderate or severe cognitive impairment may be more likely to demonstrate nonverbal symptoms of depression.</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kumimoji="0" lang="en-US" sz="2000" b="0" i="0" u="none" strike="noStrike" cap="none" spc="0" normalizeH="0" baseline="0" noProof="0" dirty="0">
                <a:ln>
                  <a:noFill/>
                </a:ln>
                <a:effectLst/>
                <a:uLnTx/>
                <a:uFillTx/>
              </a:rPr>
              <a:t> “Fear” is defined as an unpleasant often strong emotion caused by anticipation or   </a:t>
            </a:r>
          </a:p>
          <a:p>
            <a:pPr>
              <a:lnSpc>
                <a:spcPct val="90000"/>
              </a:lnSpc>
              <a:spcAft>
                <a:spcPts val="600"/>
              </a:spcAft>
            </a:pPr>
            <a:r>
              <a:rPr kumimoji="0" lang="en-US" sz="2000" b="0" i="0" u="none" strike="noStrike" cap="none" spc="0" normalizeH="0" baseline="0" noProof="0" dirty="0">
                <a:ln>
                  <a:noFill/>
                </a:ln>
                <a:effectLst/>
                <a:uLnTx/>
                <a:uFillTx/>
              </a:rPr>
              <a:t>       awareness of danger.</a:t>
            </a:r>
          </a:p>
          <a:p>
            <a:pPr indent="-228600">
              <a:lnSpc>
                <a:spcPct val="90000"/>
              </a:lnSpc>
              <a:spcAft>
                <a:spcPts val="600"/>
              </a:spcAft>
              <a:buFont typeface="Arial" panose="020B0604020202020204" pitchFamily="34" charset="0"/>
              <a:buChar char="•"/>
            </a:pPr>
            <a:endParaRPr kumimoji="0" lang="en-US" sz="2000" b="0" i="0" u="none" strike="noStrike" cap="none" spc="0" normalizeH="0" baseline="0" noProof="0" dirty="0">
              <a:ln>
                <a:noFill/>
              </a:ln>
              <a:effectLst/>
              <a:uLnTx/>
              <a:uFillTx/>
            </a:endParaRPr>
          </a:p>
          <a:p>
            <a:pPr indent="-228600">
              <a:lnSpc>
                <a:spcPct val="90000"/>
              </a:lnSpc>
              <a:spcAft>
                <a:spcPts val="600"/>
              </a:spcAft>
              <a:buFont typeface="Arial" panose="020B0604020202020204" pitchFamily="34" charset="0"/>
              <a:buChar char="•"/>
            </a:pPr>
            <a:r>
              <a:rPr kumimoji="0" lang="en-US" sz="2000" b="0" i="0" u="none" strike="noStrike" cap="none" spc="0" normalizeH="0" baseline="0" noProof="0" dirty="0">
                <a:ln>
                  <a:noFill/>
                </a:ln>
                <a:effectLst/>
                <a:uLnTx/>
                <a:uFillTx/>
              </a:rPr>
              <a:t> “Humiliation” refers to a feeling of shame due to being embarrassed, disgraced, or  </a:t>
            </a:r>
          </a:p>
          <a:p>
            <a:pPr>
              <a:lnSpc>
                <a:spcPct val="90000"/>
              </a:lnSpc>
              <a:spcAft>
                <a:spcPts val="600"/>
              </a:spcAft>
            </a:pPr>
            <a:r>
              <a:rPr lang="en-US" sz="2000" dirty="0"/>
              <a:t>       </a:t>
            </a:r>
            <a:r>
              <a:rPr kumimoji="0" lang="en-US" sz="2000" b="0" i="0" u="none" strike="noStrike" cap="none" spc="0" normalizeH="0" baseline="0" noProof="0" dirty="0">
                <a:ln>
                  <a:noFill/>
                </a:ln>
                <a:effectLst/>
                <a:uLnTx/>
                <a:uFillTx/>
              </a:rPr>
              <a:t>depreciated. Some individuals lose so much self-esteem through humiliation that they  </a:t>
            </a:r>
          </a:p>
          <a:p>
            <a:pPr>
              <a:lnSpc>
                <a:spcPct val="90000"/>
              </a:lnSpc>
              <a:spcAft>
                <a:spcPts val="600"/>
              </a:spcAft>
            </a:pPr>
            <a:r>
              <a:rPr lang="en-US" sz="2000" dirty="0"/>
              <a:t>       </a:t>
            </a:r>
            <a:r>
              <a:rPr kumimoji="0" lang="en-US" sz="2000" b="0" i="0" u="none" strike="noStrike" cap="none" spc="0" normalizeH="0" baseline="0" noProof="0" dirty="0">
                <a:ln>
                  <a:noFill/>
                </a:ln>
                <a:effectLst/>
                <a:uLnTx/>
                <a:uFillTx/>
              </a:rPr>
              <a:t>become depressed.</a:t>
            </a:r>
          </a:p>
          <a:p>
            <a:pPr indent="-228600">
              <a:lnSpc>
                <a:spcPct val="90000"/>
              </a:lnSpc>
              <a:spcAft>
                <a:spcPts val="600"/>
              </a:spcAft>
              <a:buFont typeface="Arial" panose="020B0604020202020204" pitchFamily="34" charset="0"/>
              <a:buChar char="•"/>
            </a:pPr>
            <a:endParaRPr kumimoji="0" lang="en-US" sz="2000" b="0" i="0" u="none" strike="noStrike" cap="none" spc="0" normalizeH="0" baseline="0" noProof="0" dirty="0">
              <a:ln>
                <a:noFill/>
              </a:ln>
              <a:effectLst/>
              <a:uLnTx/>
              <a:uFillTx/>
            </a:endParaRPr>
          </a:p>
          <a:p>
            <a:pPr indent="-228600">
              <a:lnSpc>
                <a:spcPct val="90000"/>
              </a:lnSpc>
              <a:spcAft>
                <a:spcPts val="600"/>
              </a:spcAft>
              <a:buFont typeface="Arial" panose="020B0604020202020204" pitchFamily="34" charset="0"/>
              <a:buChar char="•"/>
            </a:pPr>
            <a:r>
              <a:rPr kumimoji="0" lang="en-US" sz="2000" b="0" i="0" u="none" strike="noStrike" cap="none" spc="0" normalizeH="0" baseline="0" noProof="0" dirty="0">
                <a:ln>
                  <a:noFill/>
                </a:ln>
                <a:effectLst/>
                <a:uLnTx/>
                <a:uFillTx/>
              </a:rPr>
              <a:t> “Psychosocial” refers to the combined influence of psychological factors and the    </a:t>
            </a:r>
          </a:p>
          <a:p>
            <a:pPr>
              <a:lnSpc>
                <a:spcPct val="90000"/>
              </a:lnSpc>
              <a:spcAft>
                <a:spcPts val="600"/>
              </a:spcAft>
            </a:pPr>
            <a:r>
              <a:rPr kumimoji="0" lang="en-US" sz="2000" b="0" i="0" u="none" strike="noStrike" cap="none" spc="0" normalizeH="0" baseline="0" noProof="0" dirty="0">
                <a:ln>
                  <a:noFill/>
                </a:ln>
                <a:effectLst/>
                <a:uLnTx/>
                <a:uFillTx/>
              </a:rPr>
              <a:t>       surrounding social environment on physical, emotional, and/or mental wellness. </a:t>
            </a:r>
            <a:endParaRPr lang="en-US" sz="2000" dirty="0"/>
          </a:p>
        </p:txBody>
      </p:sp>
    </p:spTree>
    <p:extLst>
      <p:ext uri="{BB962C8B-B14F-4D97-AF65-F5344CB8AC3E}">
        <p14:creationId xmlns:p14="http://schemas.microsoft.com/office/powerpoint/2010/main" val="112336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05DA-DC8F-4FE1-86C8-F98154D6BA7C}"/>
              </a:ext>
            </a:extLst>
          </p:cNvPr>
          <p:cNvSpPr>
            <a:spLocks noGrp="1"/>
          </p:cNvSpPr>
          <p:nvPr>
            <p:ph type="ctrTitle"/>
          </p:nvPr>
        </p:nvSpPr>
        <p:spPr>
          <a:xfrm>
            <a:off x="684211" y="609600"/>
            <a:ext cx="10431463" cy="5384800"/>
          </a:xfrm>
        </p:spPr>
        <p:txBody>
          <a:bodyPr vert="horz" lIns="91440" tIns="45720" rIns="91440" bIns="45720" rtlCol="0" anchor="ctr">
            <a:normAutofit/>
          </a:bodyPr>
          <a:lstStyle/>
          <a:p>
            <a:pPr algn="ctr">
              <a:lnSpc>
                <a:spcPct val="90000"/>
              </a:lnSpc>
            </a:pP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3100" b="1" dirty="0">
                <a:solidFill>
                  <a:schemeClr val="bg1"/>
                </a:solidFill>
              </a:rPr>
              <a:t>Infection Prevention </a:t>
            </a:r>
            <a:br>
              <a:rPr lang="en-US" sz="3100" b="1" dirty="0">
                <a:solidFill>
                  <a:schemeClr val="bg1"/>
                </a:solidFill>
              </a:rPr>
            </a:br>
            <a:r>
              <a:rPr lang="en-US" sz="3100" b="1" dirty="0">
                <a:solidFill>
                  <a:schemeClr val="bg1"/>
                </a:solidFill>
              </a:rPr>
              <a:t>&amp; </a:t>
            </a:r>
            <a:br>
              <a:rPr lang="en-US" sz="3100" b="1" dirty="0">
                <a:solidFill>
                  <a:schemeClr val="bg1"/>
                </a:solidFill>
              </a:rPr>
            </a:br>
            <a:r>
              <a:rPr lang="en-US" sz="3100" b="1" dirty="0">
                <a:solidFill>
                  <a:schemeClr val="bg1"/>
                </a:solidFill>
              </a:rPr>
              <a:t>Antibiotic stewardship</a:t>
            </a:r>
            <a:r>
              <a:rPr lang="en-US" sz="1300" dirty="0"/>
              <a:t/>
            </a:r>
            <a:br>
              <a:rPr lang="en-US" sz="1300" dirty="0"/>
            </a:br>
            <a:r>
              <a:rPr lang="en-US" sz="1600" dirty="0"/>
              <a:t/>
            </a:r>
            <a:br>
              <a:rPr lang="en-US" sz="1600" dirty="0"/>
            </a:br>
            <a:r>
              <a:rPr lang="en-US" sz="1600" dirty="0"/>
              <a:t/>
            </a:r>
            <a:br>
              <a:rPr lang="en-US" sz="1600" dirty="0"/>
            </a:br>
            <a:r>
              <a:rPr lang="en-US" sz="1600" dirty="0"/>
              <a:t/>
            </a:r>
            <a:br>
              <a:rPr lang="en-US" sz="1600" dirty="0"/>
            </a:br>
            <a:r>
              <a:rPr lang="en-US" sz="900" dirty="0"/>
              <a:t/>
            </a:r>
            <a:br>
              <a:rPr lang="en-US" sz="900" dirty="0"/>
            </a:br>
            <a:r>
              <a:rPr lang="en-US" sz="900" dirty="0"/>
              <a:t/>
            </a:r>
            <a:br>
              <a:rPr lang="en-US" sz="900" dirty="0"/>
            </a:br>
            <a:r>
              <a:rPr lang="en-US" sz="900" dirty="0"/>
              <a:t/>
            </a:r>
            <a:br>
              <a:rPr lang="en-US" sz="900" dirty="0"/>
            </a:br>
            <a:endParaRPr lang="en-US" sz="900" dirty="0"/>
          </a:p>
        </p:txBody>
      </p:sp>
      <p:sp>
        <p:nvSpPr>
          <p:cNvPr id="3" name="Subtitle 2">
            <a:extLst>
              <a:ext uri="{FF2B5EF4-FFF2-40B4-BE49-F238E27FC236}">
                <a16:creationId xmlns:a16="http://schemas.microsoft.com/office/drawing/2014/main" id="{3C439D19-A656-4243-B4F7-1DAF5EEE9683}"/>
              </a:ext>
            </a:extLst>
          </p:cNvPr>
          <p:cNvSpPr>
            <a:spLocks noGrp="1"/>
          </p:cNvSpPr>
          <p:nvPr>
            <p:ph type="subTitle" idx="1"/>
          </p:nvPr>
        </p:nvSpPr>
        <p:spPr>
          <a:xfrm>
            <a:off x="6499654" y="102637"/>
            <a:ext cx="4419171" cy="4206894"/>
          </a:xfrm>
        </p:spPr>
        <p:txBody>
          <a:bodyPr vert="horz" lIns="91440" tIns="45720" rIns="91440" bIns="45720" rtlCol="0" anchor="ctr">
            <a:normAutofit/>
          </a:bodyPr>
          <a:lstStyle/>
          <a:p>
            <a:pPr>
              <a:buFont typeface="Wingdings 3" panose="05040102010807070707" pitchFamily="18" charset="2"/>
              <a:buChar char=""/>
            </a:pPr>
            <a:endParaRPr lang="en-US" sz="3600" b="1" dirty="0"/>
          </a:p>
          <a:p>
            <a:pPr>
              <a:buFont typeface="Wingdings 3" panose="05040102010807070707" pitchFamily="18" charset="2"/>
              <a:buChar char=""/>
            </a:pPr>
            <a:endParaRPr lang="en-US" dirty="0"/>
          </a:p>
          <a:p>
            <a:pPr>
              <a:buFont typeface="Wingdings 3" panose="05040102010807070707" pitchFamily="18" charset="2"/>
              <a:buChar char=""/>
            </a:pPr>
            <a:r>
              <a:rPr lang="en-US" dirty="0"/>
              <a:t> </a:t>
            </a:r>
          </a:p>
        </p:txBody>
      </p:sp>
    </p:spTree>
    <p:extLst>
      <p:ext uri="{BB962C8B-B14F-4D97-AF65-F5344CB8AC3E}">
        <p14:creationId xmlns:p14="http://schemas.microsoft.com/office/powerpoint/2010/main" val="8651859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Background pattern&#10;&#10;Description automatically generated">
            <a:extLst>
              <a:ext uri="{FF2B5EF4-FFF2-40B4-BE49-F238E27FC236}">
                <a16:creationId xmlns:a16="http://schemas.microsoft.com/office/drawing/2014/main" id="{7BBE0D23-DC76-7692-6392-31860C868E84}"/>
              </a:ext>
            </a:extLst>
          </p:cNvPr>
          <p:cNvPicPr>
            <a:picLocks noChangeAspect="1"/>
          </p:cNvPicPr>
          <p:nvPr/>
        </p:nvPicPr>
        <p:blipFill rotWithShape="1">
          <a:blip r:embed="rId2">
            <a:duotone>
              <a:schemeClr val="bg2">
                <a:shade val="45000"/>
                <a:satMod val="135000"/>
              </a:schemeClr>
              <a:prstClr val="white"/>
            </a:duotone>
          </a:blip>
          <a:srcRect t="17582"/>
          <a:stretch/>
        </p:blipFill>
        <p:spPr>
          <a:xfrm>
            <a:off x="20" y="10"/>
            <a:ext cx="12191980" cy="6857990"/>
          </a:xfrm>
          <a:prstGeom prst="rect">
            <a:avLst/>
          </a:prstGeom>
        </p:spPr>
      </p:pic>
      <p:graphicFrame>
        <p:nvGraphicFramePr>
          <p:cNvPr id="14" name="TextBox 2">
            <a:extLst>
              <a:ext uri="{FF2B5EF4-FFF2-40B4-BE49-F238E27FC236}">
                <a16:creationId xmlns:a16="http://schemas.microsoft.com/office/drawing/2014/main" id="{28BB9899-2004-1B90-DD64-45C76958D2FC}"/>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54300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74E1B-EC15-495F-8D25-69B7EC910EB3}"/>
              </a:ext>
            </a:extLst>
          </p:cNvPr>
          <p:cNvSpPr txBox="1"/>
          <p:nvPr/>
        </p:nvSpPr>
        <p:spPr>
          <a:xfrm>
            <a:off x="200025" y="157164"/>
            <a:ext cx="11731421" cy="6038364"/>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1700" b="0" i="0" u="none" strike="noStrike" cap="none" spc="0" normalizeH="0" baseline="0" noProof="0" dirty="0">
                <a:ln>
                  <a:noFill/>
                </a:ln>
                <a:effectLst/>
                <a:uLnTx/>
                <a:uFillTx/>
              </a:rPr>
              <a:t>The team should select the level of severity for the deficiency based on the highest level of physical or psychosocial outcome.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For example, a resident who was slapped by a staff member may experience only a minor physical outcome from the slap but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suffer a greater psychosocial outcome, as demonstrated by fear, agitation, and/or withdrawal.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Another example is when a staff member physically assaults a resident with no resulting physical harm, but the resident only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demonstrates indifference to the incident at the time of the survey; however, it is likely that this caused a greater psychosocial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outcome.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 In these cases, the severity level based on the psychosocial outcome would be used as the level of severity for the deficiency as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it would reflect the highest level of harm or potential for harm</a:t>
            </a:r>
          </a:p>
        </p:txBody>
      </p:sp>
    </p:spTree>
    <p:extLst>
      <p:ext uri="{BB962C8B-B14F-4D97-AF65-F5344CB8AC3E}">
        <p14:creationId xmlns:p14="http://schemas.microsoft.com/office/powerpoint/2010/main" val="35378256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79DB1F-3F25-4E06-86B8-98289935129D}"/>
              </a:ext>
            </a:extLst>
          </p:cNvPr>
          <p:cNvSpPr txBox="1"/>
          <p:nvPr/>
        </p:nvSpPr>
        <p:spPr>
          <a:xfrm>
            <a:off x="471488" y="300038"/>
            <a:ext cx="10894119" cy="5895489"/>
          </a:xfrm>
          <a:prstGeom prst="rect">
            <a:avLst/>
          </a:prstGeom>
        </p:spPr>
        <p:txBody>
          <a:bodyPr vert="horz" lIns="91440" tIns="45720" rIns="91440" bIns="45720" rtlCol="0" anchor="ctr">
            <a:normAutofit/>
          </a:bodyPr>
          <a:lstStyle/>
          <a:p>
            <a:pPr>
              <a:lnSpc>
                <a:spcPct val="90000"/>
              </a:lnSpc>
              <a:spcAft>
                <a:spcPts val="600"/>
              </a:spcAft>
            </a:pPr>
            <a:endParaRPr lang="en-US" sz="1600" dirty="0"/>
          </a:p>
          <a:p>
            <a:pPr>
              <a:lnSpc>
                <a:spcPct val="90000"/>
              </a:lnSpc>
              <a:spcAft>
                <a:spcPts val="600"/>
              </a:spcAft>
            </a:pPr>
            <a:r>
              <a:rPr lang="en-US" sz="1600" b="1" dirty="0"/>
              <a:t>Overview </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Psychosocial outcomes (e.g., changes in mood and/or behavior) may result from a facility’s noncompliance with any regulatory requirement.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A resident may have experienced (or may have the potential or likelihood to experience) a negative physical outcome and/or a  </a:t>
            </a:r>
          </a:p>
          <a:p>
            <a:pPr>
              <a:lnSpc>
                <a:spcPct val="90000"/>
              </a:lnSpc>
              <a:spcAft>
                <a:spcPts val="600"/>
              </a:spcAft>
            </a:pPr>
            <a:r>
              <a:rPr lang="en-US" sz="1600" dirty="0"/>
              <a:t>     negative psychosocial outcome resulting from facility noncompliance.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Psychosocial and physical outcomes are equally important in determining the severity of noncompliance, and both need to be  </a:t>
            </a:r>
          </a:p>
          <a:p>
            <a:pPr>
              <a:lnSpc>
                <a:spcPct val="90000"/>
              </a:lnSpc>
              <a:spcAft>
                <a:spcPts val="600"/>
              </a:spcAft>
            </a:pPr>
            <a:r>
              <a:rPr lang="en-US" sz="1600" dirty="0"/>
              <a:t>     considered before assigning a severity level.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The severity level should reflect the highest level of harm/potential harm. The presence of a given affect (i.e., behavioral  </a:t>
            </a:r>
          </a:p>
          <a:p>
            <a:pPr>
              <a:lnSpc>
                <a:spcPct val="90000"/>
              </a:lnSpc>
              <a:spcAft>
                <a:spcPts val="600"/>
              </a:spcAft>
            </a:pPr>
            <a:r>
              <a:rPr lang="en-US" sz="1600" dirty="0"/>
              <a:t>     manifestation of mood) does not necessarily indicate a psychosocial outcome that is the direct result of noncompliance. </a:t>
            </a:r>
          </a:p>
          <a:p>
            <a:pPr indent="-2286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37258033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
            <a:extLst>
              <a:ext uri="{FF2B5EF4-FFF2-40B4-BE49-F238E27FC236}">
                <a16:creationId xmlns:a16="http://schemas.microsoft.com/office/drawing/2014/main" id="{F71093DB-68CF-438D-8F58-224D4F26A29C}"/>
              </a:ext>
            </a:extLst>
          </p:cNvPr>
          <p:cNvSpPr txBox="1"/>
          <p:nvPr/>
        </p:nvSpPr>
        <p:spPr>
          <a:xfrm>
            <a:off x="457201" y="585788"/>
            <a:ext cx="10945368" cy="5467540"/>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A resident’s reactions and responses (or lack thereof) also may be affected by his/her preexisting psychosocial issues,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illnesses, medication side effects, and/or other factors.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Because many nursing home residents have sadness, anger, loss of self-esteem, etc. in reaction to normal life  </a:t>
            </a:r>
          </a:p>
          <a:p>
            <a:pPr marR="0" lvl="0" fontAlgn="auto">
              <a:lnSpc>
                <a:spcPct val="90000"/>
              </a:lnSpc>
              <a:spcBef>
                <a:spcPts val="0"/>
              </a:spcBef>
              <a:spcAft>
                <a:spcPts val="600"/>
              </a:spcAft>
              <a:buClrTx/>
              <a:buSzTx/>
              <a:tabLst/>
              <a:defRPr/>
            </a:pPr>
            <a:r>
              <a:rPr kumimoji="0" lang="en-US" sz="1700" b="0" i="0" u="none" strike="noStrike" cap="none" spc="0" normalizeH="0" baseline="0" noProof="0" dirty="0">
                <a:ln>
                  <a:noFill/>
                </a:ln>
                <a:effectLst/>
                <a:uLnTx/>
                <a:uFillTx/>
              </a:rPr>
              <a:t>    experiences, the survey team must determine that the negative psychosocial outcome is a result of the noncompliance  </a:t>
            </a:r>
          </a:p>
          <a:p>
            <a:pPr marR="0" lvl="0" fontAlgn="auto">
              <a:lnSpc>
                <a:spcPct val="90000"/>
              </a:lnSpc>
              <a:spcBef>
                <a:spcPts val="0"/>
              </a:spcBef>
              <a:spcAft>
                <a:spcPts val="600"/>
              </a:spcAft>
              <a:buClrTx/>
              <a:buSzTx/>
              <a:tabLst/>
              <a:defRPr/>
            </a:pPr>
            <a:r>
              <a:rPr lang="en-US" sz="1700" dirty="0"/>
              <a:t>    </a:t>
            </a:r>
            <a:r>
              <a:rPr kumimoji="0" lang="en-US" sz="1700" b="0" i="0" u="none" strike="noStrike" cap="none" spc="0" normalizeH="0" baseline="0" noProof="0" dirty="0">
                <a:ln>
                  <a:noFill/>
                </a:ln>
                <a:effectLst/>
                <a:uLnTx/>
                <a:uFillTx/>
              </a:rPr>
              <a:t>and not a pre-existing condition for the resident.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Psychosocial outcomes may be the result of facility noncompliance with any regulation.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7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dirty="0">
                <a:ln>
                  <a:noFill/>
                </a:ln>
                <a:effectLst/>
                <a:uLnTx/>
                <a:uFillTx/>
              </a:rPr>
              <a:t>This also includes psychosocial outcomes resulting from a facility’s failure to assess and develop an adequate care plan  </a:t>
            </a:r>
          </a:p>
          <a:p>
            <a:pPr marR="0" lvl="0" fontAlgn="auto">
              <a:lnSpc>
                <a:spcPct val="90000"/>
              </a:lnSpc>
              <a:spcBef>
                <a:spcPts val="0"/>
              </a:spcBef>
              <a:spcAft>
                <a:spcPts val="600"/>
              </a:spcAft>
              <a:buClrTx/>
              <a:buSzTx/>
              <a:tabLst/>
              <a:defRPr/>
            </a:pPr>
            <a:r>
              <a:rPr kumimoji="0" lang="en-US" sz="1700" b="0" i="0" u="none" strike="noStrike" cap="none" spc="0" normalizeH="0" baseline="0" noProof="0" dirty="0">
                <a:ln>
                  <a:noFill/>
                </a:ln>
                <a:effectLst/>
                <a:uLnTx/>
                <a:uFillTx/>
              </a:rPr>
              <a:t>    to address a resident’s pre-existing psychosocial issues, leading to continuation or worsening of the condition</a:t>
            </a:r>
          </a:p>
        </p:txBody>
      </p:sp>
    </p:spTree>
    <p:extLst>
      <p:ext uri="{BB962C8B-B14F-4D97-AF65-F5344CB8AC3E}">
        <p14:creationId xmlns:p14="http://schemas.microsoft.com/office/powerpoint/2010/main" val="11149389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002B8B-2E15-4C90-B849-710B3ACC3DBE}"/>
              </a:ext>
            </a:extLst>
          </p:cNvPr>
          <p:cNvSpPr txBox="1"/>
          <p:nvPr/>
        </p:nvSpPr>
        <p:spPr>
          <a:xfrm>
            <a:off x="360342" y="1000125"/>
            <a:ext cx="11188191" cy="5176838"/>
          </a:xfrm>
          <a:prstGeom prst="rect">
            <a:avLst/>
          </a:prstGeom>
        </p:spPr>
        <p:txBody>
          <a:bodyPr vert="horz" lIns="91440" tIns="45720" rIns="91440" bIns="45720" rtlCol="0">
            <a:normAutofit/>
          </a:bodyPr>
          <a:lstStyle/>
          <a:p>
            <a:pPr>
              <a:lnSpc>
                <a:spcPct val="90000"/>
              </a:lnSpc>
              <a:spcAft>
                <a:spcPts val="600"/>
              </a:spcAft>
            </a:pPr>
            <a:r>
              <a:rPr lang="en-US" b="1" dirty="0"/>
              <a:t>Application of the Reasonable Person Concept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There are circumstances in which the survey team should apply the “reasonable person concept” to determine the outcome and the severity of the </a:t>
            </a:r>
          </a:p>
          <a:p>
            <a:pPr>
              <a:lnSpc>
                <a:spcPct val="90000"/>
              </a:lnSpc>
              <a:spcAft>
                <a:spcPts val="600"/>
              </a:spcAft>
            </a:pPr>
            <a:r>
              <a:rPr lang="en-US" sz="1400" dirty="0"/>
              <a:t>      deficiency, such as when a resident’s psychosocial outcome may not be readily determined through the investigative process.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following are examples of circumstances in which a resident’s psychosocial outcome may not be readily determined through the investigative  </a:t>
            </a:r>
          </a:p>
          <a:p>
            <a:pPr>
              <a:lnSpc>
                <a:spcPct val="90000"/>
              </a:lnSpc>
              <a:spcAft>
                <a:spcPts val="600"/>
              </a:spcAft>
            </a:pPr>
            <a:r>
              <a:rPr lang="en-US" sz="1400" dirty="0"/>
              <a:t>      process and the reasonable person concept should be used: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When a resident may not be able to express their feelings, there is no discernable response, or when circumstances may not permit the direct  </a:t>
            </a:r>
          </a:p>
          <a:p>
            <a:pPr>
              <a:lnSpc>
                <a:spcPct val="90000"/>
              </a:lnSpc>
              <a:spcAft>
                <a:spcPts val="600"/>
              </a:spcAft>
            </a:pPr>
            <a:r>
              <a:rPr lang="en-US" sz="1400" dirty="0"/>
              <a:t>     evaluation of the resident’s psychosocial outcome. Such circumstances may include, but are not limited to, the resident’s death, cognitive  </a:t>
            </a:r>
          </a:p>
          <a:p>
            <a:pPr>
              <a:lnSpc>
                <a:spcPct val="90000"/>
              </a:lnSpc>
              <a:spcAft>
                <a:spcPts val="600"/>
              </a:spcAft>
            </a:pPr>
            <a:r>
              <a:rPr lang="en-US" sz="1400" dirty="0"/>
              <a:t>     impairments, physical impairments, or insufficient documentation by the facility; or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 When a resident’s reaction to a deficient practice is markedly incongruent (or different) with the level of reaction a reasonable person in the  </a:t>
            </a:r>
          </a:p>
          <a:p>
            <a:pPr>
              <a:lnSpc>
                <a:spcPct val="90000"/>
              </a:lnSpc>
              <a:spcAft>
                <a:spcPts val="600"/>
              </a:spcAft>
            </a:pPr>
            <a:r>
              <a:rPr lang="en-US" sz="1400" dirty="0"/>
              <a:t>       resident’s position would have to the deficient practice. To apply the reasonable person concept, the survey team should determine the severity of   </a:t>
            </a:r>
          </a:p>
          <a:p>
            <a:pPr>
              <a:lnSpc>
                <a:spcPct val="90000"/>
              </a:lnSpc>
              <a:spcAft>
                <a:spcPts val="600"/>
              </a:spcAft>
            </a:pPr>
            <a:r>
              <a:rPr lang="en-US" sz="1400" dirty="0"/>
              <a:t>       the psychosocial outcome or potential outcome the deficiency may have had on a reasonable person in the resident’s position (i.e., what degree of  </a:t>
            </a:r>
          </a:p>
          <a:p>
            <a:pPr>
              <a:lnSpc>
                <a:spcPct val="90000"/>
              </a:lnSpc>
              <a:spcAft>
                <a:spcPts val="600"/>
              </a:spcAft>
            </a:pPr>
            <a:r>
              <a:rPr lang="en-US" sz="1400" dirty="0"/>
              <a:t>       actual or potential harm would one expect a reasonable person in a similar situation to suffer as a result of the noncompliance). </a:t>
            </a:r>
          </a:p>
        </p:txBody>
      </p:sp>
    </p:spTree>
    <p:extLst>
      <p:ext uri="{BB962C8B-B14F-4D97-AF65-F5344CB8AC3E}">
        <p14:creationId xmlns:p14="http://schemas.microsoft.com/office/powerpoint/2010/main" val="14467057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002C05-CFF5-4E01-ADF8-25BDD3B6E183}"/>
              </a:ext>
            </a:extLst>
          </p:cNvPr>
          <p:cNvSpPr txBox="1"/>
          <p:nvPr/>
        </p:nvSpPr>
        <p:spPr>
          <a:xfrm>
            <a:off x="400050" y="1338729"/>
            <a:ext cx="10933994" cy="4180542"/>
          </a:xfrm>
          <a:prstGeom prst="rect">
            <a:avLst/>
          </a:prstGeom>
        </p:spPr>
        <p:txBody>
          <a:bodyPr vert="horz" lIns="91440" tIns="45720" rIns="91440" bIns="45720" rtlCol="0" anchor="ctr">
            <a:noAutofit/>
          </a:bodyPr>
          <a:lstStyle/>
          <a:p>
            <a:pPr marR="0" lvl="0" fontAlgn="auto">
              <a:lnSpc>
                <a:spcPct val="90000"/>
              </a:lnSpc>
              <a:spcBef>
                <a:spcPts val="0"/>
              </a:spcBef>
              <a:spcAft>
                <a:spcPts val="600"/>
              </a:spcAft>
              <a:buClrTx/>
              <a:buSzTx/>
              <a:tabLst/>
              <a:defRPr/>
            </a:pPr>
            <a:r>
              <a:rPr kumimoji="0" lang="en-US" sz="1600" b="1" i="0" u="none" strike="noStrike" cap="none" spc="0" normalizeH="0" baseline="0" noProof="0" dirty="0">
                <a:ln>
                  <a:noFill/>
                </a:ln>
                <a:effectLst/>
                <a:uLnTx/>
                <a:uFillTx/>
              </a:rPr>
              <a:t>The survey team should consider the following regarding the resident’s position, which may include, but is not</a:t>
            </a:r>
            <a:r>
              <a:rPr lang="en-US" sz="1600" b="1" dirty="0"/>
              <a:t> l</a:t>
            </a:r>
            <a:r>
              <a:rPr kumimoji="0" lang="en-US" sz="1600" b="1" i="0" u="none" strike="noStrike" cap="none" spc="0" normalizeH="0" baseline="0" noProof="0" dirty="0" err="1">
                <a:ln>
                  <a:noFill/>
                </a:ln>
                <a:effectLst/>
                <a:uLnTx/>
                <a:uFillTx/>
              </a:rPr>
              <a:t>imited</a:t>
            </a:r>
            <a:r>
              <a:rPr kumimoji="0" lang="en-US" sz="1600" b="1" i="0" u="none" strike="noStrike" cap="none" spc="0" normalizeH="0" baseline="0" noProof="0" dirty="0">
                <a:ln>
                  <a:noFill/>
                </a:ln>
                <a:effectLst/>
                <a:uLnTx/>
                <a:uFillTx/>
              </a:rPr>
              <a:t> to: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 The resident may consider the facility to be his/her “home,” where there is an expectation that he/she is safe,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has </a:t>
            </a:r>
            <a:r>
              <a:rPr lang="en-US" sz="1600" dirty="0"/>
              <a:t> </a:t>
            </a:r>
            <a:r>
              <a:rPr kumimoji="0" lang="en-US" sz="1600" b="0" i="0" u="none" strike="noStrike" cap="none" spc="0" normalizeH="0" baseline="0" noProof="0" dirty="0">
                <a:ln>
                  <a:noFill/>
                </a:ln>
                <a:effectLst/>
                <a:uLnTx/>
                <a:uFillTx/>
              </a:rPr>
              <a:t>privacy, and will be treated with respect and dignity.</a:t>
            </a:r>
          </a:p>
          <a:p>
            <a:pPr marR="0" lvl="0" fontAlgn="auto">
              <a:lnSpc>
                <a:spcPct val="90000"/>
              </a:lnSpc>
              <a:spcBef>
                <a:spcPts val="0"/>
              </a:spcBef>
              <a:spcAft>
                <a:spcPts val="600"/>
              </a:spcAft>
              <a:buClrTx/>
              <a:buSzTx/>
              <a:tabLst/>
              <a:defRPr/>
            </a:pPr>
            <a:endParaRPr kumimoji="0" lang="en-US" sz="16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 The resident trusts and relies on facility staff to meet his/her needs.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 The resident may be frail and vulnerable. The surveyor should document the resident’s actual response and the </a:t>
            </a:r>
          </a:p>
          <a:p>
            <a:pPr marR="0" lvl="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rPr>
              <a:t>        perspectives of someone familiar with the resident. In addition to the evidence gathered by the surveyor, the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use of the reasonable person concept should be applied and may reveal that the resident is likely to, or may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potentially, suffer a greater psychosocial outcome.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For example, in the case of a sexual assault, the resident did not exhibit a change in behavior as a result of the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incident. In addition, the resident’s relative presumed that the resident would be upset by the situation.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The evidence gathered by the surveyor should still be documented, but the determination of severity would be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based on how the reasonable person would experience serious psychosocial harm (immediate jeopardy) as a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result of a sexual assault. The survey team should document on the CMS-2567 when it applies the reasonable </a:t>
            </a:r>
          </a:p>
          <a:p>
            <a:pPr marR="0" lvl="0" fontAlgn="auto">
              <a:lnSpc>
                <a:spcPct val="90000"/>
              </a:lnSpc>
              <a:spcBef>
                <a:spcPts val="0"/>
              </a:spcBef>
              <a:spcAft>
                <a:spcPts val="600"/>
              </a:spcAft>
              <a:buClrTx/>
              <a:buSzTx/>
              <a:tabLst/>
              <a:defRPr/>
            </a:pPr>
            <a:r>
              <a:rPr lang="en-US" sz="1600" dirty="0"/>
              <a:t>        </a:t>
            </a:r>
            <a:r>
              <a:rPr kumimoji="0" lang="en-US" sz="1600" b="0" i="0" u="none" strike="noStrike" cap="none" spc="0" normalizeH="0" baseline="0" noProof="0" dirty="0">
                <a:ln>
                  <a:noFill/>
                </a:ln>
                <a:effectLst/>
                <a:uLnTx/>
                <a:uFillTx/>
              </a:rPr>
              <a:t>person concept in determining the psychosocial outcome(s) for a deficiency</a:t>
            </a:r>
          </a:p>
        </p:txBody>
      </p:sp>
    </p:spTree>
    <p:extLst>
      <p:ext uri="{BB962C8B-B14F-4D97-AF65-F5344CB8AC3E}">
        <p14:creationId xmlns:p14="http://schemas.microsoft.com/office/powerpoint/2010/main" val="19359994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D5F43E-8820-4B66-ABE5-43351CE7198E}"/>
              </a:ext>
            </a:extLst>
          </p:cNvPr>
          <p:cNvSpPr txBox="1"/>
          <p:nvPr/>
        </p:nvSpPr>
        <p:spPr>
          <a:xfrm>
            <a:off x="523766" y="1027906"/>
            <a:ext cx="7477234" cy="51490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endParaRPr lang="en-US" dirty="0"/>
          </a:p>
          <a:p>
            <a:pPr>
              <a:lnSpc>
                <a:spcPct val="90000"/>
              </a:lnSpc>
              <a:spcAft>
                <a:spcPts val="600"/>
              </a:spcAft>
            </a:pPr>
            <a:r>
              <a:rPr lang="en-US" dirty="0"/>
              <a:t>While the survey team may find negative psychosocial outcomes related to</a:t>
            </a:r>
          </a:p>
          <a:p>
            <a:pPr>
              <a:lnSpc>
                <a:spcPct val="90000"/>
              </a:lnSpc>
              <a:spcAft>
                <a:spcPts val="600"/>
              </a:spcAft>
            </a:pPr>
            <a:r>
              <a:rPr lang="en-US" dirty="0"/>
              <a:t>any of the regulations, the following areas may be more susceptible to a</a:t>
            </a:r>
          </a:p>
          <a:p>
            <a:pPr>
              <a:lnSpc>
                <a:spcPct val="90000"/>
              </a:lnSpc>
              <a:spcAft>
                <a:spcPts val="600"/>
              </a:spcAft>
            </a:pPr>
            <a:r>
              <a:rPr lang="en-US" dirty="0"/>
              <a:t>negative psychosocial outcome or contain a psychosocial element that may</a:t>
            </a:r>
          </a:p>
          <a:p>
            <a:pPr>
              <a:lnSpc>
                <a:spcPct val="90000"/>
              </a:lnSpc>
              <a:spcAft>
                <a:spcPts val="600"/>
              </a:spcAft>
            </a:pPr>
            <a:r>
              <a:rPr lang="en-US" dirty="0"/>
              <a:t>be greater in severity than the physical outcome. </a:t>
            </a:r>
          </a:p>
          <a:p>
            <a:pPr indent="-228600">
              <a:lnSpc>
                <a:spcPct val="90000"/>
              </a:lnSpc>
              <a:spcAft>
                <a:spcPts val="600"/>
              </a:spcAft>
              <a:buFont typeface="Arial" panose="020B0604020202020204" pitchFamily="34" charset="0"/>
              <a:buChar char="•"/>
            </a:pPr>
            <a:endParaRPr lang="en-US" dirty="0"/>
          </a:p>
        </p:txBody>
      </p:sp>
      <p:pic>
        <p:nvPicPr>
          <p:cNvPr id="7" name="Graphic 6" descr="Team">
            <a:extLst>
              <a:ext uri="{FF2B5EF4-FFF2-40B4-BE49-F238E27FC236}">
                <a16:creationId xmlns:a16="http://schemas.microsoft.com/office/drawing/2014/main" id="{C495A717-D8E4-B591-0FC6-8C29D0E8E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24824131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
            <a:extLst>
              <a:ext uri="{FF2B5EF4-FFF2-40B4-BE49-F238E27FC236}">
                <a16:creationId xmlns:a16="http://schemas.microsoft.com/office/drawing/2014/main" id="{C31CB37F-FBB5-463B-AB58-EA2415B80E37}"/>
              </a:ext>
            </a:extLst>
          </p:cNvPr>
          <p:cNvSpPr txBox="1"/>
          <p:nvPr/>
        </p:nvSpPr>
        <p:spPr>
          <a:xfrm>
            <a:off x="728664" y="242888"/>
            <a:ext cx="10636942" cy="5952639"/>
          </a:xfrm>
          <a:prstGeom prst="rect">
            <a:avLst/>
          </a:prstGeom>
        </p:spPr>
        <p:txBody>
          <a:bodyPr vert="horz" lIns="91440" tIns="45720" rIns="91440" bIns="45720" rtlCol="0" anchor="ctr">
            <a:normAutofit fontScale="25000" lnSpcReduction="20000"/>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5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4800" dirty="0">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Areas where the survey team may more likely see psychosocial outcomes when citing a particular deficiency include, but are not limited to: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4800" dirty="0">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483.10 Resident Rights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F557, Respect, Dignity/Right to Have Personal Property;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F558, Reasonable Accommodation of Needs/Preferences;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483.12 Freedom from Abuse, Neglect, and Exploitation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F600 Free from Abuse and Neglect;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F602 Free from Misappropriation/Exploitation;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F603, Free from Involuntary Seclusion;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F604, Right to be Free from Physical Restraints;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F605, Right to be Free from Chemical Restraints;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F607, Develop/Implement Abuse/Neglect, etc. Policies;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F609, Reporting of Alleged Violations;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F610, Investigate/Prevent/Correct Alleged Violation;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483.21 Comprehensive Resident Centered Care Plans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F656, Develop/Implement Comprehensive Care Plan;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F657 Care Plan Timing and Revision;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F675, Quality of Life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F679, Activities Meet Interest/Needs of Each Resident;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483.25 Quality of Care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F699, Trauma Informed Care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483.40 Behavioral Health Services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F740, Behavioral Health Services;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F741 Sufficient/Competent Staff – Behavioral Health Needs;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F742, Treatment/Services for Mental/Psychosocial Concerns;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F743, No Pattern of Behavioral Difficulties Unless Unavoidable;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F745, Provision of Medically Related Social Services;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483.45 Pharmacy Services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F757, Drug Regimen is Free from Unnecessary Drugs; and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F758, Free from Unnecessary Psychotropic Medications/PRN Use</a:t>
            </a:r>
          </a:p>
        </p:txBody>
      </p:sp>
    </p:spTree>
    <p:extLst>
      <p:ext uri="{BB962C8B-B14F-4D97-AF65-F5344CB8AC3E}">
        <p14:creationId xmlns:p14="http://schemas.microsoft.com/office/powerpoint/2010/main" val="15815966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gnifying glass and question mark">
            <a:extLst>
              <a:ext uri="{FF2B5EF4-FFF2-40B4-BE49-F238E27FC236}">
                <a16:creationId xmlns:a16="http://schemas.microsoft.com/office/drawing/2014/main" id="{37E9B58B-0418-4420-B4DA-3B72A608771C}"/>
              </a:ext>
            </a:extLst>
          </p:cNvPr>
          <p:cNvPicPr>
            <a:picLocks noChangeAspect="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18048413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B257E9FF-0AB1-B241-9E13-44D6257E0BDE}"/>
              </a:ext>
            </a:extLst>
          </p:cNvPr>
          <p:cNvGraphicFramePr/>
          <p:nvPr>
            <p:extLst>
              <p:ext uri="{D42A27DB-BD31-4B8C-83A1-F6EECF244321}">
                <p14:modId xmlns:p14="http://schemas.microsoft.com/office/powerpoint/2010/main" val="2491973491"/>
              </p:ext>
            </p:extLst>
          </p:nvPr>
        </p:nvGraphicFramePr>
        <p:xfrm>
          <a:off x="2671764" y="685800"/>
          <a:ext cx="883126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0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11353-2AB3-47B3-A3F7-E83475E25F40}"/>
              </a:ext>
            </a:extLst>
          </p:cNvPr>
          <p:cNvSpPr/>
          <p:nvPr/>
        </p:nvSpPr>
        <p:spPr>
          <a:xfrm>
            <a:off x="151003" y="629174"/>
            <a:ext cx="10981188" cy="4970400"/>
          </a:xfrm>
          <a:prstGeom prst="rect">
            <a:avLst/>
          </a:prstGeom>
        </p:spPr>
        <p:txBody>
          <a:bodyPr wrap="square">
            <a:spAutoFit/>
          </a:bodyPr>
          <a:lstStyle/>
          <a:p>
            <a:pPr>
              <a:spcBef>
                <a:spcPts val="25"/>
              </a:spcBef>
            </a:pPr>
            <a:r>
              <a:rPr lang="en-US" b="1" dirty="0">
                <a:solidFill>
                  <a:schemeClr val="bg1"/>
                </a:solidFill>
                <a:latin typeface="Times New Roman" panose="02020603050405020304" pitchFamily="18" charset="0"/>
                <a:ea typeface="Times New Roman" panose="02020603050405020304" pitchFamily="18" charset="0"/>
              </a:rPr>
              <a:t> </a:t>
            </a:r>
            <a:endParaRPr lang="en-US" sz="1200" dirty="0">
              <a:solidFill>
                <a:schemeClr val="bg1"/>
              </a:solidFill>
              <a:latin typeface="Times New Roman" panose="02020603050405020304" pitchFamily="18" charset="0"/>
              <a:ea typeface="Times New Roman" panose="02020603050405020304" pitchFamily="18" charset="0"/>
            </a:endParaRPr>
          </a:p>
          <a:p>
            <a:pPr marL="514350" marR="110490" indent="-2540">
              <a:lnSpc>
                <a:spcPct val="113000"/>
              </a:lnSpc>
              <a:spcBef>
                <a:spcPts val="465"/>
              </a:spcBef>
              <a:spcAft>
                <a:spcPts val="0"/>
              </a:spcAft>
            </a:pPr>
            <a:endParaRPr lang="en-US" sz="3200" dirty="0">
              <a:solidFill>
                <a:schemeClr val="bg1"/>
              </a:solidFill>
              <a:latin typeface="Times New Roman" panose="02020603050405020304" pitchFamily="18" charset="0"/>
              <a:ea typeface="Times New Roman" panose="02020603050405020304" pitchFamily="18" charset="0"/>
            </a:endParaRPr>
          </a:p>
          <a:p>
            <a:pPr marL="514350" marR="110490" indent="-2540">
              <a:lnSpc>
                <a:spcPct val="113000"/>
              </a:lnSpc>
              <a:spcBef>
                <a:spcPts val="465"/>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L="854710" marR="110490" indent="-342900">
              <a:lnSpc>
                <a:spcPct val="113000"/>
              </a:lnSpc>
              <a:spcBef>
                <a:spcPts val="46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Facilities will have an Infection Prevention and Control Program that includes Antibiotic Stewardship. </a:t>
            </a:r>
          </a:p>
          <a:p>
            <a:pPr marL="854710" marR="110490" indent="-342900">
              <a:lnSpc>
                <a:spcPct val="113000"/>
              </a:lnSpc>
              <a:spcBef>
                <a:spcPts val="46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Facilities must have at least a part time – 20 hour per week Certified Infection Preventionist (It is strongly recommended to have a back up for the Infection Preventionist).</a:t>
            </a:r>
          </a:p>
          <a:p>
            <a:pPr marL="854710" marR="110490" indent="-342900">
              <a:lnSpc>
                <a:spcPct val="113000"/>
              </a:lnSpc>
              <a:spcBef>
                <a:spcPts val="46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Objectives will be accomplished by having</a:t>
            </a:r>
            <a:r>
              <a:rPr lang="en-US" sz="2400" spc="24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 separate Infection Prevention and Control Committee</a:t>
            </a:r>
            <a:r>
              <a:rPr lang="en-US" sz="2400" spc="-15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(IPCC) that is to be incorporated into the Quality Assurance and Performance Improvement (QAPI) committee. </a:t>
            </a:r>
          </a:p>
        </p:txBody>
      </p:sp>
    </p:spTree>
    <p:extLst>
      <p:ext uri="{BB962C8B-B14F-4D97-AF65-F5344CB8AC3E}">
        <p14:creationId xmlns:p14="http://schemas.microsoft.com/office/powerpoint/2010/main" val="7579000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48808BA1-0883-1C6B-BF7B-57976F996AB0}"/>
              </a:ext>
            </a:extLst>
          </p:cNvPr>
          <p:cNvGraphicFramePr/>
          <p:nvPr/>
        </p:nvGraphicFramePr>
        <p:xfrm>
          <a:off x="838200" y="1825624"/>
          <a:ext cx="11353800" cy="4620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50159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with low confidence">
            <a:extLst>
              <a:ext uri="{FF2B5EF4-FFF2-40B4-BE49-F238E27FC236}">
                <a16:creationId xmlns:a16="http://schemas.microsoft.com/office/drawing/2014/main" id="{88AEACF1-0432-4155-A03A-0834248E65B9}"/>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15414"/>
          <a:stretch/>
        </p:blipFill>
        <p:spPr>
          <a:xfrm>
            <a:off x="20" y="1"/>
            <a:ext cx="12191980" cy="6857999"/>
          </a:xfrm>
          <a:prstGeom prst="rect">
            <a:avLst/>
          </a:prstGeom>
        </p:spPr>
      </p:pic>
      <p:sp>
        <p:nvSpPr>
          <p:cNvPr id="3" name="TextBox 2">
            <a:extLst>
              <a:ext uri="{FF2B5EF4-FFF2-40B4-BE49-F238E27FC236}">
                <a16:creationId xmlns:a16="http://schemas.microsoft.com/office/drawing/2014/main" id="{5093FE60-1DCA-4459-9547-DC41E1F61187}"/>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kumimoji="0" lang="en-US" sz="1400" b="0" i="0" u="none" strike="noStrike" cap="none" spc="0" normalizeH="0" baseline="0" noProof="0" dirty="0">
                <a:ln>
                  <a:noFill/>
                </a:ln>
                <a:effectLst/>
                <a:uLnTx/>
                <a:uFillTx/>
              </a:rPr>
              <a:t>Facilities are responsible for ensuring that all participants in the assessment process have the requisite knowledge to complete an accurate assessment.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kumimoji="0" lang="en-US" sz="1400" b="0" i="0" u="none" strike="noStrike" cap="none" spc="0" normalizeH="0" baseline="0" noProof="0" dirty="0">
                <a:ln>
                  <a:noFill/>
                </a:ln>
                <a:effectLst/>
                <a:uLnTx/>
                <a:uFillTx/>
              </a:rPr>
              <a:t>The determination of appropriate participation of health professionals must be based on the physical, mental and psychosocial condition of each resident.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kumimoji="0" lang="en-US" sz="1400" b="0" i="0" u="none" strike="noStrike" cap="none" spc="0" normalizeH="0" baseline="0" noProof="0" dirty="0">
                <a:ln>
                  <a:noFill/>
                </a:ln>
                <a:effectLst/>
                <a:uLnTx/>
                <a:uFillTx/>
              </a:rPr>
              <a:t>This includes an appropriate level of involvement of physicians, nurses, rehabilitation therapists, activities professionals, medical social workers, dietitians, and other professionals, such as developmental disabilities specialists, in assessing the resident, and in correcting resident assessments.</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kumimoji="0" lang="en-US" sz="1400" b="0" i="0" u="none" strike="noStrike" cap="none" spc="0" normalizeH="0" baseline="0" noProof="0" dirty="0">
                <a:ln>
                  <a:noFill/>
                </a:ln>
                <a:effectLst/>
                <a:uLnTx/>
                <a:uFillTx/>
              </a:rPr>
              <a:t>Involvement of other disciplines is dependent upon resident status and needs. </a:t>
            </a:r>
            <a:endParaRPr lang="en-US" sz="1400" dirty="0"/>
          </a:p>
        </p:txBody>
      </p:sp>
    </p:spTree>
    <p:extLst>
      <p:ext uri="{BB962C8B-B14F-4D97-AF65-F5344CB8AC3E}">
        <p14:creationId xmlns:p14="http://schemas.microsoft.com/office/powerpoint/2010/main" val="31537796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loor, indoor, wall&#10;&#10;Description automatically generated">
            <a:extLst>
              <a:ext uri="{FF2B5EF4-FFF2-40B4-BE49-F238E27FC236}">
                <a16:creationId xmlns:a16="http://schemas.microsoft.com/office/drawing/2014/main" id="{F307B5F0-7C16-447C-BF1D-D354638D1D1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r="13808" b="9091"/>
          <a:stretch/>
        </p:blipFill>
        <p:spPr>
          <a:xfrm>
            <a:off x="7072312" y="10"/>
            <a:ext cx="5119687" cy="6857990"/>
          </a:xfrm>
          <a:prstGeom prst="rect">
            <a:avLst/>
          </a:prstGeom>
        </p:spPr>
      </p:pic>
      <p:sp>
        <p:nvSpPr>
          <p:cNvPr id="3" name="TextBox 2">
            <a:extLst>
              <a:ext uri="{FF2B5EF4-FFF2-40B4-BE49-F238E27FC236}">
                <a16:creationId xmlns:a16="http://schemas.microsoft.com/office/drawing/2014/main" id="{5A5C0A73-5243-4F3D-A41A-5EFD87366A55}"/>
              </a:ext>
            </a:extLst>
          </p:cNvPr>
          <p:cNvSpPr txBox="1"/>
          <p:nvPr/>
        </p:nvSpPr>
        <p:spPr>
          <a:xfrm>
            <a:off x="100013" y="309716"/>
            <a:ext cx="7715250" cy="5615596"/>
          </a:xfrm>
          <a:prstGeom prst="rect">
            <a:avLst/>
          </a:prstGeom>
        </p:spPr>
        <p:txBody>
          <a:bodyPr vert="horz" lIns="91440" tIns="45720" rIns="91440" bIns="45720" rtlCol="0" anchor="t">
            <a:noAutofit/>
          </a:bodyPr>
          <a:lstStyle/>
          <a:p>
            <a:pPr>
              <a:lnSpc>
                <a:spcPct val="90000"/>
              </a:lnSpc>
              <a:spcAft>
                <a:spcPts val="600"/>
              </a:spcAft>
            </a:pPr>
            <a:r>
              <a:rPr lang="en-US" dirty="0"/>
              <a:t>If the resident’s condition has not responded to treatment or has declined despite treatment, it is important to evaluate both the medication and the dose to determine whether the medication should be discontinued or the dosing should be altered, whether or not the facility has implemented GDR as required, or tapering.</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a:t>Dose reductions should occur in modest increments over adequate periods of time to minimize withdrawal symptoms and to monitor symptom recurrence. </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Additional information related to gradual dose reduction may be found The American Psychiatric Association Practice Guidelines on the use of Antipsychotics to Treat Agitation or Psychosis in Patients with Dementia, 2016 https://psychiatryonline.org/doi/full/10.1176/appi.books.9780890426807.ap02 and at </a:t>
            </a:r>
            <a:r>
              <a:rPr lang="en-US" sz="1400" dirty="0">
                <a:hlinkClick r:id="rId4"/>
              </a:rPr>
              <a:t>https://www.ncbi.nlm.nih.gov/pmc/articles/PMC3119470/</a:t>
            </a:r>
            <a:r>
              <a:rPr lang="en-US" sz="1400" dirty="0"/>
              <a:t>, Discontinuing Medications: A Novel Approach for Revising the Prescribing Stage of the Medication-Use Process (2008).</a:t>
            </a:r>
          </a:p>
        </p:txBody>
      </p:sp>
      <p:sp>
        <p:nvSpPr>
          <p:cNvPr id="12" name="TextBox 11">
            <a:extLst>
              <a:ext uri="{FF2B5EF4-FFF2-40B4-BE49-F238E27FC236}">
                <a16:creationId xmlns:a16="http://schemas.microsoft.com/office/drawing/2014/main" id="{B6F927C0-93F6-455C-A526-2CCFDF239331}"/>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tcs.pressbooks.pub/nursingskills/chapter/15-2-basic-concepts/">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8893971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D3FA94-6AC9-4023-AC25-1490A96F5F1A}"/>
              </a:ext>
            </a:extLst>
          </p:cNvPr>
          <p:cNvSpPr txBox="1"/>
          <p:nvPr/>
        </p:nvSpPr>
        <p:spPr>
          <a:xfrm>
            <a:off x="157163" y="957263"/>
            <a:ext cx="5386387" cy="5236304"/>
          </a:xfrm>
          <a:prstGeom prst="rect">
            <a:avLst/>
          </a:prstGeom>
        </p:spPr>
        <p:txBody>
          <a:bodyPr vert="horz" lIns="91440" tIns="45720" rIns="91440" bIns="45720" rtlCol="0">
            <a:normAutofit/>
          </a:bodyPr>
          <a:lstStyle/>
          <a:p>
            <a:pPr>
              <a:lnSpc>
                <a:spcPct val="90000"/>
              </a:lnSpc>
              <a:spcAft>
                <a:spcPts val="600"/>
              </a:spcAft>
            </a:pPr>
            <a:r>
              <a:rPr kumimoji="0" lang="en-US" sz="1700" b="0" i="0" u="none" strike="noStrike" cap="none" spc="0" normalizeH="0" baseline="0" noProof="0" dirty="0">
                <a:ln>
                  <a:noFill/>
                </a:ln>
                <a:effectLst/>
                <a:uLnTx/>
                <a:uFillTx/>
              </a:rPr>
              <a:t>CMS is aware of situations where practitioners have potentially misdiagnosed residents with a condition for which antipsychotics are an approved use (e.g., new diagnosis of schizophrenia) which would then exclude the resident from the long-stay antipsychotic quality measure. </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kumimoji="0" lang="en-US" sz="1700" b="0" i="0" u="none" strike="noStrike" cap="none" spc="0" normalizeH="0" baseline="0" noProof="0" dirty="0">
                <a:ln>
                  <a:noFill/>
                </a:ln>
                <a:effectLst/>
                <a:uLnTx/>
                <a:uFillTx/>
              </a:rPr>
              <a:t>For these situations, the Surveyor will determine if non-compliance exists for the facility’s completion of an accurate assessment. </a:t>
            </a:r>
            <a:endParaRPr lang="en-US" sz="1700" dirty="0"/>
          </a:p>
        </p:txBody>
      </p:sp>
      <p:pic>
        <p:nvPicPr>
          <p:cNvPr id="7" name="Picture 6" descr="A picture containing person, indoor, wall&#10;&#10;Description automatically generated">
            <a:extLst>
              <a:ext uri="{FF2B5EF4-FFF2-40B4-BE49-F238E27FC236}">
                <a16:creationId xmlns:a16="http://schemas.microsoft.com/office/drawing/2014/main" id="{B63ADA76-EC86-46C2-A362-36AEB62305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1361" r="-2" b="258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269126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72EF15-0A30-4D82-BE93-7C13B524991A}"/>
              </a:ext>
            </a:extLst>
          </p:cNvPr>
          <p:cNvSpPr txBox="1"/>
          <p:nvPr/>
        </p:nvSpPr>
        <p:spPr>
          <a:xfrm>
            <a:off x="1430594" y="1676400"/>
            <a:ext cx="9389806" cy="3505200"/>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tx1">
                    <a:alpha val="55000"/>
                  </a:schemeClr>
                </a:solidFill>
              </a:rPr>
              <a:t>F658  Meet professional standards of quality.</a:t>
            </a:r>
          </a:p>
        </p:txBody>
      </p:sp>
    </p:spTree>
    <p:extLst>
      <p:ext uri="{BB962C8B-B14F-4D97-AF65-F5344CB8AC3E}">
        <p14:creationId xmlns:p14="http://schemas.microsoft.com/office/powerpoint/2010/main" val="21202081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A37EBECD-F97E-4CA1-8595-2E608B51A1A7}"/>
              </a:ext>
            </a:extLst>
          </p:cNvPr>
          <p:cNvSpPr txBox="1"/>
          <p:nvPr/>
        </p:nvSpPr>
        <p:spPr>
          <a:xfrm>
            <a:off x="557213" y="649480"/>
            <a:ext cx="11329987" cy="5546047"/>
          </a:xfrm>
          <a:prstGeom prst="rect">
            <a:avLst/>
          </a:prstGeom>
        </p:spPr>
        <p:txBody>
          <a:bodyPr vert="horz" lIns="91440" tIns="45720" rIns="91440" bIns="45720" rtlCol="0" anchor="ctr">
            <a:normAutofit/>
          </a:bodyPr>
          <a:lstStyle/>
          <a:p>
            <a:pPr>
              <a:lnSpc>
                <a:spcPct val="90000"/>
              </a:lnSpc>
              <a:spcAft>
                <a:spcPts val="600"/>
              </a:spcAft>
            </a:pPr>
            <a:r>
              <a:rPr lang="en-US" sz="1900" dirty="0"/>
              <a:t>F758 §483.45(c)(3) A psychotropic drug is any drug that affects brain activities associated with mental processes and behavior. </a:t>
            </a:r>
          </a:p>
          <a:p>
            <a:pPr indent="-228600">
              <a:lnSpc>
                <a:spcPct val="90000"/>
              </a:lnSpc>
              <a:spcAft>
                <a:spcPts val="600"/>
              </a:spcAft>
              <a:buFont typeface="Arial" panose="020B0604020202020204" pitchFamily="34" charset="0"/>
              <a:buChar char="•"/>
            </a:pPr>
            <a:r>
              <a:rPr lang="en-US" sz="1900" dirty="0"/>
              <a:t>These drugs include, but are not limited to, drugs in the following categories:</a:t>
            </a:r>
          </a:p>
          <a:p>
            <a:pPr indent="-228600">
              <a:lnSpc>
                <a:spcPct val="90000"/>
              </a:lnSpc>
              <a:spcAft>
                <a:spcPts val="600"/>
              </a:spcAft>
              <a:buFont typeface="Arial" panose="020B0604020202020204" pitchFamily="34" charset="0"/>
              <a:buChar char="•"/>
            </a:pPr>
            <a:r>
              <a:rPr lang="en-US" sz="1900" dirty="0"/>
              <a:t> (</a:t>
            </a:r>
            <a:r>
              <a:rPr lang="en-US" sz="1900" dirty="0" err="1"/>
              <a:t>i</a:t>
            </a:r>
            <a:r>
              <a:rPr lang="en-US" sz="1900" dirty="0"/>
              <a:t>) Anti-psychotic; </a:t>
            </a:r>
          </a:p>
          <a:p>
            <a:pPr indent="-228600">
              <a:lnSpc>
                <a:spcPct val="90000"/>
              </a:lnSpc>
              <a:spcAft>
                <a:spcPts val="600"/>
              </a:spcAft>
              <a:buFont typeface="Arial" panose="020B0604020202020204" pitchFamily="34" charset="0"/>
              <a:buChar char="•"/>
            </a:pPr>
            <a:r>
              <a:rPr lang="en-US" sz="1900" dirty="0"/>
              <a:t>(ii) Anti-depressant;</a:t>
            </a:r>
          </a:p>
          <a:p>
            <a:pPr indent="-228600">
              <a:lnSpc>
                <a:spcPct val="90000"/>
              </a:lnSpc>
              <a:spcAft>
                <a:spcPts val="600"/>
              </a:spcAft>
              <a:buFont typeface="Arial" panose="020B0604020202020204" pitchFamily="34" charset="0"/>
              <a:buChar char="•"/>
            </a:pPr>
            <a:r>
              <a:rPr lang="en-US" sz="1900" dirty="0"/>
              <a:t>(iii) Anti-anxiety; and </a:t>
            </a:r>
          </a:p>
          <a:p>
            <a:pPr indent="-228600">
              <a:lnSpc>
                <a:spcPct val="90000"/>
              </a:lnSpc>
              <a:spcAft>
                <a:spcPts val="600"/>
              </a:spcAft>
              <a:buFont typeface="Arial" panose="020B0604020202020204" pitchFamily="34" charset="0"/>
              <a:buChar char="•"/>
            </a:pPr>
            <a:r>
              <a:rPr lang="en-US" sz="1900" dirty="0"/>
              <a:t>(iv) Hypnotic. </a:t>
            </a:r>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dirty="0"/>
              <a:t>§483.45(e) Psychotropic Drugs. Based on a comprehensive assessment of a resident, the facility must ensure that- Residents who have not used psychotropic drugs are not given these drugs unless the medication is necessary to treat a specific condition as diagnosed and documented in the clinical record; </a:t>
            </a:r>
          </a:p>
          <a:p>
            <a:pPr indent="-228600">
              <a:lnSpc>
                <a:spcPct val="90000"/>
              </a:lnSpc>
              <a:spcAft>
                <a:spcPts val="600"/>
              </a:spcAft>
              <a:buFont typeface="Arial" panose="020B0604020202020204" pitchFamily="34" charset="0"/>
              <a:buChar char="•"/>
            </a:pPr>
            <a:endParaRPr lang="en-US" sz="1900" dirty="0"/>
          </a:p>
        </p:txBody>
      </p:sp>
    </p:spTree>
    <p:extLst>
      <p:ext uri="{BB962C8B-B14F-4D97-AF65-F5344CB8AC3E}">
        <p14:creationId xmlns:p14="http://schemas.microsoft.com/office/powerpoint/2010/main" val="14815922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B4835FF9-C679-B9FA-1306-FFF1CB4EB74E}"/>
              </a:ext>
            </a:extLst>
          </p:cNvPr>
          <p:cNvGraphicFramePr/>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94181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C19E2-559E-43E7-89A7-6645A8B82970}"/>
              </a:ext>
            </a:extLst>
          </p:cNvPr>
          <p:cNvSpPr txBox="1"/>
          <p:nvPr/>
        </p:nvSpPr>
        <p:spPr>
          <a:xfrm>
            <a:off x="1771650" y="628650"/>
            <a:ext cx="9785729" cy="542559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solidFill>
                <a:srgbClr val="FEFFFF"/>
              </a:solidFill>
            </a:endParaRPr>
          </a:p>
          <a:p>
            <a:pPr>
              <a:lnSpc>
                <a:spcPct val="90000"/>
              </a:lnSpc>
              <a:spcAft>
                <a:spcPts val="600"/>
              </a:spcAft>
            </a:pPr>
            <a:r>
              <a:rPr lang="en-US" sz="2000" dirty="0"/>
              <a:t>For these situations, determine if non-compliance exists related to the practitioner not adhering to professional standards of quality for assessing and diagnosing a resident. This practice may also require referrals by the facility and/or the survey team to State Medical Boards or Boards of Nursing.</a:t>
            </a:r>
          </a:p>
        </p:txBody>
      </p:sp>
    </p:spTree>
    <p:extLst>
      <p:ext uri="{BB962C8B-B14F-4D97-AF65-F5344CB8AC3E}">
        <p14:creationId xmlns:p14="http://schemas.microsoft.com/office/powerpoint/2010/main" val="18832974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boxes">
            <a:extLst>
              <a:ext uri="{FF2B5EF4-FFF2-40B4-BE49-F238E27FC236}">
                <a16:creationId xmlns:a16="http://schemas.microsoft.com/office/drawing/2014/main" id="{39650694-627B-438A-B7C1-5E487E474568}"/>
              </a:ext>
            </a:extLst>
          </p:cNvPr>
          <p:cNvPicPr>
            <a:picLocks noChangeAspect="1"/>
          </p:cNvPicPr>
          <p:nvPr/>
        </p:nvPicPr>
        <p:blipFill rotWithShape="1">
          <a:blip r:embed="rId2">
            <a:extLst>
              <a:ext uri="{28A0092B-C50C-407E-A947-70E740481C1C}">
                <a14:useLocalDpi xmlns:a14="http://schemas.microsoft.com/office/drawing/2010/main" val="0"/>
              </a:ext>
            </a:extLst>
          </a:blip>
          <a:srcRect t="5125" b="1182"/>
          <a:stretch/>
        </p:blipFill>
        <p:spPr>
          <a:xfrm>
            <a:off x="457200" y="457200"/>
            <a:ext cx="11277600" cy="5943600"/>
          </a:xfrm>
          <a:prstGeom prst="rect">
            <a:avLst/>
          </a:prstGeom>
        </p:spPr>
      </p:pic>
    </p:spTree>
    <p:extLst>
      <p:ext uri="{BB962C8B-B14F-4D97-AF65-F5344CB8AC3E}">
        <p14:creationId xmlns:p14="http://schemas.microsoft.com/office/powerpoint/2010/main" val="36946941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63EC1AE-86B6-41E2-B8B9-6DD8A2BD903C}"/>
              </a:ext>
            </a:extLst>
          </p:cNvPr>
          <p:cNvPicPr>
            <a:picLocks noChangeAspect="1"/>
          </p:cNvPicPr>
          <p:nvPr/>
        </p:nvPicPr>
        <p:blipFill rotWithShape="1">
          <a:blip r:embed="rId2"/>
          <a:srcRect t="19"/>
          <a:stretch/>
        </p:blipFill>
        <p:spPr>
          <a:xfrm>
            <a:off x="20" y="-274490"/>
            <a:ext cx="12191980" cy="6856718"/>
          </a:xfrm>
          <a:prstGeom prst="rect">
            <a:avLst/>
          </a:prstGeom>
        </p:spPr>
      </p:pic>
    </p:spTree>
    <p:extLst>
      <p:ext uri="{BB962C8B-B14F-4D97-AF65-F5344CB8AC3E}">
        <p14:creationId xmlns:p14="http://schemas.microsoft.com/office/powerpoint/2010/main" val="12845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54356-7681-49D3-98A9-15A2BE353B4C}"/>
              </a:ext>
            </a:extLst>
          </p:cNvPr>
          <p:cNvSpPr txBox="1"/>
          <p:nvPr/>
        </p:nvSpPr>
        <p:spPr>
          <a:xfrm>
            <a:off x="428625" y="1757363"/>
            <a:ext cx="10858499" cy="1754326"/>
          </a:xfrm>
          <a:prstGeom prst="rect">
            <a:avLst/>
          </a:prstGeom>
          <a:noFill/>
        </p:spPr>
        <p:txBody>
          <a:bodyPr wrap="square">
            <a:spAutoFit/>
          </a:bodyPr>
          <a:lstStyle/>
          <a:p>
            <a:endParaRPr lang="en-US" dirty="0"/>
          </a:p>
          <a:p>
            <a:endParaRPr lang="en-US" dirty="0"/>
          </a:p>
          <a:p>
            <a:endParaRPr lang="en-US" dirty="0"/>
          </a:p>
          <a:p>
            <a:endParaRPr lang="en-US" b="1" dirty="0">
              <a:solidFill>
                <a:schemeClr val="bg1"/>
              </a:solidFill>
            </a:endParaRPr>
          </a:p>
          <a:p>
            <a:r>
              <a:rPr lang="en-US" b="1" dirty="0">
                <a:solidFill>
                  <a:schemeClr val="bg1"/>
                </a:solidFill>
              </a:rPr>
              <a:t>“Infection Preventionist (IP)”: Term used for the person(s) designated by the facility to be responsible for the infection prevention and control program. </a:t>
            </a:r>
          </a:p>
        </p:txBody>
      </p:sp>
    </p:spTree>
    <p:extLst>
      <p:ext uri="{BB962C8B-B14F-4D97-AF65-F5344CB8AC3E}">
        <p14:creationId xmlns:p14="http://schemas.microsoft.com/office/powerpoint/2010/main" val="37658170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E3C23-193E-E2AB-0AC0-E0C50496AA96}"/>
              </a:ext>
            </a:extLst>
          </p:cNvPr>
          <p:cNvPicPr>
            <a:picLocks noChangeAspect="1"/>
          </p:cNvPicPr>
          <p:nvPr/>
        </p:nvPicPr>
        <p:blipFill>
          <a:blip r:embed="rId2"/>
          <a:stretch>
            <a:fillRect/>
          </a:stretch>
        </p:blipFill>
        <p:spPr>
          <a:xfrm>
            <a:off x="4023360" y="2055942"/>
            <a:ext cx="3282801" cy="2174752"/>
          </a:xfrm>
          <a:prstGeom prst="rect">
            <a:avLst/>
          </a:prstGeom>
        </p:spPr>
      </p:pic>
      <p:sp>
        <p:nvSpPr>
          <p:cNvPr id="5" name="TextBox 4">
            <a:extLst>
              <a:ext uri="{FF2B5EF4-FFF2-40B4-BE49-F238E27FC236}">
                <a16:creationId xmlns:a16="http://schemas.microsoft.com/office/drawing/2014/main" id="{FE2CE947-2332-AE07-03F0-7BF725571BDE}"/>
              </a:ext>
            </a:extLst>
          </p:cNvPr>
          <p:cNvSpPr txBox="1"/>
          <p:nvPr/>
        </p:nvSpPr>
        <p:spPr>
          <a:xfrm>
            <a:off x="1863091" y="4234650"/>
            <a:ext cx="7855944"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TRAUMA INFORMED CARE</a:t>
            </a:r>
          </a:p>
        </p:txBody>
      </p:sp>
    </p:spTree>
    <p:extLst>
      <p:ext uri="{BB962C8B-B14F-4D97-AF65-F5344CB8AC3E}">
        <p14:creationId xmlns:p14="http://schemas.microsoft.com/office/powerpoint/2010/main" val="37005973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8DA4A0-5994-CEC0-89C3-134ED2553B55}"/>
              </a:ext>
            </a:extLst>
          </p:cNvPr>
          <p:cNvSpPr txBox="1"/>
          <p:nvPr/>
        </p:nvSpPr>
        <p:spPr>
          <a:xfrm>
            <a:off x="0" y="962108"/>
            <a:ext cx="12344400"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§483.25(m) The facility must ensure that residents who are trauma survivors receive culturally competent, trauma-informed care in accordance with professional standards of practice and accounting for residents’ experiences and preferences in order to eliminate or mitigate triggers that may cause re-traumatization of the resident.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Ensure that facilities deliver care and services which, in addition to meeting professional standards, are delivered using approaches which are culturally-competent and account for experiences and preferences, and address the needs of trauma survivors by minimizing triggers and/or re-traumatization.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959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ase&#10;&#10;Description automatically generated">
            <a:extLst>
              <a:ext uri="{FF2B5EF4-FFF2-40B4-BE49-F238E27FC236}">
                <a16:creationId xmlns:a16="http://schemas.microsoft.com/office/drawing/2014/main" id="{102D7D8D-795D-DEED-8EC3-A9B48E1264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5352" t="-1379" r="884" b="-12586"/>
          <a:stretch/>
        </p:blipFill>
        <p:spPr>
          <a:xfrm>
            <a:off x="0" y="0"/>
            <a:ext cx="9259253" cy="7555230"/>
          </a:xfrm>
          <a:prstGeom prst="rect">
            <a:avLst/>
          </a:prstGeom>
        </p:spPr>
      </p:pic>
      <p:sp>
        <p:nvSpPr>
          <p:cNvPr id="3" name="TextBox 2">
            <a:extLst>
              <a:ext uri="{FF2B5EF4-FFF2-40B4-BE49-F238E27FC236}">
                <a16:creationId xmlns:a16="http://schemas.microsoft.com/office/drawing/2014/main" id="{67BFA702-4052-D014-4B2A-42DDC69B6C05}"/>
              </a:ext>
            </a:extLst>
          </p:cNvPr>
          <p:cNvSpPr txBox="1"/>
          <p:nvPr/>
        </p:nvSpPr>
        <p:spPr>
          <a:xfrm>
            <a:off x="2891790" y="297180"/>
            <a:ext cx="7882226"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DEFINITIONS</a:t>
            </a:r>
          </a:p>
        </p:txBody>
      </p:sp>
    </p:spTree>
    <p:extLst>
      <p:ext uri="{BB962C8B-B14F-4D97-AF65-F5344CB8AC3E}">
        <p14:creationId xmlns:p14="http://schemas.microsoft.com/office/powerpoint/2010/main" val="37058443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7219E-46B0-00A0-A9AC-29C7B0DF5711}"/>
              </a:ext>
            </a:extLst>
          </p:cNvPr>
          <p:cNvSpPr txBox="1"/>
          <p:nvPr/>
        </p:nvSpPr>
        <p:spPr>
          <a:xfrm>
            <a:off x="103367" y="954156"/>
            <a:ext cx="11314705"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Trauma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 SAMHSA-HRSA Center for Integrated Health Solutions. Substance Abuse and Mental Health Services Administration. 30 Nov 2016. Accessed at: http://www.integration.samhsa.gov/clinicalpractice/trauma)</a:t>
            </a:r>
          </a:p>
        </p:txBody>
      </p:sp>
    </p:spTree>
    <p:extLst>
      <p:ext uri="{BB962C8B-B14F-4D97-AF65-F5344CB8AC3E}">
        <p14:creationId xmlns:p14="http://schemas.microsoft.com/office/powerpoint/2010/main" val="7258459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B208A3-3B1A-707E-A747-DAC55307BE48}"/>
              </a:ext>
            </a:extLst>
          </p:cNvPr>
          <p:cNvSpPr txBox="1"/>
          <p:nvPr/>
        </p:nvSpPr>
        <p:spPr>
          <a:xfrm>
            <a:off x="-251460" y="0"/>
            <a:ext cx="12443460" cy="91101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What is Trauma- Informed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 approach to delivering care that involves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recognizing and responding to the effects of all types of trauma.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Recognizing the widespread impact in signs and symptoms of trauma in residents and avoiding re –traumatization.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Trauma-Informed Care understands and considers the pervasive nature of trauma.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Promotes environments of healing and recovery rather than practices and services that may inadvertently re traumatize.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115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9B1FB-8EDB-AC35-CF7D-C2D28FEBF1AA}"/>
              </a:ext>
            </a:extLst>
          </p:cNvPr>
          <p:cNvSpPr txBox="1"/>
          <p:nvPr/>
        </p:nvSpPr>
        <p:spPr>
          <a:xfrm>
            <a:off x="433345" y="565137"/>
            <a:ext cx="11513489" cy="49244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“Culture” is the conceptual system that structures the way people view the world—it is the particular set of beliefs, norms, and values that influence ideas about the nature of relationships, the way people live their lives, and the way people organize their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Adopted from Substance Abuse and Mental Health Services Administration. Improving Cultural Competence. Treatment Improvement Protocol (TIP) Series No. 59. HHS Publication No. (SMA) 14- 4849.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https://store.samhsa.gov/system/files/sma14-4849.pdf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9014394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8DDAE-9CF1-0511-B743-49CF8750D279}"/>
              </a:ext>
            </a:extLst>
          </p:cNvPr>
          <p:cNvPicPr>
            <a:picLocks noChangeAspect="1"/>
          </p:cNvPicPr>
          <p:nvPr/>
        </p:nvPicPr>
        <p:blipFill rotWithShape="1">
          <a:blip r:embed="rId2"/>
          <a:srcRect l="32413" t="13914" r="33348" b="6550"/>
          <a:stretch/>
        </p:blipFill>
        <p:spPr>
          <a:xfrm>
            <a:off x="3345451" y="0"/>
            <a:ext cx="5732890" cy="6858000"/>
          </a:xfrm>
          <a:prstGeom prst="rect">
            <a:avLst/>
          </a:prstGeom>
        </p:spPr>
      </p:pic>
    </p:spTree>
    <p:extLst>
      <p:ext uri="{BB962C8B-B14F-4D97-AF65-F5344CB8AC3E}">
        <p14:creationId xmlns:p14="http://schemas.microsoft.com/office/powerpoint/2010/main" val="35261439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10143B-EC2A-7778-839C-8E5288AF8E5B}"/>
              </a:ext>
            </a:extLst>
          </p:cNvPr>
          <p:cNvSpPr txBox="1"/>
          <p:nvPr/>
        </p:nvSpPr>
        <p:spPr>
          <a:xfrm>
            <a:off x="349857" y="628153"/>
            <a:ext cx="11674503"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competency” is a developmental process in which individuals or institutions achieve increasing levels of awareness, knowledge, and skills along a cultural competence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competence involves valuing diversity, conducting self assessments, avoiding stereotypes, managing the dynamics of difference, acquiring and institutionalizing cultural knowledge, and adapting to diversity and cultural contexts in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Department of Health and Human Services publication: A Blueprint for Advancing and Sustaining CLAS Policy and Practice at: https://www.thinkculturalhealth.hhs.gov/clas/blueprint</a:t>
            </a:r>
          </a:p>
        </p:txBody>
      </p:sp>
    </p:spTree>
    <p:extLst>
      <p:ext uri="{BB962C8B-B14F-4D97-AF65-F5344CB8AC3E}">
        <p14:creationId xmlns:p14="http://schemas.microsoft.com/office/powerpoint/2010/main" val="36325961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975365-5870-DD01-A149-2B30B490182F}"/>
              </a:ext>
            </a:extLst>
          </p:cNvPr>
          <p:cNvPicPr>
            <a:picLocks noChangeAspect="1"/>
          </p:cNvPicPr>
          <p:nvPr/>
        </p:nvPicPr>
        <p:blipFill rotWithShape="1">
          <a:blip r:embed="rId2"/>
          <a:srcRect l="32348" t="13681" r="33152" b="7710"/>
          <a:stretch/>
        </p:blipFill>
        <p:spPr>
          <a:xfrm>
            <a:off x="3212328" y="693"/>
            <a:ext cx="5271714" cy="6857307"/>
          </a:xfrm>
          <a:prstGeom prst="rect">
            <a:avLst/>
          </a:prstGeom>
        </p:spPr>
      </p:pic>
    </p:spTree>
    <p:extLst>
      <p:ext uri="{BB962C8B-B14F-4D97-AF65-F5344CB8AC3E}">
        <p14:creationId xmlns:p14="http://schemas.microsoft.com/office/powerpoint/2010/main" val="13462395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894CCD-5340-C3D9-F54A-90813733597E}"/>
              </a:ext>
            </a:extLst>
          </p:cNvPr>
          <p:cNvPicPr>
            <a:picLocks noChangeAspect="1"/>
          </p:cNvPicPr>
          <p:nvPr/>
        </p:nvPicPr>
        <p:blipFill>
          <a:blip r:embed="rId2"/>
          <a:stretch>
            <a:fillRect/>
          </a:stretch>
        </p:blipFill>
        <p:spPr>
          <a:xfrm>
            <a:off x="0" y="-112385"/>
            <a:ext cx="12470130" cy="7061825"/>
          </a:xfrm>
          <a:prstGeom prst="rect">
            <a:avLst/>
          </a:prstGeom>
          <a:scene3d>
            <a:camera prst="orthographicFront"/>
            <a:lightRig rig="threePt" dir="t"/>
          </a:scene3d>
          <a:sp3d extrusionH="76200" contourW="12700">
            <a:extrusionClr>
              <a:schemeClr val="accent1"/>
            </a:extrusionClr>
            <a:contourClr>
              <a:schemeClr val="accent1"/>
            </a:contourClr>
          </a:sp3d>
        </p:spPr>
      </p:pic>
      <p:sp>
        <p:nvSpPr>
          <p:cNvPr id="3" name="TextBox 2">
            <a:extLst>
              <a:ext uri="{FF2B5EF4-FFF2-40B4-BE49-F238E27FC236}">
                <a16:creationId xmlns:a16="http://schemas.microsoft.com/office/drawing/2014/main" id="{88C471D5-76C6-FB8E-B21A-58CEB298048F}"/>
              </a:ext>
            </a:extLst>
          </p:cNvPr>
          <p:cNvSpPr txBox="1"/>
          <p:nvPr/>
        </p:nvSpPr>
        <p:spPr>
          <a:xfrm>
            <a:off x="55659" y="-4236624"/>
            <a:ext cx="11887200" cy="79714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Increasingly diverse demographics among nursing home residents require nursing homes to provide culturally competent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Cultural competency, which includes language, and cultural preferences, and other cultural aspects such as thoughts, communications, actions, customs, beliefs, values, and institutions of racial, ethnic, religious, or social groups, is an important aspect of person-centered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990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4AA55E-F25F-42B5-830E-404728828ED0}"/>
              </a:ext>
            </a:extLst>
          </p:cNvPr>
          <p:cNvSpPr txBox="1"/>
          <p:nvPr/>
        </p:nvSpPr>
        <p:spPr>
          <a:xfrm>
            <a:off x="1314450" y="1028343"/>
            <a:ext cx="10072688" cy="3139321"/>
          </a:xfrm>
          <a:prstGeom prst="rect">
            <a:avLst/>
          </a:prstGeom>
          <a:noFill/>
        </p:spPr>
        <p:txBody>
          <a:bodyPr wrap="square">
            <a:spAutoFit/>
          </a:bodyPr>
          <a:lstStyle/>
          <a:p>
            <a:r>
              <a:rPr lang="en-US" b="1" dirty="0">
                <a:solidFill>
                  <a:schemeClr val="bg1"/>
                </a:solidFill>
              </a:rPr>
              <a:t>Responsibility for the Infection Prevention and Control Program (including the Antibiotic </a:t>
            </a:r>
          </a:p>
          <a:p>
            <a:r>
              <a:rPr lang="en-US" b="1" dirty="0">
                <a:solidFill>
                  <a:schemeClr val="bg1"/>
                </a:solidFill>
              </a:rPr>
              <a:t>Stewardship Program) </a:t>
            </a:r>
          </a:p>
          <a:p>
            <a:endParaRPr lang="en-US" dirty="0">
              <a:solidFill>
                <a:schemeClr val="bg1"/>
              </a:solidFill>
            </a:endParaRPr>
          </a:p>
          <a:p>
            <a:r>
              <a:rPr lang="en-US" dirty="0">
                <a:solidFill>
                  <a:schemeClr val="bg1"/>
                </a:solidFill>
              </a:rPr>
              <a:t>The facility must designate one or more individuals as the infection preventionist (IP) who is responsible for assessing, developing, implementing, monitoring, and managing the IPCP. </a:t>
            </a:r>
          </a:p>
          <a:p>
            <a:endParaRPr lang="en-US" dirty="0">
              <a:solidFill>
                <a:schemeClr val="bg1"/>
              </a:solidFill>
            </a:endParaRPr>
          </a:p>
          <a:p>
            <a:r>
              <a:rPr lang="en-US" dirty="0">
                <a:solidFill>
                  <a:schemeClr val="bg1"/>
                </a:solidFill>
              </a:rPr>
              <a:t>While the IP is responsible for the IPCP, other staff play important roles in infection prevention and control as well as antibiotic stewardship. For example, staff must appropriately implement standard precautions such as hand hygiene and transmission-based precautions. </a:t>
            </a:r>
          </a:p>
        </p:txBody>
      </p:sp>
    </p:spTree>
    <p:extLst>
      <p:ext uri="{BB962C8B-B14F-4D97-AF65-F5344CB8AC3E}">
        <p14:creationId xmlns:p14="http://schemas.microsoft.com/office/powerpoint/2010/main" val="445898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F98F7-8302-87EA-867B-387565499751}"/>
              </a:ext>
            </a:extLst>
          </p:cNvPr>
          <p:cNvSpPr txBox="1"/>
          <p:nvPr/>
        </p:nvSpPr>
        <p:spPr>
          <a:xfrm>
            <a:off x="0" y="-148590"/>
            <a:ext cx="12192000" cy="74789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These elements influence the beliefs surrounding health, healing, wellness and the delivery of health services and are critical to reducing health disparities.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competence has emerged as an important issue for three practical reasons.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0532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en holding hands">
            <a:extLst>
              <a:ext uri="{FF2B5EF4-FFF2-40B4-BE49-F238E27FC236}">
                <a16:creationId xmlns:a16="http://schemas.microsoft.com/office/drawing/2014/main" id="{62A4747C-AEBD-543C-81CF-C53959A0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D037547-7D60-9E85-9C36-5AF1ED25FEC8}"/>
              </a:ext>
            </a:extLst>
          </p:cNvPr>
          <p:cNvSpPr txBox="1"/>
          <p:nvPr/>
        </p:nvSpPr>
        <p:spPr>
          <a:xfrm>
            <a:off x="137160" y="445770"/>
            <a:ext cx="1205484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First, as the United States becomes more diverse, practitioners will increasingly see people with a broad range of perspectives on health, often influenced by their social or cultural backgrounds. </a:t>
            </a:r>
          </a:p>
        </p:txBody>
      </p:sp>
    </p:spTree>
    <p:extLst>
      <p:ext uri="{BB962C8B-B14F-4D97-AF65-F5344CB8AC3E}">
        <p14:creationId xmlns:p14="http://schemas.microsoft.com/office/powerpoint/2010/main" val="6153032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octor speaking with elderly patient">
            <a:extLst>
              <a:ext uri="{FF2B5EF4-FFF2-40B4-BE49-F238E27FC236}">
                <a16:creationId xmlns:a16="http://schemas.microsoft.com/office/drawing/2014/main" id="{56C8FA14-DC7C-7EA7-F89D-778F4C3A3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1536D74-681A-587E-4095-7A490F12DAE2}"/>
              </a:ext>
            </a:extLst>
          </p:cNvPr>
          <p:cNvSpPr txBox="1"/>
          <p:nvPr/>
        </p:nvSpPr>
        <p:spPr>
          <a:xfrm>
            <a:off x="270343" y="749356"/>
            <a:ext cx="11465781"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Second, research has shown that provider-patient communication is linked to health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834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rge crowd">
            <a:extLst>
              <a:ext uri="{FF2B5EF4-FFF2-40B4-BE49-F238E27FC236}">
                <a16:creationId xmlns:a16="http://schemas.microsoft.com/office/drawing/2014/main" id="{6895F2AB-B582-9EC0-4B11-7B967B32D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5819" cy="6858000"/>
          </a:xfrm>
          <a:prstGeom prst="rect">
            <a:avLst/>
          </a:prstGeom>
        </p:spPr>
      </p:pic>
      <p:sp>
        <p:nvSpPr>
          <p:cNvPr id="5" name="TextBox 4">
            <a:extLst>
              <a:ext uri="{FF2B5EF4-FFF2-40B4-BE49-F238E27FC236}">
                <a16:creationId xmlns:a16="http://schemas.microsoft.com/office/drawing/2014/main" id="{CD227E91-5809-9050-A02A-0CB061AEB1B6}"/>
              </a:ext>
            </a:extLst>
          </p:cNvPr>
          <p:cNvSpPr txBox="1"/>
          <p:nvPr/>
        </p:nvSpPr>
        <p:spPr>
          <a:xfrm>
            <a:off x="0" y="0"/>
            <a:ext cx="121920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And third, two landmark Institute of Medicine (IOM) reports—Crossing the Quality Chasm and Unequal Treatment—highlight the importance of patient-centered care and cultural competence in improving quality and eliminating health disparities.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According to the Substance Abuse and Mental Health Services Administration (SAMHSA), seventy percent (70%) of adults in the United States have experienced some type of traumatic event, at least once in their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Studies have shown there is a direct correlation between trauma and physical health condition.</a:t>
            </a:r>
          </a:p>
        </p:txBody>
      </p:sp>
    </p:spTree>
    <p:extLst>
      <p:ext uri="{BB962C8B-B14F-4D97-AF65-F5344CB8AC3E}">
        <p14:creationId xmlns:p14="http://schemas.microsoft.com/office/powerpoint/2010/main" val="9471076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CAC79-2A71-2C45-8A77-1E5C0617A071}"/>
              </a:ext>
            </a:extLst>
          </p:cNvPr>
          <p:cNvSpPr txBox="1"/>
          <p:nvPr/>
        </p:nvSpPr>
        <p:spPr>
          <a:xfrm>
            <a:off x="251460" y="982177"/>
            <a:ext cx="1137285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is a direct correlation between trauma and physical health conditions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Diabetes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Chronic O</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bstructive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ulmonary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isease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(COPD)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isease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ancer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igh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ressure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464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d man drinking coffee">
            <a:extLst>
              <a:ext uri="{FF2B5EF4-FFF2-40B4-BE49-F238E27FC236}">
                <a16:creationId xmlns:a16="http://schemas.microsoft.com/office/drawing/2014/main" id="{CEAEB106-4EF2-6608-95AE-27B6CCAEC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D7485B47-2C12-2719-76C6-401EA34CA60B}"/>
              </a:ext>
            </a:extLst>
          </p:cNvPr>
          <p:cNvSpPr txBox="1"/>
          <p:nvPr/>
        </p:nvSpPr>
        <p:spPr>
          <a:xfrm>
            <a:off x="148590" y="160020"/>
            <a:ext cx="11818620"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While care and services must always be person-centered and honor residents’ choice and preferences, what is different about providing care and services to a trauma survivor is that these residents may have lost the ability to trust caregivers, and to feel safe in their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As a result, the principles of trauma-informed care must be addressed and applied purposefully.. </a:t>
            </a:r>
          </a:p>
        </p:txBody>
      </p:sp>
    </p:spTree>
    <p:extLst>
      <p:ext uri="{BB962C8B-B14F-4D97-AF65-F5344CB8AC3E}">
        <p14:creationId xmlns:p14="http://schemas.microsoft.com/office/powerpoint/2010/main" val="7567749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7D3E9-02BF-AB6D-7CEF-E2DB70ACD177}"/>
              </a:ext>
            </a:extLst>
          </p:cNvPr>
          <p:cNvSpPr txBox="1"/>
          <p:nvPr/>
        </p:nvSpPr>
        <p:spPr>
          <a:xfrm>
            <a:off x="0" y="0"/>
            <a:ext cx="12527280" cy="747845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is PTSD?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PTSD (Post Traumatic Stress Disorder) is a mental health problem that some people develop after experiencing or witnessing a life-threatening event such as: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Combat</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Natural and  human causes: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Disasters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History of imprisonment</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History of homelessness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Survivors of abuse ( physical, sexual, and or mental)</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Traumatic loss of loved one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8308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9EC7EA-77B1-0BE2-078E-744BECE5C848}"/>
              </a:ext>
            </a:extLst>
          </p:cNvPr>
          <p:cNvSpPr txBox="1"/>
          <p:nvPr/>
        </p:nvSpPr>
        <p:spPr>
          <a:xfrm>
            <a:off x="2091690" y="971551"/>
            <a:ext cx="8883967" cy="335098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symptoms of PTSD?</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Reliving the event </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Avoiding things that remind you of the event </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Having more negative thoughts and feelings </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Feeling on edge</a:t>
            </a:r>
          </a:p>
        </p:txBody>
      </p:sp>
    </p:spTree>
    <p:extLst>
      <p:ext uri="{BB962C8B-B14F-4D97-AF65-F5344CB8AC3E}">
        <p14:creationId xmlns:p14="http://schemas.microsoft.com/office/powerpoint/2010/main" val="26140873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676A8-99C0-5100-F6B5-5DC4D6521261}"/>
              </a:ext>
            </a:extLst>
          </p:cNvPr>
          <p:cNvSpPr txBox="1"/>
          <p:nvPr/>
        </p:nvSpPr>
        <p:spPr>
          <a:xfrm>
            <a:off x="0" y="-308610"/>
            <a:ext cx="12561570" cy="583018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Trauma Informed Care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Trauma -Informed care calls for a change in organizational culture, and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emphasis is placed on the understanding, respecting, and appropriately responding to the effects of trauma at all levels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Ensures administrative commitment to integrating a trauma informed culture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Provides introductory training to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staff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Establish an internal trauma team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Includes providers and planning and evaluation of services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Addresses any potential for retraumatizing  policies and procedures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is important to conduct early and respectful trauma screening and assessment for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residents</a:t>
            </a:r>
          </a:p>
        </p:txBody>
      </p:sp>
    </p:spTree>
    <p:extLst>
      <p:ext uri="{BB962C8B-B14F-4D97-AF65-F5344CB8AC3E}">
        <p14:creationId xmlns:p14="http://schemas.microsoft.com/office/powerpoint/2010/main" val="3442167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E0A94-F831-4B4D-CF1A-12C62EAD46B5}"/>
              </a:ext>
            </a:extLst>
          </p:cNvPr>
          <p:cNvSpPr txBox="1"/>
          <p:nvPr/>
        </p:nvSpPr>
        <p:spPr>
          <a:xfrm>
            <a:off x="214685" y="333858"/>
            <a:ext cx="11704320"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following principles pertaining to trauma-informed care have been adapted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SAMHSA’s Concept of Trauma and Guidance for a Trauma-Informed Approach, located at https://store.samhsa.gov/system/files/sma14-4884.pdf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63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F38B6-3110-4ECE-BFD0-4D450244E409}"/>
              </a:ext>
            </a:extLst>
          </p:cNvPr>
          <p:cNvSpPr txBox="1"/>
          <p:nvPr/>
        </p:nvSpPr>
        <p:spPr>
          <a:xfrm>
            <a:off x="714374" y="751344"/>
            <a:ext cx="10658475" cy="3970318"/>
          </a:xfrm>
          <a:prstGeom prst="rect">
            <a:avLst/>
          </a:prstGeom>
          <a:noFill/>
        </p:spPr>
        <p:txBody>
          <a:bodyPr wrap="square">
            <a:spAutoFit/>
          </a:bodyPr>
          <a:lstStyle/>
          <a:p>
            <a:r>
              <a:rPr lang="en-US" dirty="0">
                <a:solidFill>
                  <a:schemeClr val="bg1"/>
                </a:solidFill>
              </a:rPr>
              <a:t>Furthermore, ASP development should include leadership support and accountability via the participation of the medical director, consulting pharmacist, nursing and administrative leadership and therefore, the IP should utilize and work collaboratively with these team members to also implement the ASP. </a:t>
            </a:r>
          </a:p>
          <a:p>
            <a:endParaRPr lang="en-US" dirty="0">
              <a:solidFill>
                <a:schemeClr val="bg1"/>
              </a:solidFill>
            </a:endParaRPr>
          </a:p>
          <a:p>
            <a:r>
              <a:rPr lang="en-US" dirty="0">
                <a:solidFill>
                  <a:schemeClr val="bg1"/>
                </a:solidFill>
              </a:rPr>
              <a:t>While an ASP is a team effort, the IP is responsible for ensuring the program meets the requirements for ASPs (at §483.80(a)(3), F881).</a:t>
            </a:r>
          </a:p>
          <a:p>
            <a:endParaRPr lang="en-US" dirty="0">
              <a:solidFill>
                <a:schemeClr val="bg1"/>
              </a:solidFill>
            </a:endParaRPr>
          </a:p>
          <a:p>
            <a:r>
              <a:rPr lang="en-US" dirty="0">
                <a:solidFill>
                  <a:schemeClr val="bg1"/>
                </a:solidFill>
              </a:rPr>
              <a:t>The IP should review and approve infection prevention and control training topics and content, as well as ensure facility staff are trained on the IPCP (for further information, see §483.95(e), F945, Infection Control Training). </a:t>
            </a:r>
          </a:p>
          <a:p>
            <a:endParaRPr lang="en-US" dirty="0">
              <a:solidFill>
                <a:schemeClr val="bg1"/>
              </a:solidFill>
            </a:endParaRPr>
          </a:p>
          <a:p>
            <a:r>
              <a:rPr lang="en-US" dirty="0">
                <a:solidFill>
                  <a:schemeClr val="bg1"/>
                </a:solidFill>
              </a:rPr>
              <a:t>However, the IP is not required to perform the IPCP training, since some facilities may have designated staff development personnel. </a:t>
            </a:r>
          </a:p>
        </p:txBody>
      </p:sp>
    </p:spTree>
    <p:extLst>
      <p:ext uri="{BB962C8B-B14F-4D97-AF65-F5344CB8AC3E}">
        <p14:creationId xmlns:p14="http://schemas.microsoft.com/office/powerpoint/2010/main" val="13199618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E6FFC-2B3D-2FF6-2BC0-FBAFA9842C77}"/>
              </a:ext>
            </a:extLst>
          </p:cNvPr>
          <p:cNvPicPr>
            <a:picLocks noChangeAspect="1"/>
          </p:cNvPicPr>
          <p:nvPr/>
        </p:nvPicPr>
        <p:blipFill rotWithShape="1">
          <a:blip r:embed="rId2"/>
          <a:srcRect t="13333" r="28783" b="4464"/>
          <a:stretch/>
        </p:blipFill>
        <p:spPr>
          <a:xfrm>
            <a:off x="993912" y="246490"/>
            <a:ext cx="9676737" cy="6305385"/>
          </a:xfrm>
          <a:prstGeom prst="rect">
            <a:avLst/>
          </a:prstGeom>
        </p:spPr>
      </p:pic>
    </p:spTree>
    <p:extLst>
      <p:ext uri="{BB962C8B-B14F-4D97-AF65-F5344CB8AC3E}">
        <p14:creationId xmlns:p14="http://schemas.microsoft.com/office/powerpoint/2010/main" val="22820994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4CD82FEB-4492-9420-19CC-F7D554D1B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042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ung woman comforting an older woman">
            <a:extLst>
              <a:ext uri="{FF2B5EF4-FFF2-40B4-BE49-F238E27FC236}">
                <a16:creationId xmlns:a16="http://schemas.microsoft.com/office/drawing/2014/main" id="{F62324E1-7514-AF0A-DE2C-7183A5994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10109" cy="6858000"/>
          </a:xfrm>
          <a:prstGeom prst="rect">
            <a:avLst/>
          </a:prstGeom>
        </p:spPr>
      </p:pic>
      <p:sp>
        <p:nvSpPr>
          <p:cNvPr id="3" name="TextBox 2">
            <a:extLst>
              <a:ext uri="{FF2B5EF4-FFF2-40B4-BE49-F238E27FC236}">
                <a16:creationId xmlns:a16="http://schemas.microsoft.com/office/drawing/2014/main" id="{DDB1E030-C63A-3DA7-FD96-0357CA5E7ADD}"/>
              </a:ext>
            </a:extLst>
          </p:cNvPr>
          <p:cNvSpPr txBox="1"/>
          <p:nvPr/>
        </p:nvSpPr>
        <p:spPr>
          <a:xfrm>
            <a:off x="-274320" y="-182880"/>
            <a:ext cx="11430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Safety – Ensuring residents have a sense of emotional and physical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5228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iscussion&#10;&#10;Description automatically generated with low confidence">
            <a:extLst>
              <a:ext uri="{FF2B5EF4-FFF2-40B4-BE49-F238E27FC236}">
                <a16:creationId xmlns:a16="http://schemas.microsoft.com/office/drawing/2014/main" id="{4F1FCA44-B9E0-3F92-812F-D122E31AF37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7630" y="0"/>
            <a:ext cx="13197840" cy="7498080"/>
          </a:xfrm>
          <a:prstGeom prst="rect">
            <a:avLst/>
          </a:prstGeom>
        </p:spPr>
      </p:pic>
      <p:sp>
        <p:nvSpPr>
          <p:cNvPr id="6" name="TextBox 5">
            <a:extLst>
              <a:ext uri="{FF2B5EF4-FFF2-40B4-BE49-F238E27FC236}">
                <a16:creationId xmlns:a16="http://schemas.microsoft.com/office/drawing/2014/main" id="{77FD377C-07CC-5CFB-574E-18755B4EB9F8}"/>
              </a:ext>
            </a:extLst>
          </p:cNvPr>
          <p:cNvSpPr txBox="1"/>
          <p:nvPr/>
        </p:nvSpPr>
        <p:spPr>
          <a:xfrm>
            <a:off x="-87630" y="6858000"/>
            <a:ext cx="131978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scienceforwork.com/blog/trust-in-leadership-chang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52C77B3-AC5A-2164-1734-96A0F28202A0}"/>
              </a:ext>
            </a:extLst>
          </p:cNvPr>
          <p:cNvSpPr txBox="1"/>
          <p:nvPr/>
        </p:nvSpPr>
        <p:spPr>
          <a:xfrm>
            <a:off x="125730" y="335846"/>
            <a:ext cx="12470130"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Trustworthiness and transparency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Efforts to establish a relationship based on trust, and clear and open communication between the staff and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1509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living room&#10;&#10;Description automatically generated with medium confidence">
            <a:extLst>
              <a:ext uri="{FF2B5EF4-FFF2-40B4-BE49-F238E27FC236}">
                <a16:creationId xmlns:a16="http://schemas.microsoft.com/office/drawing/2014/main" id="{39CF0194-2400-D9A9-18B1-3343711A9D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12070080" cy="7326630"/>
          </a:xfrm>
          <a:prstGeom prst="rect">
            <a:avLst/>
          </a:prstGeom>
        </p:spPr>
      </p:pic>
      <p:sp>
        <p:nvSpPr>
          <p:cNvPr id="3" name="TextBox 2">
            <a:extLst>
              <a:ext uri="{FF2B5EF4-FFF2-40B4-BE49-F238E27FC236}">
                <a16:creationId xmlns:a16="http://schemas.microsoft.com/office/drawing/2014/main" id="{CF83E95A-ED66-5229-6FEA-FD1FDF9AC7C3}"/>
              </a:ext>
            </a:extLst>
          </p:cNvPr>
          <p:cNvSpPr txBox="1"/>
          <p:nvPr/>
        </p:nvSpPr>
        <p:spPr>
          <a:xfrm>
            <a:off x="0" y="194310"/>
            <a:ext cx="119786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Peer support and mutual self-help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If practicable, it may be appropriate to assist the resident in locating and arranging to attend support groups which are organized by qualified professionals. It may be possible for the group to meet in the facility. </a:t>
            </a:r>
          </a:p>
        </p:txBody>
      </p:sp>
    </p:spTree>
    <p:extLst>
      <p:ext uri="{BB962C8B-B14F-4D97-AF65-F5344CB8AC3E}">
        <p14:creationId xmlns:p14="http://schemas.microsoft.com/office/powerpoint/2010/main" val="13373687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 looking at papers&#10;&#10;Description automatically generated with medium confidence">
            <a:extLst>
              <a:ext uri="{FF2B5EF4-FFF2-40B4-BE49-F238E27FC236}">
                <a16:creationId xmlns:a16="http://schemas.microsoft.com/office/drawing/2014/main" id="{E0B8F7E3-F7FE-1EAB-9675-7E20F7AFB1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56210" y="0"/>
            <a:ext cx="12504420" cy="7452360"/>
          </a:xfrm>
          <a:prstGeom prst="rect">
            <a:avLst/>
          </a:prstGeom>
        </p:spPr>
      </p:pic>
      <p:sp>
        <p:nvSpPr>
          <p:cNvPr id="3" name="TextBox 2">
            <a:extLst>
              <a:ext uri="{FF2B5EF4-FFF2-40B4-BE49-F238E27FC236}">
                <a16:creationId xmlns:a16="http://schemas.microsoft.com/office/drawing/2014/main" id="{44AF06F1-9C33-AB95-C25C-C3A54DED9320}"/>
              </a:ext>
            </a:extLst>
          </p:cNvPr>
          <p:cNvSpPr txBox="1"/>
          <p:nvPr/>
        </p:nvSpPr>
        <p:spPr>
          <a:xfrm>
            <a:off x="2266122" y="-297180"/>
            <a:ext cx="755373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Collaboration – There is an emphasis on partnering between residents and/or his or her representative, and all staff and disciplines involved in the resident’s care in developing the plan of care. There is recognition that healing happens in relationships and in the meaningful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sharing of power and decision-making.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0025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0C8C3-29E4-5FDF-D3EC-BC740696BF00}"/>
              </a:ext>
            </a:extLst>
          </p:cNvPr>
          <p:cNvPicPr>
            <a:picLocks noChangeAspect="1"/>
          </p:cNvPicPr>
          <p:nvPr/>
        </p:nvPicPr>
        <p:blipFill>
          <a:blip r:embed="rId2"/>
          <a:stretch>
            <a:fillRect/>
          </a:stretch>
        </p:blipFill>
        <p:spPr>
          <a:xfrm>
            <a:off x="0" y="441700"/>
            <a:ext cx="12191999" cy="7044949"/>
          </a:xfrm>
          <a:prstGeom prst="rect">
            <a:avLst/>
          </a:prstGeom>
        </p:spPr>
      </p:pic>
      <p:sp>
        <p:nvSpPr>
          <p:cNvPr id="3" name="TextBox 2">
            <a:extLst>
              <a:ext uri="{FF2B5EF4-FFF2-40B4-BE49-F238E27FC236}">
                <a16:creationId xmlns:a16="http://schemas.microsoft.com/office/drawing/2014/main" id="{8A7C5590-B35F-8739-7AEC-605936AFEDDF}"/>
              </a:ext>
            </a:extLst>
          </p:cNvPr>
          <p:cNvSpPr txBox="1"/>
          <p:nvPr/>
        </p:nvSpPr>
        <p:spPr>
          <a:xfrm>
            <a:off x="0" y="441700"/>
            <a:ext cx="120129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Empowerment, voice, and choice – Ensuring that resident’s choice and preferences are honored and that residents are empowered to be active Advanced Copy participants in their care and decision-making, including recognition of, and building on resident’s strengths</a:t>
            </a:r>
          </a:p>
        </p:txBody>
      </p:sp>
    </p:spTree>
    <p:extLst>
      <p:ext uri="{BB962C8B-B14F-4D97-AF65-F5344CB8AC3E}">
        <p14:creationId xmlns:p14="http://schemas.microsoft.com/office/powerpoint/2010/main" val="9088616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ful ink in water">
            <a:extLst>
              <a:ext uri="{FF2B5EF4-FFF2-40B4-BE49-F238E27FC236}">
                <a16:creationId xmlns:a16="http://schemas.microsoft.com/office/drawing/2014/main" id="{4E21E3DB-34A6-180A-FDDB-4C9D40E4F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1DBFCF9-96F7-1D12-96CA-493C6D6E151A}"/>
              </a:ext>
            </a:extLst>
          </p:cNvPr>
          <p:cNvSpPr txBox="1"/>
          <p:nvPr/>
        </p:nvSpPr>
        <p:spPr>
          <a:xfrm>
            <a:off x="1657351" y="3177540"/>
            <a:ext cx="74895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Cultural, Historical and Gender Issues  </a:t>
            </a:r>
          </a:p>
        </p:txBody>
      </p:sp>
    </p:spTree>
    <p:extLst>
      <p:ext uri="{BB962C8B-B14F-4D97-AF65-F5344CB8AC3E}">
        <p14:creationId xmlns:p14="http://schemas.microsoft.com/office/powerpoint/2010/main" val="5180749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nature, outdoor, ocean&#10;&#10;Description automatically generated">
            <a:extLst>
              <a:ext uri="{FF2B5EF4-FFF2-40B4-BE49-F238E27FC236}">
                <a16:creationId xmlns:a16="http://schemas.microsoft.com/office/drawing/2014/main" id="{C2C799B6-8B3C-736F-7ACE-A3F167AF38C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1972"/>
          <a:stretch/>
        </p:blipFill>
        <p:spPr>
          <a:xfrm>
            <a:off x="0" y="0"/>
            <a:ext cx="12192000" cy="7383780"/>
          </a:xfrm>
          <a:prstGeom prst="rect">
            <a:avLst/>
          </a:prstGeom>
        </p:spPr>
      </p:pic>
      <p:sp>
        <p:nvSpPr>
          <p:cNvPr id="3" name="TextBox 2">
            <a:extLst>
              <a:ext uri="{FF2B5EF4-FFF2-40B4-BE49-F238E27FC236}">
                <a16:creationId xmlns:a16="http://schemas.microsoft.com/office/drawing/2014/main" id="{54521EE0-FF7A-1CD7-159F-55C3BC2A2A03}"/>
              </a:ext>
            </a:extLst>
          </p:cNvPr>
          <p:cNvSpPr txBox="1"/>
          <p:nvPr/>
        </p:nvSpPr>
        <p:spPr>
          <a:xfrm>
            <a:off x="80010" y="731521"/>
            <a:ext cx="11144250"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Benefits of Being Trauma- Informed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Can improve resident and staff experiences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Creating a proactive approach to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Creating safer physical can emotional environments for residents, families and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Creating and sustaining opportunities for choice, power and control through increased therapeutic interactions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Reducing the possibility of re-traumatization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Improving the social environment in a way that improves all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056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F27EC9-8CCC-E497-14B5-6345ED4BC7EB}"/>
              </a:ext>
            </a:extLst>
          </p:cNvPr>
          <p:cNvSpPr txBox="1"/>
          <p:nvPr/>
        </p:nvSpPr>
        <p:spPr>
          <a:xfrm>
            <a:off x="171451" y="777240"/>
            <a:ext cx="11723700"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should use a multi-pronged approach to identifying a resident’s history of trauma as well as his or her cultural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would include asking the resident about triggers that may be stressors or may prompt recall of a previous traumatic event, as well as screening and assessment tools such as the Resident Assessment Instrument (RAI), Admission Assessment, the history and physical, the social history/assessment, and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many psychosocial screening and assessment tools available at the following SAMHSA website: https://www.integration.samhsa.gov/clinicalpractice/screening-tools#TRAUMA </a:t>
            </a:r>
          </a:p>
        </p:txBody>
      </p:sp>
    </p:spTree>
    <p:extLst>
      <p:ext uri="{BB962C8B-B14F-4D97-AF65-F5344CB8AC3E}">
        <p14:creationId xmlns:p14="http://schemas.microsoft.com/office/powerpoint/2010/main" val="29272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90BD8-E996-4F8C-B39E-DE094EFCA136}"/>
              </a:ext>
            </a:extLst>
          </p:cNvPr>
          <p:cNvSpPr txBox="1"/>
          <p:nvPr/>
        </p:nvSpPr>
        <p:spPr>
          <a:xfrm>
            <a:off x="528638" y="612845"/>
            <a:ext cx="11215687" cy="5355312"/>
          </a:xfrm>
          <a:prstGeom prst="rect">
            <a:avLst/>
          </a:prstGeom>
          <a:noFill/>
        </p:spPr>
        <p:txBody>
          <a:bodyPr wrap="square">
            <a:spAutoFit/>
          </a:bodyPr>
          <a:lstStyle/>
          <a:p>
            <a:r>
              <a:rPr lang="en-US" b="1" dirty="0">
                <a:solidFill>
                  <a:schemeClr val="bg1"/>
                </a:solidFill>
              </a:rPr>
              <a:t>Primary Professional Training </a:t>
            </a:r>
          </a:p>
          <a:p>
            <a:endParaRPr lang="en-US" b="1" dirty="0">
              <a:solidFill>
                <a:schemeClr val="bg1"/>
              </a:solidFill>
            </a:endParaRPr>
          </a:p>
          <a:p>
            <a:r>
              <a:rPr lang="en-US" dirty="0">
                <a:solidFill>
                  <a:schemeClr val="bg1"/>
                </a:solidFill>
              </a:rPr>
              <a:t>The IP must be professionally-trained in nursing, medical technology, microbiology, </a:t>
            </a:r>
          </a:p>
          <a:p>
            <a:r>
              <a:rPr lang="en-US" dirty="0">
                <a:solidFill>
                  <a:schemeClr val="bg1"/>
                </a:solidFill>
              </a:rPr>
              <a:t>epidemiology, or other related field. </a:t>
            </a:r>
          </a:p>
          <a:p>
            <a:endParaRPr lang="en-US" dirty="0">
              <a:solidFill>
                <a:schemeClr val="bg1"/>
              </a:solidFill>
            </a:endParaRPr>
          </a:p>
          <a:p>
            <a:r>
              <a:rPr lang="en-US" dirty="0">
                <a:solidFill>
                  <a:schemeClr val="bg1"/>
                </a:solidFill>
              </a:rPr>
              <a:t>A professionally-trained nurse must have earned a certificate/diploma or degree in nursing. </a:t>
            </a:r>
          </a:p>
          <a:p>
            <a:endParaRPr lang="en-US" dirty="0">
              <a:solidFill>
                <a:schemeClr val="bg1"/>
              </a:solidFill>
            </a:endParaRPr>
          </a:p>
          <a:p>
            <a:r>
              <a:rPr lang="en-US" dirty="0">
                <a:solidFill>
                  <a:schemeClr val="bg1"/>
                </a:solidFill>
              </a:rPr>
              <a:t>A professionally-trained medical technologist (also known as clinical laboratory scientist) </a:t>
            </a:r>
          </a:p>
          <a:p>
            <a:r>
              <a:rPr lang="en-US" dirty="0">
                <a:solidFill>
                  <a:schemeClr val="bg1"/>
                </a:solidFill>
              </a:rPr>
              <a:t>must have earned at least an associate's degree in medical technology or clinical laboratory </a:t>
            </a:r>
          </a:p>
          <a:p>
            <a:r>
              <a:rPr lang="en-US" dirty="0">
                <a:solidFill>
                  <a:schemeClr val="bg1"/>
                </a:solidFill>
              </a:rPr>
              <a:t>science. </a:t>
            </a:r>
          </a:p>
          <a:p>
            <a:endParaRPr lang="en-US" dirty="0">
              <a:solidFill>
                <a:schemeClr val="bg1"/>
              </a:solidFill>
            </a:endParaRPr>
          </a:p>
          <a:p>
            <a:r>
              <a:rPr lang="en-US" dirty="0">
                <a:solidFill>
                  <a:schemeClr val="bg1"/>
                </a:solidFill>
              </a:rPr>
              <a:t>A professionally-trained microbiologist must have earned at least a bachelor's degree in </a:t>
            </a:r>
          </a:p>
          <a:p>
            <a:r>
              <a:rPr lang="en-US" dirty="0">
                <a:solidFill>
                  <a:schemeClr val="bg1"/>
                </a:solidFill>
              </a:rPr>
              <a:t>microbiology. </a:t>
            </a:r>
          </a:p>
          <a:p>
            <a:endParaRPr lang="en-US" dirty="0">
              <a:solidFill>
                <a:schemeClr val="bg1"/>
              </a:solidFill>
            </a:endParaRPr>
          </a:p>
          <a:p>
            <a:r>
              <a:rPr lang="en-US" dirty="0">
                <a:solidFill>
                  <a:schemeClr val="bg1"/>
                </a:solidFill>
              </a:rPr>
              <a:t>A professionally-trained epidemiologist must have earned at least a bachelor's degree in </a:t>
            </a:r>
          </a:p>
          <a:p>
            <a:r>
              <a:rPr lang="en-US" dirty="0">
                <a:solidFill>
                  <a:schemeClr val="bg1"/>
                </a:solidFill>
              </a:rPr>
              <a:t>epidemiology. </a:t>
            </a:r>
          </a:p>
          <a:p>
            <a:endParaRPr lang="en-US" dirty="0">
              <a:solidFill>
                <a:schemeClr val="bg1"/>
              </a:solidFill>
            </a:endParaRPr>
          </a:p>
          <a:p>
            <a:r>
              <a:rPr lang="en-US" dirty="0">
                <a:solidFill>
                  <a:schemeClr val="bg1"/>
                </a:solidFill>
              </a:rPr>
              <a:t>Examples of other related fields of training that are appropriate for the role of an IP include </a:t>
            </a:r>
          </a:p>
          <a:p>
            <a:r>
              <a:rPr lang="en-US" dirty="0">
                <a:solidFill>
                  <a:schemeClr val="bg1"/>
                </a:solidFill>
              </a:rPr>
              <a:t>physicians, pharmacists, and physician's assistants. </a:t>
            </a:r>
          </a:p>
        </p:txBody>
      </p:sp>
    </p:spTree>
    <p:extLst>
      <p:ext uri="{BB962C8B-B14F-4D97-AF65-F5344CB8AC3E}">
        <p14:creationId xmlns:p14="http://schemas.microsoft.com/office/powerpoint/2010/main" val="19598486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2AB39-0A3D-9E9B-D205-2FB96C93B99E}"/>
              </a:ext>
            </a:extLst>
          </p:cNvPr>
          <p:cNvSpPr txBox="1"/>
          <p:nvPr/>
        </p:nvSpPr>
        <p:spPr>
          <a:xfrm>
            <a:off x="365759" y="749356"/>
            <a:ext cx="11370365"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 Residents of long-term care facilities may include, but are not limited to, trauma survivors such as military veterans, survivors of large-scale natural and human-caused disasters, Holocaust survivors, survivors of physical, sexual, and/or mental abuse (past or current), or other violent crime, as well as residents with a history of imprisonment, homelessness, or who have suffered the traumatic loss of a loved 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history and physical assessment done by the attending physician can reveal many clues to a resident’s history of trauma. Scars and other signs of physical trauma should be explored to determine the cause if the resident is comfortable/agreeable with discussing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Numerical tattoos may be an indicator of World War II Holocaust survivors.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Residents with a history of trauma may have diagnoses such as anxiety, depression, or may have substance abuse issues such as alcoholism, and/or may abuse prescription medications or street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279733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8A9211-8E49-F026-442A-3295AC8118A1}"/>
              </a:ext>
            </a:extLst>
          </p:cNvPr>
          <p:cNvPicPr>
            <a:picLocks noChangeAspect="1"/>
          </p:cNvPicPr>
          <p:nvPr/>
        </p:nvPicPr>
        <p:blipFill rotWithShape="1">
          <a:blip r:embed="rId2"/>
          <a:srcRect l="-219" t="-2183" r="219" b="6258"/>
          <a:stretch/>
        </p:blipFill>
        <p:spPr>
          <a:xfrm>
            <a:off x="0" y="0"/>
            <a:ext cx="12192000" cy="7532370"/>
          </a:xfrm>
          <a:prstGeom prst="rect">
            <a:avLst/>
          </a:prstGeom>
        </p:spPr>
      </p:pic>
      <p:sp>
        <p:nvSpPr>
          <p:cNvPr id="4" name="TextBox 3">
            <a:extLst>
              <a:ext uri="{FF2B5EF4-FFF2-40B4-BE49-F238E27FC236}">
                <a16:creationId xmlns:a16="http://schemas.microsoft.com/office/drawing/2014/main" id="{83D5BB36-274F-13A6-0BCE-D432769CCB83}"/>
              </a:ext>
            </a:extLst>
          </p:cNvPr>
          <p:cNvSpPr txBox="1"/>
          <p:nvPr/>
        </p:nvSpPr>
        <p:spPr>
          <a:xfrm>
            <a:off x="308610" y="480060"/>
            <a:ext cx="107556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Evidence of physical and/or psychological trauma can be revealed during a comprehensive social history or assessment by the social worker</a:t>
            </a:r>
          </a:p>
        </p:txBody>
      </p:sp>
    </p:spTree>
    <p:extLst>
      <p:ext uri="{BB962C8B-B14F-4D97-AF65-F5344CB8AC3E}">
        <p14:creationId xmlns:p14="http://schemas.microsoft.com/office/powerpoint/2010/main" val="34644745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F2A9FE-BA22-847C-0552-9D1EDB007355}"/>
              </a:ext>
            </a:extLst>
          </p:cNvPr>
          <p:cNvSpPr txBox="1"/>
          <p:nvPr/>
        </p:nvSpPr>
        <p:spPr>
          <a:xfrm>
            <a:off x="389613" y="1580353"/>
            <a:ext cx="11274949"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Triggers Facilities must identify triggers which may re-traumatize residents with a history of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trigger is a psychological stimulus that prompts recall of a previous traumatic event, even if the stimulus itself is not traumatic or frightening.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many trauma survivors, the transition to living in an institutional setting (and the associated loss of independence) can trigger profound re-traumatization.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While most triggers are highly individualized, some common triggers may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Experiencing a lack of privacy or confinement in a crowded or small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Exposure to loud noises, or bright/flashing lights;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Certain sights, such as objects that are associated with those that used to abuse, and/or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Sounds, smells, and even physical touch.</a:t>
            </a:r>
          </a:p>
        </p:txBody>
      </p:sp>
    </p:spTree>
    <p:extLst>
      <p:ext uri="{BB962C8B-B14F-4D97-AF65-F5344CB8AC3E}">
        <p14:creationId xmlns:p14="http://schemas.microsoft.com/office/powerpoint/2010/main" val="12938978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06770-455A-F1B3-BA79-4E03F29D9A1A}"/>
              </a:ext>
            </a:extLst>
          </p:cNvPr>
          <p:cNvPicPr>
            <a:picLocks noChangeAspect="1"/>
          </p:cNvPicPr>
          <p:nvPr/>
        </p:nvPicPr>
        <p:blipFill rotWithShape="1">
          <a:blip r:embed="rId2"/>
          <a:srcRect t="14029" b="37623"/>
          <a:stretch/>
        </p:blipFill>
        <p:spPr>
          <a:xfrm>
            <a:off x="-182880" y="556591"/>
            <a:ext cx="12192000" cy="5764696"/>
          </a:xfrm>
          <a:prstGeom prst="rect">
            <a:avLst/>
          </a:prstGeom>
        </p:spPr>
      </p:pic>
    </p:spTree>
    <p:extLst>
      <p:ext uri="{BB962C8B-B14F-4D97-AF65-F5344CB8AC3E}">
        <p14:creationId xmlns:p14="http://schemas.microsoft.com/office/powerpoint/2010/main" val="5603221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E8507-8B66-CE81-CE49-631222CD65F8}"/>
              </a:ext>
            </a:extLst>
          </p:cNvPr>
          <p:cNvSpPr txBox="1"/>
          <p:nvPr/>
        </p:nvSpPr>
        <p:spPr>
          <a:xfrm>
            <a:off x="377190" y="-2297632"/>
            <a:ext cx="11343032" cy="71404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Culture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increasingly changing demographics of nursing homes has led to the need to provide culturally competent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addition to racial and ethnic diversity, this also includes religious preference, sexual orientation, and gender identity.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several tools that facilities may use in addition to the Resident Assessment Instrument (RAI) to assist them in identifying a resident’s cultural preferences.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Chapter 3 of the RAI gives guidance on completing Minimum Data Set (MDS) items in section A that addresses Race, Ethnicity, and Language with which the resident most closely identifies.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MDS items may be indicators of a resident’s culture and may indicate further assessment is necessary to determine if there are any cultural preferences which should be honored while the resident is in the facility.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categories in this classification are socio-political constructs and should not be interpreted as being scientific or anthropological in nature. They provide demographic race/ethnicity specific health trend information. </a:t>
            </a:r>
          </a:p>
        </p:txBody>
      </p:sp>
    </p:spTree>
    <p:extLst>
      <p:ext uri="{BB962C8B-B14F-4D97-AF65-F5344CB8AC3E}">
        <p14:creationId xmlns:p14="http://schemas.microsoft.com/office/powerpoint/2010/main" val="3802102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A6A06-8B3B-1C24-FB79-C5C93237A13B}"/>
              </a:ext>
            </a:extLst>
          </p:cNvPr>
          <p:cNvSpPr txBox="1"/>
          <p:nvPr/>
        </p:nvSpPr>
        <p:spPr>
          <a:xfrm>
            <a:off x="388620" y="537210"/>
            <a:ext cx="1152144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MDS Section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-identifies whether the resident wants or needs an interpreter and the resident’s preferred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Inability to make needs known and to engage in social interaction because of a language barrier can result in isolation, depression, and unmet needs. Language barriers can interfere with accurate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example, if the resident is non-English speaking, or has limited understanding of English, the facility should identify how communication will occur with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care plan should identify the language spoken and what tools are available to communicate, whether it be with a communication board or other systems, or through translators. If communication systems are used,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all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staff interacting with the resident must know where those materials are kept, must understand how to use them, and consistently implement use of those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FAE50A8-8E18-A932-975F-7EA155531001}"/>
              </a:ext>
            </a:extLst>
          </p:cNvPr>
          <p:cNvPicPr>
            <a:picLocks noChangeAspect="1"/>
          </p:cNvPicPr>
          <p:nvPr/>
        </p:nvPicPr>
        <p:blipFill rotWithShape="1">
          <a:blip r:embed="rId2"/>
          <a:srcRect l="28031" t="19667" r="29032" b="60333"/>
          <a:stretch/>
        </p:blipFill>
        <p:spPr>
          <a:xfrm>
            <a:off x="777240" y="4457700"/>
            <a:ext cx="10241280" cy="2400300"/>
          </a:xfrm>
          <a:prstGeom prst="rect">
            <a:avLst/>
          </a:prstGeom>
        </p:spPr>
      </p:pic>
    </p:spTree>
    <p:extLst>
      <p:ext uri="{BB962C8B-B14F-4D97-AF65-F5344CB8AC3E}">
        <p14:creationId xmlns:p14="http://schemas.microsoft.com/office/powerpoint/2010/main" val="25146272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52C46-4570-96CE-1E37-28739434F346}"/>
              </a:ext>
            </a:extLst>
          </p:cNvPr>
          <p:cNvSpPr txBox="1"/>
          <p:nvPr/>
        </p:nvSpPr>
        <p:spPr>
          <a:xfrm>
            <a:off x="405517" y="195358"/>
            <a:ext cx="11513488"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must use their Facility Assessment (See F838 for additional guidance related to Facility Assessment) to identify resident populations having unique cultural characteristics, such as language (including American Sign Language), religious or cultural practices, values, and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facilitates a facility-wide and department-wide understanding of cultural differences and how to approach the provision of care and services with dignity and respect for the individual. (Also see, F675, Quality of Life, for further discussion of the impact of cultural differences on residents and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Facilities are required to communicate effectively, both verbally and in writing, with residents in a language and manner they can understand.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additional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F552, Right to be Informed/Make Treatment Decisions;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F572, Notice of Rights and Rules;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F573, Right to Access/Purchase Copies of Records</a:t>
            </a:r>
          </a:p>
        </p:txBody>
      </p:sp>
    </p:spTree>
    <p:extLst>
      <p:ext uri="{BB962C8B-B14F-4D97-AF65-F5344CB8AC3E}">
        <p14:creationId xmlns:p14="http://schemas.microsoft.com/office/powerpoint/2010/main" val="28613193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638CF-4DA7-A321-3840-F842E3765845}"/>
              </a:ext>
            </a:extLst>
          </p:cNvPr>
          <p:cNvSpPr txBox="1"/>
          <p:nvPr/>
        </p:nvSpPr>
        <p:spPr>
          <a:xfrm>
            <a:off x="80010" y="56859"/>
            <a:ext cx="11544299"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competencies help staff communicate effectively with residents and their families and help provide care that is appropriate to the culture and the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competence (also known as cultural responsiveness, cultural awareness, and cultural sensitivity) refers to a person’s ability to interact effectively with persons of cultures different from his/her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regard to health care, cultural competence is a set of behaviors and attitudes held by clinicians that allows them to communicate effectively with individuals of various cultural backgrounds and to plan for and provide care that is appropriate to the culture and to the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following resources are intended for informational purposes only: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National Center for Cultural Competency https://nccc.georgetown.edu Advanced Copy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National Standards for Culturally and Linguistically appropriate Services in Health and Health Care (developed by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Office of Minority Health in HHS)https://www.thinkculturalhealth.hhs.gov/clas/blueprint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Office of Minority Health “Think Cultural Health” website https://www.thinkculturalhealth.hhs.gov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Georgetown University publication: Cultural Competence in Health Care: Is it important for people with chronic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conditions https://hpi.georgetown.edu/agingsociety/pubhtml/cultural/cultural.html</a:t>
            </a:r>
          </a:p>
        </p:txBody>
      </p:sp>
    </p:spTree>
    <p:extLst>
      <p:ext uri="{BB962C8B-B14F-4D97-AF65-F5344CB8AC3E}">
        <p14:creationId xmlns:p14="http://schemas.microsoft.com/office/powerpoint/2010/main" val="6210662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D32C34-C11E-57B8-E918-459100FA254D}"/>
              </a:ext>
            </a:extLst>
          </p:cNvPr>
          <p:cNvSpPr txBox="1"/>
          <p:nvPr/>
        </p:nvSpPr>
        <p:spPr>
          <a:xfrm>
            <a:off x="765810" y="1028699"/>
            <a:ext cx="1062990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should collaborate with resident trauma survivors, and as appropriate, the resident’s family, friends, and any other health care professionals (such as psychologists, mental health professionals) to develop and implement individualized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some cases if a facility has more than one trauma survivor, social services might consider establishing a support group that is run by a qualified professional, or allowing a support group to meet in the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situations where a trauma survivor is reluctant to share his or her history, facilities are still responsible to try to identify triggers which may re-traumatize the resident, and develop care plan interventions which minimize or eliminate the effect of the trigger on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Trigger-specific interventions should identify ways to decrease the resident’s exposure to triggers which re-traumatize the resident, as well as identify ways to mitigate or decrease the effect of the trigger on the resident</a:t>
            </a:r>
          </a:p>
        </p:txBody>
      </p:sp>
    </p:spTree>
    <p:extLst>
      <p:ext uri="{BB962C8B-B14F-4D97-AF65-F5344CB8AC3E}">
        <p14:creationId xmlns:p14="http://schemas.microsoft.com/office/powerpoint/2010/main" val="26501207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meeting&#10;&#10;Description automatically generated with low confidence">
            <a:extLst>
              <a:ext uri="{FF2B5EF4-FFF2-40B4-BE49-F238E27FC236}">
                <a16:creationId xmlns:a16="http://schemas.microsoft.com/office/drawing/2014/main" id="{2AA3F986-C0A9-94EF-3C26-8D5665745B4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12191999" cy="7360920"/>
          </a:xfrm>
          <a:prstGeom prst="rect">
            <a:avLst/>
          </a:prstGeom>
        </p:spPr>
      </p:pic>
      <p:sp>
        <p:nvSpPr>
          <p:cNvPr id="3" name="TextBox 2">
            <a:extLst>
              <a:ext uri="{FF2B5EF4-FFF2-40B4-BE49-F238E27FC236}">
                <a16:creationId xmlns:a16="http://schemas.microsoft.com/office/drawing/2014/main" id="{F9A41072-D7C7-EE06-3025-867F0413CDFB}"/>
              </a:ext>
            </a:extLst>
          </p:cNvPr>
          <p:cNvSpPr txBox="1"/>
          <p:nvPr/>
        </p:nvSpPr>
        <p:spPr>
          <a:xfrm>
            <a:off x="1440180" y="1337310"/>
            <a:ext cx="77066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Care Planning to Address Past Trauma </a:t>
            </a:r>
          </a:p>
        </p:txBody>
      </p:sp>
    </p:spTree>
    <p:extLst>
      <p:ext uri="{BB962C8B-B14F-4D97-AF65-F5344CB8AC3E}">
        <p14:creationId xmlns:p14="http://schemas.microsoft.com/office/powerpoint/2010/main" val="935149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15013-8B44-4BDD-8A1F-2EE32198FAF6}"/>
              </a:ext>
            </a:extLst>
          </p:cNvPr>
          <p:cNvSpPr txBox="1"/>
          <p:nvPr/>
        </p:nvSpPr>
        <p:spPr>
          <a:xfrm>
            <a:off x="300039" y="328614"/>
            <a:ext cx="11715750" cy="5909310"/>
          </a:xfrm>
          <a:prstGeom prst="rect">
            <a:avLst/>
          </a:prstGeom>
          <a:noFill/>
        </p:spPr>
        <p:txBody>
          <a:bodyPr wrap="square">
            <a:spAutoFit/>
          </a:bodyPr>
          <a:lstStyle/>
          <a:p>
            <a:r>
              <a:rPr lang="en-US" b="1" dirty="0">
                <a:solidFill>
                  <a:schemeClr val="bg1"/>
                </a:solidFill>
              </a:rPr>
              <a:t>Qualifications </a:t>
            </a:r>
          </a:p>
          <a:p>
            <a:endParaRPr lang="en-US" b="1" dirty="0">
              <a:solidFill>
                <a:schemeClr val="bg1"/>
              </a:solidFill>
            </a:endParaRPr>
          </a:p>
          <a:p>
            <a:r>
              <a:rPr lang="en-US" dirty="0">
                <a:solidFill>
                  <a:schemeClr val="bg1"/>
                </a:solidFill>
              </a:rPr>
              <a:t>The IP must be qualified by education, training, experience or certification. </a:t>
            </a:r>
          </a:p>
          <a:p>
            <a:endParaRPr lang="en-US" dirty="0">
              <a:solidFill>
                <a:schemeClr val="bg1"/>
              </a:solidFill>
            </a:endParaRPr>
          </a:p>
          <a:p>
            <a:r>
              <a:rPr lang="en-US" dirty="0">
                <a:solidFill>
                  <a:schemeClr val="bg1"/>
                </a:solidFill>
              </a:rPr>
              <a:t>The IP must have the knowledge to perform the role. </a:t>
            </a:r>
          </a:p>
          <a:p>
            <a:endParaRPr lang="en-US" dirty="0">
              <a:solidFill>
                <a:schemeClr val="bg1"/>
              </a:solidFill>
            </a:endParaRPr>
          </a:p>
          <a:p>
            <a:r>
              <a:rPr lang="en-US" dirty="0">
                <a:solidFill>
                  <a:schemeClr val="bg1"/>
                </a:solidFill>
              </a:rPr>
              <a:t>The IP should remain current with infection prevention and control issues and be aware of national organizations' guidelines as well as those from national/state/local public health authorities (e.g., emerging pathogens). </a:t>
            </a:r>
          </a:p>
          <a:p>
            <a:endParaRPr lang="en-US" dirty="0">
              <a:solidFill>
                <a:schemeClr val="bg1"/>
              </a:solidFill>
            </a:endParaRPr>
          </a:p>
          <a:p>
            <a:r>
              <a:rPr lang="en-US" dirty="0">
                <a:solidFill>
                  <a:schemeClr val="bg1"/>
                </a:solidFill>
              </a:rPr>
              <a:t>The facility should ensure the individual selected as the IP has the background and ability to fully carry out the requirements of the IP based on the needs of the resident population, such as interpreting clinical and laboratory data. </a:t>
            </a:r>
          </a:p>
          <a:p>
            <a:endParaRPr lang="en-US" dirty="0">
              <a:solidFill>
                <a:schemeClr val="bg1"/>
              </a:solidFill>
            </a:endParaRPr>
          </a:p>
          <a:p>
            <a:r>
              <a:rPr lang="en-US" dirty="0">
                <a:solidFill>
                  <a:schemeClr val="bg1"/>
                </a:solidFill>
              </a:rPr>
              <a:t>Examples of experience in infection prevention and control may include, but are not limited to, identification of infectious disease processes, surveillance and epidemiologic investigation, and preventing and controlling the transmission of infectious agents. </a:t>
            </a:r>
          </a:p>
          <a:p>
            <a:endParaRPr lang="en-US" dirty="0">
              <a:solidFill>
                <a:schemeClr val="bg1"/>
              </a:solidFill>
            </a:endParaRPr>
          </a:p>
          <a:p>
            <a:r>
              <a:rPr lang="en-US" dirty="0">
                <a:solidFill>
                  <a:schemeClr val="bg1"/>
                </a:solidFill>
              </a:rPr>
              <a:t>An example of certification is the Certification in Infection Prevention and Control (CIC®) which is conducted by the Certification Board of Infection Control and Epidemiology, Inc. (CBIC®) and accredited by the National Commission for Certifying Agencies (NCCA). </a:t>
            </a:r>
          </a:p>
        </p:txBody>
      </p:sp>
    </p:spTree>
    <p:extLst>
      <p:ext uri="{BB962C8B-B14F-4D97-AF65-F5344CB8AC3E}">
        <p14:creationId xmlns:p14="http://schemas.microsoft.com/office/powerpoint/2010/main" val="32345291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5732B-74C8-F8A5-92CD-CA97195A7A37}"/>
              </a:ext>
            </a:extLst>
          </p:cNvPr>
          <p:cNvSpPr txBox="1"/>
          <p:nvPr/>
        </p:nvSpPr>
        <p:spPr>
          <a:xfrm>
            <a:off x="-1" y="-5344620"/>
            <a:ext cx="11465781" cy="106182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Trauma-specific interventions should recognize the interrelation between trauma and symptoms of trauma such as substance abuse, eating disorders, depression, and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Trauma-specific interventions generally recognize the survivor's need to be respected, informed, connected, and hopeful regarding their own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 survivors may need access to support groups either in the facility or in the community, if appropriate and feasible. Care Planning to address Cultural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a facility admits a resident, it has determined that it can provide the individualized care and services that resident requires.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must create and sustain an environment that humanizes and promotes each resident’s well-being and feeling of self-worth and self-esteem.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3183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handwear, clothing&#10;&#10;Description automatically generated">
            <a:extLst>
              <a:ext uri="{FF2B5EF4-FFF2-40B4-BE49-F238E27FC236}">
                <a16:creationId xmlns:a16="http://schemas.microsoft.com/office/drawing/2014/main" id="{2BD71445-3B47-4FF5-89E8-EC92C918D82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2500"/>
          <a:stretch/>
        </p:blipFill>
        <p:spPr>
          <a:xfrm>
            <a:off x="0" y="0"/>
            <a:ext cx="12191999" cy="6675120"/>
          </a:xfrm>
          <a:prstGeom prst="rect">
            <a:avLst/>
          </a:prstGeom>
        </p:spPr>
      </p:pic>
      <p:sp>
        <p:nvSpPr>
          <p:cNvPr id="5" name="TextBox 4">
            <a:extLst>
              <a:ext uri="{FF2B5EF4-FFF2-40B4-BE49-F238E27FC236}">
                <a16:creationId xmlns:a16="http://schemas.microsoft.com/office/drawing/2014/main" id="{A1B27384-9784-4DC5-C137-750FD35FB521}"/>
              </a:ext>
            </a:extLst>
          </p:cNvPr>
          <p:cNvSpPr txBox="1"/>
          <p:nvPr/>
        </p:nvSpPr>
        <p:spPr>
          <a:xfrm>
            <a:off x="148590" y="411480"/>
            <a:ext cx="10752647"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ursing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home leadership is to establish a culture that treats each resident with respect and dignity as an individual, and addresses, supports and/or enhances his/her feelings of self-worth including personal control over choices and cultural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order to provide culturally competent care, staff must understand the cultural preferences of the individual and how it impacts the delivery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key component is identifying how to communicate with the resident, in order to be able to identify physical concerns and issues, and for developing a trusting relationship with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A427748-CE56-7F3F-844E-58A1D7BC3AD1}"/>
              </a:ext>
            </a:extLst>
          </p:cNvPr>
          <p:cNvSpPr txBox="1"/>
          <p:nvPr/>
        </p:nvSpPr>
        <p:spPr>
          <a:xfrm>
            <a:off x="1198795" y="6858000"/>
            <a:ext cx="97944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ourses.lumenlearning.com/wm-organizationalbehavior/chapter/motivation-in-different-culture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3.0/"/>
              </a:rPr>
              <a:t>CC BY</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8218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5A97AF7C-ADD3-8780-11E4-D8CC47F9C6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8782"/>
          <a:stretch/>
        </p:blipFill>
        <p:spPr>
          <a:xfrm>
            <a:off x="0" y="80011"/>
            <a:ext cx="12035790" cy="6604908"/>
          </a:xfrm>
          <a:prstGeom prst="rect">
            <a:avLst/>
          </a:prstGeom>
        </p:spPr>
      </p:pic>
      <p:sp>
        <p:nvSpPr>
          <p:cNvPr id="3" name="TextBox 2">
            <a:extLst>
              <a:ext uri="{FF2B5EF4-FFF2-40B4-BE49-F238E27FC236}">
                <a16:creationId xmlns:a16="http://schemas.microsoft.com/office/drawing/2014/main" id="{366265B8-4FC1-C93A-AC22-DF6F2BC5D318}"/>
              </a:ext>
            </a:extLst>
          </p:cNvPr>
          <p:cNvSpPr txBox="1"/>
          <p:nvPr/>
        </p:nvSpPr>
        <p:spPr>
          <a:xfrm>
            <a:off x="156209" y="-81641"/>
            <a:ext cx="12035790" cy="72943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Staff must demonstrate proficiency in communicating with the resident to assure that critical information can be conveyed, such as a change in condition, the presence of pain, explanation of routine care, and the ability to refuse care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provide sufficient guidance for staff, including temporary staff, on how to communicate and deliver care for the resident. §483.10(c)(1), Resident Rights and §483.21(b)(3)(iii) Comprehensive Person-Centered Care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many aspects of cultural preferences which may impact the delivery of care, such as: • Food preparation and choices;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Clothing preferences such as covering hair or exposed skin;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Physical contact or provision of care by a person of the opposite sex;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Cultural etiquette, such as avoiding eye contact or not raising the voice.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502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EA89D1-BF07-9241-A01E-7635342258D0}"/>
              </a:ext>
            </a:extLst>
          </p:cNvPr>
          <p:cNvSpPr txBox="1"/>
          <p:nvPr/>
        </p:nvSpPr>
        <p:spPr>
          <a:xfrm>
            <a:off x="308610" y="742950"/>
            <a:ext cx="8838247"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Additionally, facilities should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Offering activities that are culturally relevant to resident populations within the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activities with both sexes may not be permitted or appropriate in some cultures,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type of programming may be in conflict with his/her cultural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Providing reading materials, movies, newspapers in the resident’s preferred language may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help orient a resident to date, times and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Allowing the performance of religious rites at end of life to the extent possible;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Certain medications, procedures or treatments may be prohibited</a:t>
            </a:r>
          </a:p>
        </p:txBody>
      </p:sp>
      <p:pic>
        <p:nvPicPr>
          <p:cNvPr id="8" name="Picture 7" descr="A person speaking to a group of people&#10;&#10;Description automatically generated with low confidence">
            <a:extLst>
              <a:ext uri="{FF2B5EF4-FFF2-40B4-BE49-F238E27FC236}">
                <a16:creationId xmlns:a16="http://schemas.microsoft.com/office/drawing/2014/main" id="{00E7FC18-B9C9-6094-FFB2-1DA2BDA8F56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b="4253"/>
          <a:stretch/>
        </p:blipFill>
        <p:spPr>
          <a:xfrm>
            <a:off x="7439025" y="3821103"/>
            <a:ext cx="4752975" cy="3036897"/>
          </a:xfrm>
          <a:prstGeom prst="rect">
            <a:avLst/>
          </a:prstGeom>
        </p:spPr>
      </p:pic>
      <p:pic>
        <p:nvPicPr>
          <p:cNvPr id="11" name="Picture 10" descr="A picture containing indoor, bed&#10;&#10;Description automatically generated">
            <a:extLst>
              <a:ext uri="{FF2B5EF4-FFF2-40B4-BE49-F238E27FC236}">
                <a16:creationId xmlns:a16="http://schemas.microsoft.com/office/drawing/2014/main" id="{0013F6B5-39D2-E153-D107-45DD4E224F1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b="4943"/>
          <a:stretch/>
        </p:blipFill>
        <p:spPr>
          <a:xfrm>
            <a:off x="0" y="4922574"/>
            <a:ext cx="4133088" cy="1935426"/>
          </a:xfrm>
          <a:prstGeom prst="rect">
            <a:avLst/>
          </a:prstGeom>
        </p:spPr>
      </p:pic>
      <p:sp>
        <p:nvSpPr>
          <p:cNvPr id="12" name="TextBox 11">
            <a:extLst>
              <a:ext uri="{FF2B5EF4-FFF2-40B4-BE49-F238E27FC236}">
                <a16:creationId xmlns:a16="http://schemas.microsoft.com/office/drawing/2014/main" id="{1C5A6226-31DC-8EB2-7671-85638BD6DF0D}"/>
              </a:ext>
            </a:extLst>
          </p:cNvPr>
          <p:cNvSpPr txBox="1"/>
          <p:nvPr/>
        </p:nvSpPr>
        <p:spPr>
          <a:xfrm>
            <a:off x="308610" y="6627168"/>
            <a:ext cx="41330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603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76A615-A5D6-A3D2-7273-E54FCD28762E}"/>
              </a:ext>
            </a:extLst>
          </p:cNvPr>
          <p:cNvSpPr txBox="1"/>
          <p:nvPr/>
        </p:nvSpPr>
        <p:spPr>
          <a:xfrm>
            <a:off x="194310" y="845820"/>
            <a:ext cx="1118997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services and facility administration may need to evaluate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forms, including informed consent forms, are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language used by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Assisting the resident and his/her representative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daily schedules, developed with input by the resident/representative,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ahead of time may alleviate fear and frustration.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Resident-specific approaches must be developed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included in the resident’s care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interventions must be provided consistently,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supervising staff should monitor the delivery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 and staff interactions with the resident to assure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are implemented as written.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Text, letter&#10;&#10;Description automatically generated">
            <a:extLst>
              <a:ext uri="{FF2B5EF4-FFF2-40B4-BE49-F238E27FC236}">
                <a16:creationId xmlns:a16="http://schemas.microsoft.com/office/drawing/2014/main" id="{6C9A97C2-6DEE-6567-C075-378F7435C75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7211" t="12333" r="-9041"/>
          <a:stretch/>
        </p:blipFill>
        <p:spPr>
          <a:xfrm>
            <a:off x="7554351" y="0"/>
            <a:ext cx="5721628" cy="6858000"/>
          </a:xfrm>
          <a:prstGeom prst="rect">
            <a:avLst/>
          </a:prstGeom>
        </p:spPr>
      </p:pic>
    </p:spTree>
    <p:extLst>
      <p:ext uri="{BB962C8B-B14F-4D97-AF65-F5344CB8AC3E}">
        <p14:creationId xmlns:p14="http://schemas.microsoft.com/office/powerpoint/2010/main" val="1122550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EAB4D8-1A92-15DD-E182-7FA9D8E93F64}"/>
              </a:ext>
            </a:extLst>
          </p:cNvPr>
          <p:cNvSpPr txBox="1"/>
          <p:nvPr/>
        </p:nvSpPr>
        <p:spPr>
          <a:xfrm>
            <a:off x="0" y="1497329"/>
            <a:ext cx="11807190"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Delivery of Care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required with any care plan interventions, facilities must monitor the effects of their approaches to ensure they are implemented as intended, and are having the desired effect to achieve the measurable objectives and the resident’s goals for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residents with a history of trauma in particular, facilities must evaluate whether the interventions have been able to mitigate (or reduce) the impact of identified triggers on the resident that may cause re-traumatization.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critical to involve the resident and/or his or her family or representative in this evaluation to ensure clear and open discussion and better understand if interventions must be modified.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may be necessary to engage the services of an interpreter to monitor or evaluate the effect of cultural interventions for non-English speaking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critical to involve the resident and/or his or her family in evaluating the effectiveness of cultural interventions in achieving measurable objectives and resident goals.</a:t>
            </a:r>
          </a:p>
        </p:txBody>
      </p:sp>
    </p:spTree>
    <p:extLst>
      <p:ext uri="{BB962C8B-B14F-4D97-AF65-F5344CB8AC3E}">
        <p14:creationId xmlns:p14="http://schemas.microsoft.com/office/powerpoint/2010/main" val="30449548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6FC0A2-26A9-0ABF-A65D-C444FD7588A4}"/>
              </a:ext>
            </a:extLst>
          </p:cNvPr>
          <p:cNvSpPr txBox="1"/>
          <p:nvPr/>
        </p:nvSpPr>
        <p:spPr>
          <a:xfrm>
            <a:off x="400050" y="880111"/>
            <a:ext cx="11544300"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Potential Deficiencies Related to Trauma-Informed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When Investigating Concerns Related to Culturally-Competent, Trauma Informed Care, the Surveyors will Refer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F656: Comprehensive Care Plans: For concerns related to development or implementation of culturally competent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and/or trauma-informed care plan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•F740 Behavioral Health Services</a:t>
            </a:r>
            <a:r>
              <a:rPr kumimoji="0" lang="en-US"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For concerns with the history of trauma and/or post-traumatic stress disorder, receives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appropriate treatment and services.</a:t>
            </a:r>
            <a:endParaRPr kumimoji="0" lang="en-US" sz="1800" b="0" i="0" u="none" strike="noStrike" kern="1200" cap="none" spc="0" normalizeH="0" baseline="0" noProof="0" dirty="0">
              <a:ln>
                <a:noFill/>
              </a:ln>
              <a:solidFill>
                <a:srgbClr val="333333"/>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F726: Competent Nursing Staff- For concerns related to the knowledge, competencies, or skill sets of nursing staff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provide care or services that are culturally competent and trauma-informed.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F742: Treatment/Services for Mental/Psychosocial Concerns- For concerns related to treatment and services for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history of trauma and/or history of post-traumatic stress disorder (PTSD</a:t>
            </a:r>
          </a:p>
        </p:txBody>
      </p:sp>
    </p:spTree>
    <p:extLst>
      <p:ext uri="{BB962C8B-B14F-4D97-AF65-F5344CB8AC3E}">
        <p14:creationId xmlns:p14="http://schemas.microsoft.com/office/powerpoint/2010/main" val="9635891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blur&#10;&#10;Description automatically generated">
            <a:extLst>
              <a:ext uri="{FF2B5EF4-FFF2-40B4-BE49-F238E27FC236}">
                <a16:creationId xmlns:a16="http://schemas.microsoft.com/office/drawing/2014/main" id="{2B8C4670-D473-5F81-3401-1B4ED51C0DC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6646" b="2431"/>
          <a:stretch/>
        </p:blipFill>
        <p:spPr>
          <a:xfrm>
            <a:off x="0" y="0"/>
            <a:ext cx="12192000" cy="6858000"/>
          </a:xfrm>
          <a:prstGeom prst="rect">
            <a:avLst/>
          </a:prstGeom>
        </p:spPr>
      </p:pic>
    </p:spTree>
    <p:extLst>
      <p:ext uri="{BB962C8B-B14F-4D97-AF65-F5344CB8AC3E}">
        <p14:creationId xmlns:p14="http://schemas.microsoft.com/office/powerpoint/2010/main" val="24634017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F09C7-5C11-47FE-996D-701677C4AFCC}"/>
              </a:ext>
            </a:extLst>
          </p:cNvPr>
          <p:cNvPicPr>
            <a:picLocks noChangeAspect="1"/>
          </p:cNvPicPr>
          <p:nvPr/>
        </p:nvPicPr>
        <p:blipFill>
          <a:blip r:embed="rId2"/>
          <a:stretch>
            <a:fillRect/>
          </a:stretch>
        </p:blipFill>
        <p:spPr>
          <a:xfrm>
            <a:off x="643467" y="1590029"/>
            <a:ext cx="10905066" cy="3677940"/>
          </a:xfrm>
          <a:prstGeom prst="rect">
            <a:avLst/>
          </a:prstGeom>
          <a:ln>
            <a:noFill/>
          </a:ln>
        </p:spPr>
      </p:pic>
    </p:spTree>
    <p:extLst>
      <p:ext uri="{BB962C8B-B14F-4D97-AF65-F5344CB8AC3E}">
        <p14:creationId xmlns:p14="http://schemas.microsoft.com/office/powerpoint/2010/main" val="20125067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ase&#10;&#10;Description automatically generated">
            <a:extLst>
              <a:ext uri="{FF2B5EF4-FFF2-40B4-BE49-F238E27FC236}">
                <a16:creationId xmlns:a16="http://schemas.microsoft.com/office/drawing/2014/main" id="{102D7D8D-795D-DEED-8EC3-A9B48E1264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5352" t="-1379" r="884" b="-12586"/>
          <a:stretch/>
        </p:blipFill>
        <p:spPr>
          <a:xfrm>
            <a:off x="0" y="0"/>
            <a:ext cx="9259253" cy="7555230"/>
          </a:xfrm>
          <a:prstGeom prst="rect">
            <a:avLst/>
          </a:prstGeom>
        </p:spPr>
      </p:pic>
      <p:sp>
        <p:nvSpPr>
          <p:cNvPr id="3" name="TextBox 2">
            <a:extLst>
              <a:ext uri="{FF2B5EF4-FFF2-40B4-BE49-F238E27FC236}">
                <a16:creationId xmlns:a16="http://schemas.microsoft.com/office/drawing/2014/main" id="{67BFA702-4052-D014-4B2A-42DDC69B6C05}"/>
              </a:ext>
            </a:extLst>
          </p:cNvPr>
          <p:cNvSpPr txBox="1"/>
          <p:nvPr/>
        </p:nvSpPr>
        <p:spPr>
          <a:xfrm>
            <a:off x="2891790" y="297180"/>
            <a:ext cx="7882226"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DEFINITIONS</a:t>
            </a:r>
          </a:p>
        </p:txBody>
      </p:sp>
    </p:spTree>
    <p:extLst>
      <p:ext uri="{BB962C8B-B14F-4D97-AF65-F5344CB8AC3E}">
        <p14:creationId xmlns:p14="http://schemas.microsoft.com/office/powerpoint/2010/main" val="177068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40C31-4E99-4F80-B15F-E98CE9C76FD1}"/>
              </a:ext>
            </a:extLst>
          </p:cNvPr>
          <p:cNvSpPr txBox="1"/>
          <p:nvPr/>
        </p:nvSpPr>
        <p:spPr>
          <a:xfrm>
            <a:off x="291548" y="754657"/>
            <a:ext cx="11290852" cy="5262979"/>
          </a:xfrm>
          <a:prstGeom prst="rect">
            <a:avLst/>
          </a:prstGeom>
          <a:noFill/>
        </p:spPr>
        <p:txBody>
          <a:bodyPr wrap="square">
            <a:spAutoFit/>
          </a:bodyPr>
          <a:lstStyle/>
          <a:p>
            <a:r>
              <a:rPr lang="en-US" sz="2400" dirty="0">
                <a:solidFill>
                  <a:schemeClr val="bg1"/>
                </a:solidFill>
              </a:rPr>
              <a:t>June 29th, the Centers for Medicare and Medicaid Services (CMS) released information announcing clarifications and enhancements of the Phase 2 Requirements of Participation (</a:t>
            </a:r>
            <a:r>
              <a:rPr lang="en-US" sz="2400" dirty="0" err="1">
                <a:solidFill>
                  <a:schemeClr val="bg1"/>
                </a:solidFill>
              </a:rPr>
              <a:t>RoP</a:t>
            </a:r>
            <a:r>
              <a:rPr lang="en-US" sz="2400" dirty="0">
                <a:solidFill>
                  <a:schemeClr val="bg1"/>
                </a:solidFill>
              </a:rPr>
              <a:t>) for nursing homes and interpretive guidance for implementation of the Phase 3 </a:t>
            </a:r>
            <a:r>
              <a:rPr lang="en-US" sz="2400" dirty="0" err="1">
                <a:solidFill>
                  <a:schemeClr val="bg1"/>
                </a:solidFill>
              </a:rPr>
              <a:t>RoP</a:t>
            </a:r>
            <a:r>
              <a:rPr lang="en-US" sz="2400" dirty="0">
                <a:solidFill>
                  <a:schemeClr val="bg1"/>
                </a:solidFill>
              </a:rPr>
              <a:t>. </a:t>
            </a:r>
          </a:p>
          <a:p>
            <a:endParaRPr lang="en-US" sz="2400" dirty="0">
              <a:solidFill>
                <a:schemeClr val="bg1"/>
              </a:solidFill>
            </a:endParaRPr>
          </a:p>
          <a:p>
            <a:r>
              <a:rPr lang="en-US" sz="2400" dirty="0">
                <a:solidFill>
                  <a:schemeClr val="bg1"/>
                </a:solidFill>
              </a:rPr>
              <a:t>These requirements will take effect on Oct. 24, 2022. </a:t>
            </a:r>
          </a:p>
          <a:p>
            <a:endParaRPr lang="en-US" sz="2400" dirty="0">
              <a:solidFill>
                <a:schemeClr val="bg1"/>
              </a:solidFill>
            </a:endParaRPr>
          </a:p>
          <a:p>
            <a:r>
              <a:rPr lang="en-US" sz="2400" dirty="0">
                <a:solidFill>
                  <a:schemeClr val="bg1"/>
                </a:solidFill>
              </a:rPr>
              <a:t>These regulations were originally adopted back in 2016, with implementation planned in 3 phases. Phase 1 was implemented in November 2016, Phase 2 took effect in November 2017, and Phase 3 took effect in 2019. </a:t>
            </a:r>
          </a:p>
          <a:p>
            <a:endParaRPr lang="en-US" sz="2400" dirty="0">
              <a:solidFill>
                <a:schemeClr val="bg1"/>
              </a:solidFill>
            </a:endParaRPr>
          </a:p>
          <a:p>
            <a:r>
              <a:rPr lang="en-US" sz="2400" dirty="0">
                <a:solidFill>
                  <a:schemeClr val="bg1"/>
                </a:solidFill>
              </a:rPr>
              <a:t>Due to the pandemic, there was a delay with the interpretive guidance and therefore the implementation of these regulations. </a:t>
            </a:r>
          </a:p>
        </p:txBody>
      </p:sp>
    </p:spTree>
    <p:extLst>
      <p:ext uri="{BB962C8B-B14F-4D97-AF65-F5344CB8AC3E}">
        <p14:creationId xmlns:p14="http://schemas.microsoft.com/office/powerpoint/2010/main" val="1663519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DF878-5C68-47B8-BD22-A018A2E766A4}"/>
              </a:ext>
            </a:extLst>
          </p:cNvPr>
          <p:cNvSpPr txBox="1"/>
          <p:nvPr/>
        </p:nvSpPr>
        <p:spPr>
          <a:xfrm>
            <a:off x="457200" y="357188"/>
            <a:ext cx="10715625" cy="6186309"/>
          </a:xfrm>
          <a:prstGeom prst="rect">
            <a:avLst/>
          </a:prstGeom>
          <a:noFill/>
        </p:spPr>
        <p:txBody>
          <a:bodyPr wrap="square">
            <a:spAutoFit/>
          </a:bodyPr>
          <a:lstStyle/>
          <a:p>
            <a:r>
              <a:rPr lang="en-US" b="1" dirty="0">
                <a:solidFill>
                  <a:schemeClr val="bg1"/>
                </a:solidFill>
              </a:rPr>
              <a:t>IP Hours of Work </a:t>
            </a:r>
          </a:p>
          <a:p>
            <a:endParaRPr lang="en-US" b="1" dirty="0">
              <a:solidFill>
                <a:schemeClr val="bg1"/>
              </a:solidFill>
            </a:endParaRPr>
          </a:p>
          <a:p>
            <a:r>
              <a:rPr lang="en-US" dirty="0">
                <a:solidFill>
                  <a:schemeClr val="bg1"/>
                </a:solidFill>
              </a:rPr>
              <a:t>Designated IP hours per week can vary based on the facility and its resident population. </a:t>
            </a:r>
          </a:p>
          <a:p>
            <a:endParaRPr lang="en-US" dirty="0">
              <a:solidFill>
                <a:schemeClr val="bg1"/>
              </a:solidFill>
            </a:endParaRPr>
          </a:p>
          <a:p>
            <a:r>
              <a:rPr lang="en-US" dirty="0">
                <a:solidFill>
                  <a:schemeClr val="bg1"/>
                </a:solidFill>
              </a:rPr>
              <a:t>Therefore, the amount of time required to fulfill the role must be at least part-time and should </a:t>
            </a:r>
          </a:p>
          <a:p>
            <a:r>
              <a:rPr lang="en-US" dirty="0">
                <a:solidFill>
                  <a:schemeClr val="bg1"/>
                </a:solidFill>
              </a:rPr>
              <a:t>be determined by the facility assessment, conducted according to §483.70(e), to determine </a:t>
            </a:r>
          </a:p>
          <a:p>
            <a:r>
              <a:rPr lang="en-US" dirty="0">
                <a:solidFill>
                  <a:schemeClr val="bg1"/>
                </a:solidFill>
              </a:rPr>
              <a:t>the resources it needs for its IPCP, and ensure that those resources are provided for the </a:t>
            </a:r>
          </a:p>
          <a:p>
            <a:r>
              <a:rPr lang="en-US" dirty="0">
                <a:solidFill>
                  <a:schemeClr val="bg1"/>
                </a:solidFill>
              </a:rPr>
              <a:t>IPCP to be effective. </a:t>
            </a:r>
          </a:p>
          <a:p>
            <a:endParaRPr lang="en-US" dirty="0">
              <a:solidFill>
                <a:schemeClr val="bg1"/>
              </a:solidFill>
            </a:endParaRPr>
          </a:p>
          <a:p>
            <a:r>
              <a:rPr lang="en-US" dirty="0">
                <a:solidFill>
                  <a:schemeClr val="bg1"/>
                </a:solidFill>
              </a:rPr>
              <a:t>Based upon the assessment, facilities should determine if the individual  functioning as the IP should be dedicated solely to the IPCP. A facility should consider resident census as well as resident characteristics, types of units such as respiratory care units, memory care, skilled nursing and the complexity of the healthcare services it offers as well as outbreaks and seasonality of infections such as influenza in determining the amount of IP hours needed. </a:t>
            </a:r>
          </a:p>
          <a:p>
            <a:endParaRPr lang="en-US" dirty="0">
              <a:solidFill>
                <a:schemeClr val="bg1"/>
              </a:solidFill>
            </a:endParaRPr>
          </a:p>
          <a:p>
            <a:r>
              <a:rPr lang="en-US" dirty="0">
                <a:solidFill>
                  <a:schemeClr val="bg1"/>
                </a:solidFill>
              </a:rPr>
              <a:t>The IP must have the time necessary to properly assess, develop, implement, monitor, and manage the IPCP for the facility, address training requirements, and participate in required committees such as QAA. </a:t>
            </a:r>
          </a:p>
          <a:p>
            <a:endParaRPr lang="en-US" dirty="0">
              <a:solidFill>
                <a:schemeClr val="bg1"/>
              </a:solidFill>
            </a:endParaRPr>
          </a:p>
          <a:p>
            <a:r>
              <a:rPr lang="en-US" dirty="0">
                <a:solidFill>
                  <a:schemeClr val="bg1"/>
                </a:solidFill>
              </a:rPr>
              <a:t>The IP must physically work onsite in the facility. He/she cannot be an off-site consultant or </a:t>
            </a:r>
          </a:p>
          <a:p>
            <a:r>
              <a:rPr lang="en-US" dirty="0">
                <a:solidFill>
                  <a:schemeClr val="bg1"/>
                </a:solidFill>
              </a:rPr>
              <a:t>perform the IP work at a separate location such as a corporate office or affiliated short term </a:t>
            </a:r>
          </a:p>
          <a:p>
            <a:r>
              <a:rPr lang="en-US" dirty="0">
                <a:solidFill>
                  <a:schemeClr val="bg1"/>
                </a:solidFill>
              </a:rPr>
              <a:t>acute care facility. </a:t>
            </a:r>
          </a:p>
        </p:txBody>
      </p:sp>
    </p:spTree>
    <p:extLst>
      <p:ext uri="{BB962C8B-B14F-4D97-AF65-F5344CB8AC3E}">
        <p14:creationId xmlns:p14="http://schemas.microsoft.com/office/powerpoint/2010/main" val="380093013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ABFE0-979C-4478-95AF-F65707CC736B}"/>
              </a:ext>
            </a:extLst>
          </p:cNvPr>
          <p:cNvPicPr>
            <a:picLocks noChangeAspect="1"/>
          </p:cNvPicPr>
          <p:nvPr/>
        </p:nvPicPr>
        <p:blipFill>
          <a:blip r:embed="rId2"/>
          <a:stretch>
            <a:fillRect/>
          </a:stretch>
        </p:blipFill>
        <p:spPr>
          <a:xfrm>
            <a:off x="643467" y="2114849"/>
            <a:ext cx="10905066" cy="2628300"/>
          </a:xfrm>
          <a:prstGeom prst="rect">
            <a:avLst/>
          </a:prstGeom>
          <a:ln>
            <a:noFill/>
          </a:ln>
        </p:spPr>
      </p:pic>
    </p:spTree>
    <p:extLst>
      <p:ext uri="{BB962C8B-B14F-4D97-AF65-F5344CB8AC3E}">
        <p14:creationId xmlns:p14="http://schemas.microsoft.com/office/powerpoint/2010/main" val="12954761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6EB1C-1B72-4DA5-B36E-AC0B8D80FC75}"/>
              </a:ext>
            </a:extLst>
          </p:cNvPr>
          <p:cNvPicPr>
            <a:picLocks noChangeAspect="1"/>
          </p:cNvPicPr>
          <p:nvPr/>
        </p:nvPicPr>
        <p:blipFill>
          <a:blip r:embed="rId2"/>
          <a:stretch>
            <a:fillRect/>
          </a:stretch>
        </p:blipFill>
        <p:spPr>
          <a:xfrm>
            <a:off x="643467" y="2377959"/>
            <a:ext cx="10905066" cy="2102080"/>
          </a:xfrm>
          <a:prstGeom prst="rect">
            <a:avLst/>
          </a:prstGeom>
          <a:ln>
            <a:noFill/>
          </a:ln>
        </p:spPr>
      </p:pic>
    </p:spTree>
    <p:extLst>
      <p:ext uri="{BB962C8B-B14F-4D97-AF65-F5344CB8AC3E}">
        <p14:creationId xmlns:p14="http://schemas.microsoft.com/office/powerpoint/2010/main" val="321824891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B3559-34BC-40FD-BE09-EB21C0D71FD9}"/>
              </a:ext>
            </a:extLst>
          </p:cNvPr>
          <p:cNvPicPr>
            <a:picLocks noChangeAspect="1"/>
          </p:cNvPicPr>
          <p:nvPr/>
        </p:nvPicPr>
        <p:blipFill>
          <a:blip r:embed="rId2"/>
          <a:stretch>
            <a:fillRect/>
          </a:stretch>
        </p:blipFill>
        <p:spPr>
          <a:xfrm>
            <a:off x="643467" y="2114849"/>
            <a:ext cx="10905066" cy="2628300"/>
          </a:xfrm>
          <a:prstGeom prst="rect">
            <a:avLst/>
          </a:prstGeom>
          <a:ln>
            <a:noFill/>
          </a:ln>
        </p:spPr>
      </p:pic>
    </p:spTree>
    <p:extLst>
      <p:ext uri="{BB962C8B-B14F-4D97-AF65-F5344CB8AC3E}">
        <p14:creationId xmlns:p14="http://schemas.microsoft.com/office/powerpoint/2010/main" val="20213138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9AE8D-6DEA-44D2-85B3-7BB60739A1AE}"/>
              </a:ext>
            </a:extLst>
          </p:cNvPr>
          <p:cNvSpPr txBox="1"/>
          <p:nvPr/>
        </p:nvSpPr>
        <p:spPr>
          <a:xfrm>
            <a:off x="361244" y="982133"/>
            <a:ext cx="1167271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behavioral health care needs of those with a SUD or other serious mental disorder should be part of the facility assessment under §483.70(e) (F838) and the facility should determine if they have the capacity, services, and staff skills to meet the requirements as discussed in F741.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residents are screened for possible serious mental disorders or intellectual disabilities and related conditions prior to admission to determine if specialized services under Preadmission Screening and Resident Review (PASARR) requirements are necessary. If a resident qualifies for specialized Level II services under PASARR, please refer to §483.20(k) (F645), as well as §483.20(e) (F644).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 resident does not qualify for specialized services under PASARR, but requires more intensive behavioral health services (e.g., individual counseling), the facility must demonstrate reasonable attempts to provide for and/or arrange for such services. This would include ensuring that the type(s) of service(s) needed is clearly identified based on the individual assessment, care plan and strategies to arrange such services. </a:t>
            </a:r>
          </a:p>
        </p:txBody>
      </p:sp>
    </p:spTree>
    <p:extLst>
      <p:ext uri="{BB962C8B-B14F-4D97-AF65-F5344CB8AC3E}">
        <p14:creationId xmlns:p14="http://schemas.microsoft.com/office/powerpoint/2010/main" val="17970677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A000-B35D-4165-9B15-D82592448C32}"/>
              </a:ext>
            </a:extLst>
          </p:cNvPr>
          <p:cNvSpPr txBox="1"/>
          <p:nvPr/>
        </p:nvSpPr>
        <p:spPr>
          <a:xfrm>
            <a:off x="259644" y="948267"/>
            <a:ext cx="11604978"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Behavioral health care and services could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Ensuring that the necessary care and services are person-centered and reflect the resident’s goals for care, while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maximizing the resident’s dignity, autonomy, privacy, socialization, independence, choice, and safety;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Ensuring that direct care staff interact and communicate in a manner that promotes mental and psychosocial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Providing meaningful activities which promote engagement, and positive meaningful relationships between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staff, families, other residents and the community. Meaningful activities are those that address the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customary routines, interests, preferences, etc. and enhance the resident’s well being</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Residents living with 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health and SUDs may require different activities than other nursing home residents. Facilities must ensure that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are provided to meet the needs of their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For concerns related to the facility’s activity program, or activities which do not address the needs of the resident, refer to §483.24(c), F679, Activities Meet Interest /Needs of Each Resident. </a:t>
            </a:r>
          </a:p>
        </p:txBody>
      </p:sp>
    </p:spTree>
    <p:extLst>
      <p:ext uri="{BB962C8B-B14F-4D97-AF65-F5344CB8AC3E}">
        <p14:creationId xmlns:p14="http://schemas.microsoft.com/office/powerpoint/2010/main" val="28340420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8BCC2D-61C8-466E-A8CC-C1AC710BD77F}"/>
              </a:ext>
            </a:extLst>
          </p:cNvPr>
          <p:cNvSpPr txBox="1"/>
          <p:nvPr/>
        </p:nvSpPr>
        <p:spPr>
          <a:xfrm>
            <a:off x="440267" y="754166"/>
            <a:ext cx="1159368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residents with an assessed history of a mental disorder or SUD, the care plan must address the individualized needs the resident may have related to the mental disorder or the SUD.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facilities may use behavioral contracts as part of the individualized care plan to address behaviors which could endanger the resident, other residents and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Behavioral contracts may be a method for encouraging residents to follow their plan of care. However, in some circumstances, using them to impose a system of rewards and/or punishments could be construed as meeting the definition of abuse which includes the willful infliction of punishment and/or the deprivation of goods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6814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65DED4-CA22-41B4-8E08-E04042DEE3B7}"/>
              </a:ext>
            </a:extLst>
          </p:cNvPr>
          <p:cNvSpPr txBox="1"/>
          <p:nvPr/>
        </p:nvSpPr>
        <p:spPr>
          <a:xfrm>
            <a:off x="270933" y="335846"/>
            <a:ext cx="11729156"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Additionally, behavioral contracts are only intended to be used for residents who have the capacity to understand them. The contract cannot conflict with resident rights or other requirements of participation (i.e., requirements at §483.15 related to admission, transfer, and discharge), but may address issues such 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Residents with mental disorder and/or SUD may be at increased risk for leaving the facility without facility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could be considered an elopement) at various times throughout their treatment, or if going through active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withdrawal. The facility should explain the resident’s right to have a leave of absence and also explain the health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safety risks of leaving without facility knowledge or leaving against medical advice (AMA). The facility cannot restrict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resident’s right to leave the facility, but a contract can distinguish between leave of absence, elopement, and leaving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AMA. (For concerns related to inadequate supervision resulting in elopement, see F689 - Free of Accidents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Hazards/Supervision/Devices)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7311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886D53-17C8-4D54-B7D1-778489C72C5A}"/>
              </a:ext>
            </a:extLst>
          </p:cNvPr>
          <p:cNvSpPr txBox="1"/>
          <p:nvPr/>
        </p:nvSpPr>
        <p:spPr>
          <a:xfrm>
            <a:off x="857956" y="733778"/>
            <a:ext cx="106680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efforts to help residents with mental disorder and/or SUD, such as individual counseling services, access to group counseling, or access to a Medication Assisted Treatment program, if applicable;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Steps the facility may take if substance use is suspected, which may include: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Increased monitoring and supervision in the facility to maintain the health and safety of the resident suspected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substance use, as well as all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Restricted or supervised visitation, if the resident’s visitor(s) are deemed to be a danger to the resident, 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residents, and/or staff (See F563 - Right to receive/deny visitors);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Voluntary drug testing if there are concerns that suspected drug use could adversely affect the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Voluntary inspections, if there is reasonable suspicion of possession of illegal drugs, weapons or 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unauthorized items which could endanger the  resident or others (See F557- Respect, Dignity/Right to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Personal Property);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Referral to local law enforcement for suspicion of a crime in accordance with state laws, such as possession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illegal substances, paraphernalia or weapons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(See F557- Respect, Dignity/Right to have Personal Property).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7319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4C8512-91AC-4AD1-B9BD-C02C53408D93}"/>
              </a:ext>
            </a:extLst>
          </p:cNvPr>
          <p:cNvSpPr txBox="1"/>
          <p:nvPr/>
        </p:nvSpPr>
        <p:spPr>
          <a:xfrm>
            <a:off x="778933" y="869245"/>
            <a:ext cx="1050995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Refusal to accept or non-adherence to the terms of a behavioral contract cannot be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sole basis for a denial of admission, a transfer or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facility may only transfer or discharge a resident for one of the reasons listed in F622, §483.15(c)(1)(</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Rather, non-adherence to the contract should be treated like any care plan intervention that needs attention or needs to be altered to meet the needs of the resident. The IDT should work with the resident and resident representative to revise the care plan and contract. </a:t>
            </a:r>
          </a:p>
        </p:txBody>
      </p:sp>
    </p:spTree>
    <p:extLst>
      <p:ext uri="{BB962C8B-B14F-4D97-AF65-F5344CB8AC3E}">
        <p14:creationId xmlns:p14="http://schemas.microsoft.com/office/powerpoint/2010/main" val="26684113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59DA6B-2B03-4285-8910-25A9E4A19D57}"/>
              </a:ext>
            </a:extLst>
          </p:cNvPr>
          <p:cNvSpPr txBox="1"/>
          <p:nvPr/>
        </p:nvSpPr>
        <p:spPr>
          <a:xfrm>
            <a:off x="1614488" y="2085975"/>
            <a:ext cx="10058400" cy="3324225"/>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The following  discusses general information pertaining to conditions that are frequently seen in nursing home residents and may require facilities to provide specialized services and supports that vary, based upon residents’ individual needs. </a:t>
            </a:r>
          </a:p>
        </p:txBody>
      </p:sp>
    </p:spTree>
    <p:extLst>
      <p:ext uri="{BB962C8B-B14F-4D97-AF65-F5344CB8AC3E}">
        <p14:creationId xmlns:p14="http://schemas.microsoft.com/office/powerpoint/2010/main" val="288491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B4BDE-1EBB-4872-AFA0-7FE30D79257C}"/>
              </a:ext>
            </a:extLst>
          </p:cNvPr>
          <p:cNvSpPr txBox="1"/>
          <p:nvPr/>
        </p:nvSpPr>
        <p:spPr>
          <a:xfrm>
            <a:off x="614363" y="612845"/>
            <a:ext cx="10844212" cy="4801314"/>
          </a:xfrm>
          <a:prstGeom prst="rect">
            <a:avLst/>
          </a:prstGeom>
          <a:noFill/>
        </p:spPr>
        <p:txBody>
          <a:bodyPr wrap="square">
            <a:spAutoFit/>
          </a:bodyPr>
          <a:lstStyle/>
          <a:p>
            <a:r>
              <a:rPr lang="en-US" b="1" dirty="0">
                <a:solidFill>
                  <a:schemeClr val="bg1"/>
                </a:solidFill>
              </a:rPr>
              <a:t>Specialized Training in Infection Prevention and Control </a:t>
            </a:r>
          </a:p>
          <a:p>
            <a:endParaRPr lang="en-US" b="1" dirty="0">
              <a:solidFill>
                <a:schemeClr val="bg1"/>
              </a:solidFill>
            </a:endParaRPr>
          </a:p>
          <a:p>
            <a:r>
              <a:rPr lang="en-US" dirty="0">
                <a:solidFill>
                  <a:schemeClr val="bg1"/>
                </a:solidFill>
              </a:rPr>
              <a:t>Infection prevention and control (IPC) training must be sufficient to perform the role of the </a:t>
            </a:r>
          </a:p>
          <a:p>
            <a:r>
              <a:rPr lang="en-US" dirty="0">
                <a:solidFill>
                  <a:schemeClr val="bg1"/>
                </a:solidFill>
              </a:rPr>
              <a:t>IP. </a:t>
            </a:r>
          </a:p>
          <a:p>
            <a:endParaRPr lang="en-US" dirty="0">
              <a:solidFill>
                <a:schemeClr val="bg1"/>
              </a:solidFill>
            </a:endParaRPr>
          </a:p>
          <a:p>
            <a:r>
              <a:rPr lang="en-US" dirty="0">
                <a:solidFill>
                  <a:schemeClr val="bg1"/>
                </a:solidFill>
              </a:rPr>
              <a:t>Specialized training in IPC may include care for residents with invasive medical devices, </a:t>
            </a:r>
          </a:p>
          <a:p>
            <a:r>
              <a:rPr lang="en-US" dirty="0">
                <a:solidFill>
                  <a:schemeClr val="bg1"/>
                </a:solidFill>
              </a:rPr>
              <a:t>resident care equipment (e.g., ventilators), and treatment such as dialysis as well as high acuity conditions. </a:t>
            </a:r>
          </a:p>
          <a:p>
            <a:endParaRPr lang="en-US" dirty="0">
              <a:solidFill>
                <a:schemeClr val="bg1"/>
              </a:solidFill>
            </a:endParaRPr>
          </a:p>
          <a:p>
            <a:r>
              <a:rPr lang="en-US" dirty="0">
                <a:solidFill>
                  <a:schemeClr val="bg1"/>
                </a:solidFill>
              </a:rPr>
              <a:t>If a facility's resident population changes, the IP should re-evaluate his/her knowledge and skills, and may need to obtain additional training for the change in the facility’s scope of care. </a:t>
            </a:r>
          </a:p>
          <a:p>
            <a:endParaRPr lang="en-US" dirty="0">
              <a:solidFill>
                <a:schemeClr val="bg1"/>
              </a:solidFill>
            </a:endParaRPr>
          </a:p>
          <a:p>
            <a:r>
              <a:rPr lang="en-US" dirty="0">
                <a:solidFill>
                  <a:schemeClr val="bg1"/>
                </a:solidFill>
              </a:rPr>
              <a:t>An IP must have obtained specialized IPC training beyond initial professional training or </a:t>
            </a:r>
          </a:p>
          <a:p>
            <a:r>
              <a:rPr lang="en-US" dirty="0">
                <a:solidFill>
                  <a:schemeClr val="bg1"/>
                </a:solidFill>
              </a:rPr>
              <a:t>education prior to assuming the role. </a:t>
            </a:r>
          </a:p>
          <a:p>
            <a:endParaRPr lang="en-US" dirty="0">
              <a:solidFill>
                <a:schemeClr val="bg1"/>
              </a:solidFill>
            </a:endParaRPr>
          </a:p>
          <a:p>
            <a:r>
              <a:rPr lang="en-US" dirty="0">
                <a:solidFill>
                  <a:schemeClr val="bg1"/>
                </a:solidFill>
              </a:rPr>
              <a:t>Training can occur through more than one course, but the IP must provide evidence of training through a certificate(s) of completion or equivalent documentation. </a:t>
            </a:r>
          </a:p>
        </p:txBody>
      </p:sp>
    </p:spTree>
    <p:extLst>
      <p:ext uri="{BB962C8B-B14F-4D97-AF65-F5344CB8AC3E}">
        <p14:creationId xmlns:p14="http://schemas.microsoft.com/office/powerpoint/2010/main" val="31417293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F5CD1-7D37-4C9E-A340-B9E28C7A3C83}"/>
              </a:ext>
            </a:extLst>
          </p:cNvPr>
          <p:cNvSpPr txBox="1"/>
          <p:nvPr/>
        </p:nvSpPr>
        <p:spPr>
          <a:xfrm>
            <a:off x="271464" y="771525"/>
            <a:ext cx="12030074"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Although people experience losses, it does not necessarily mean that they will become depressed. Depression (major depressive disorder or clinical depression) is a common and serious mood disorder. Symptoms may include fatigue, sleep and appetite disturbances, agitation, and expressions of guilt, difficulty concentrating, apathy, withdrawal, and suicidal ideation.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Depression is not a natural part of aging, however, older adults in the nursing home setting are more at risk than older adults in the community. Late life depression may be harder to identify due to a resident’s cognitive impairment, loss of functional ability, the complexity of multiple chronic medical problems that compound the problem, and the loss of significant relationships and roles in their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Depression presents differently in older adults and it is the responsibility of the facility to ensure that an accurate diagnosis is established.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the American Psychiatric Association. “Diagnostic and Statistical Manual of Mental Disorders - Fifth edition.” 2013. </a:t>
            </a:r>
          </a:p>
        </p:txBody>
      </p:sp>
    </p:spTree>
    <p:extLst>
      <p:ext uri="{BB962C8B-B14F-4D97-AF65-F5344CB8AC3E}">
        <p14:creationId xmlns:p14="http://schemas.microsoft.com/office/powerpoint/2010/main" val="3225768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0BE9A-C89D-499A-BE81-39EB46920C9A}"/>
              </a:ext>
            </a:extLst>
          </p:cNvPr>
          <p:cNvSpPr txBox="1"/>
          <p:nvPr/>
        </p:nvSpPr>
        <p:spPr>
          <a:xfrm>
            <a:off x="282222" y="135466"/>
            <a:ext cx="11909778" cy="52937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Anxiety and Anxiety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Anxiety is a common reaction to stress that involves occasional worry about circumstantial events. Anxiety disorders, however, could include symptoms such as excessive fear, intense anxiety, significant distress, and may cause debilitating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distinction between general anxiety and an anxiety disorder is subtle and can be difficult to identify. Accurate diagnosis by a qualified professional is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Anxiety can be triggered by loss of function, changes in relationships, relocation, or medical illness. Importantly, anxiety may also be a symptom of other disorders, such as depression and dementia in older adults, and care must be taken to ensure that other disorders are not inadvertently misdiagnosed as an anxiety disorder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vice versa).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many types of anxiety disorders, each with different symptoms. The most common types of anxiety disorders include Generalized Anxiety Disorder, Social Anxiety Disorder, Panic Disorder, Phobias and Post-traumatic Stress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the American Psychiatric Association. “Diagnostic and Statistical Manual of Mental Disorders - Fifth edition.” 2013. </a:t>
            </a:r>
          </a:p>
        </p:txBody>
      </p:sp>
    </p:spTree>
    <p:extLst>
      <p:ext uri="{BB962C8B-B14F-4D97-AF65-F5344CB8AC3E}">
        <p14:creationId xmlns:p14="http://schemas.microsoft.com/office/powerpoint/2010/main" val="32633578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D7F4F-5752-4F96-B906-D26173213D9B}"/>
              </a:ext>
            </a:extLst>
          </p:cNvPr>
          <p:cNvSpPr txBox="1"/>
          <p:nvPr/>
        </p:nvSpPr>
        <p:spPr>
          <a:xfrm>
            <a:off x="1" y="857956"/>
            <a:ext cx="12011378"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Schizophrenia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Schizophrenia is a serious mental disorder that may interfere with a person’s ability to think clearly, manage emotions, make decisions and relate to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uncommon for schizophrenia to be diagnosed in a person younger than 12 or older than 40. Schizophrenia must be diagnosed by a qualified practitioner, using evidence-based criteria and professional standards, such as the Diagnostic and Statistical Manual of Mental Disorders - Fifth edition (DSM-5), and documented in the resident’s medical record. Symptoms of Schizophrenia include delusions, hallucinations, disorganized speech (e.g., frequent derailment or incoherence), grossly disorganized or catatonic behavior, and diminished expression or initiative. Delusions refer to false beliefs that don’t change even when the person who holds them is presented with new ideas or facts. Hallucinations include a person hearing voices, seeing things, or smelling things others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can’t perceive.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the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National Alliance on Mental Illness (NAMI). “Schizophrenia.” Accessed March 2, 2021.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https://www.nami.org/Learn-More/MentalHealthConditions/Schizophrenia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American Psychiatric Association. “Diagnostic and Statistical Manual of Mental Disorders - Fifth edition.” 2013. </a:t>
            </a:r>
          </a:p>
        </p:txBody>
      </p:sp>
    </p:spTree>
    <p:extLst>
      <p:ext uri="{BB962C8B-B14F-4D97-AF65-F5344CB8AC3E}">
        <p14:creationId xmlns:p14="http://schemas.microsoft.com/office/powerpoint/2010/main" val="13851591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0FDCB-D14F-4311-8FFE-25FC5715E816}"/>
              </a:ext>
            </a:extLst>
          </p:cNvPr>
          <p:cNvSpPr txBox="1"/>
          <p:nvPr/>
        </p:nvSpPr>
        <p:spPr>
          <a:xfrm>
            <a:off x="428978" y="1031165"/>
            <a:ext cx="11650133"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Bipolar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Bipolar disorder is a mental disorder that causes dramatic shifts in a person’s mood or energy, and may affect the ability to think clearly.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People with bipolar experience high  and low moods—known as mania and depression—which differ from the typical ups-and downs most people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Symptoms and their severity can vary. A person with bipolar disorder may have distinct manic or depressed states but may also have extended periods—sometimes years—without symptoms. A person can also experience both extremes simultaneously or in rapid sequence.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NAMI. “Bipolar Disorder.” Accessed March 2, 2021. https://www.nami.org/Learn-More/Mental-Health-Conditions/Bipolar-Disorder. </a:t>
            </a:r>
          </a:p>
        </p:txBody>
      </p:sp>
    </p:spTree>
    <p:extLst>
      <p:ext uri="{BB962C8B-B14F-4D97-AF65-F5344CB8AC3E}">
        <p14:creationId xmlns:p14="http://schemas.microsoft.com/office/powerpoint/2010/main" val="20595694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253B4-E1FE-4282-A31B-238DE37810ED}"/>
              </a:ext>
            </a:extLst>
          </p:cNvPr>
          <p:cNvSpPr txBox="1"/>
          <p:nvPr/>
        </p:nvSpPr>
        <p:spPr>
          <a:xfrm>
            <a:off x="1186774" y="1322962"/>
            <a:ext cx="7957226"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Abuse &amp; 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0512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AD5753-6B8D-4D9D-B319-3178288383A2}"/>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0411853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4F26A6-C628-4EBE-924A-B6900BD4A553}"/>
              </a:ext>
            </a:extLst>
          </p:cNvPr>
          <p:cNvSpPr txBox="1"/>
          <p:nvPr/>
        </p:nvSpPr>
        <p:spPr>
          <a:xfrm>
            <a:off x="685800" y="1171575"/>
            <a:ext cx="10629899"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“Covered individual” is anyone who is an owner, operator, employee, manager, agent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contractor of the facility (see section 1150B(a)(3) of the 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“Crime”: Section 1150B(b)(1) of the Act provides that a “crime” is defined by law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applicable political subdivision where the facility is located. A political subdivision would be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city, county, township or village, or any local unit of government created by or pursuant to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“Law enforcement,” as defined in section 2011(13) of the Act, is the full range of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responders to elder abuse, neglect, and exploitation including: police, sheriffs, detectives, public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safety officers; corrections personnel; prosecutors; medical examiners; investigators;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coroners. </a:t>
            </a:r>
          </a:p>
        </p:txBody>
      </p:sp>
    </p:spTree>
    <p:extLst>
      <p:ext uri="{BB962C8B-B14F-4D97-AF65-F5344CB8AC3E}">
        <p14:creationId xmlns:p14="http://schemas.microsoft.com/office/powerpoint/2010/main" val="30513371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82FBE-AB4C-431E-BEA5-D918223F91FB}"/>
              </a:ext>
            </a:extLst>
          </p:cNvPr>
          <p:cNvSpPr txBox="1"/>
          <p:nvPr/>
        </p:nvSpPr>
        <p:spPr>
          <a:xfrm>
            <a:off x="457201" y="1400174"/>
            <a:ext cx="988695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“Serious bodily injury” means an injury involving extreme physical pain; involving substantial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of death; involving protracted loss or impairment of the function of a bodily member, organ,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mental faculty; requiring medical intervention such as surgery, hospitalization, or physical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rehabilitation; or an injury resulting from criminal sexual abuse (see sections 2011(19)(A)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of the 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“Criminal sexual abuse”: In the case of “criminal sexual abuse” which is defined in section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2011(19)(B) of the Act, serious bodily injury/harm shall be considered to have occurred if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conduct causing the injury is conduct described in section 2241 (relating to aggravated sexual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abuse) or section 2242 (relating to sexual abuse) of Title 18, United States Code, or any similar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offense under State law. In other words, serious bodily injury includes sexual intercourse with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 by force or incapacitation or through threats of harm to the resident or others or any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sexual act involving a child. Serious bodily injury also includes sexual intercourse with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 who is incapable of declining to participate in the sexual act or lacks the ability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understand the nature of the sexual 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“Willful” is defined at 483.5 in the definition of “abuse” and “means the individual must have acted deliberately, not that the individual must have intended to inflict injury or harm.”</a:t>
            </a:r>
          </a:p>
        </p:txBody>
      </p:sp>
    </p:spTree>
    <p:extLst>
      <p:ext uri="{BB962C8B-B14F-4D97-AF65-F5344CB8AC3E}">
        <p14:creationId xmlns:p14="http://schemas.microsoft.com/office/powerpoint/2010/main" val="56437163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06B5A4-F69C-4B72-B67B-4C121D276ED4}"/>
              </a:ext>
            </a:extLst>
          </p:cNvPr>
          <p:cNvSpPr txBox="1"/>
          <p:nvPr/>
        </p:nvSpPr>
        <p:spPr>
          <a:xfrm>
            <a:off x="857250" y="1305342"/>
            <a:ext cx="1040130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a facility has not developed and/or implemented policies and procedures related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screening procedures prior to employment, a finding of noncompliance should be considered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F606.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it is determined that the facility employed or engaged an individual, either directly or under contract, who was found guilty by a court of law of abuse, neglect, misappropriation of property, exploitation or mistreatment, or had a finding entered into the State nurse aide registry or has a disciplinary action in effect against his/her professional license concerning abuse, neglect, mistreatment of residents or misappropriation of resident property, a finding of noncompliance must be cited at F606. </a:t>
            </a:r>
          </a:p>
        </p:txBody>
      </p:sp>
    </p:spTree>
    <p:extLst>
      <p:ext uri="{BB962C8B-B14F-4D97-AF65-F5344CB8AC3E}">
        <p14:creationId xmlns:p14="http://schemas.microsoft.com/office/powerpoint/2010/main" val="20562248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A846C-46FD-4356-86F1-70E845A07795}"/>
              </a:ext>
            </a:extLst>
          </p:cNvPr>
          <p:cNvSpPr txBox="1"/>
          <p:nvPr/>
        </p:nvSpPr>
        <p:spPr>
          <a:xfrm>
            <a:off x="517359" y="889844"/>
            <a:ext cx="10484016"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Post a conspicuous notice of employee rights, including the right to file a complaint with the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Survey Agency if they believe the facility has retaliated against an employee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individual who reported a suspected crime and how to file such a complaint;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sign may be posted in an area that is visible to employees, such as the same area where the facility posts other employee signs, such as labor management posters.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Size and type requirements for the sign should be no less than the minimum required for any other required employment-related signs.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C34B43-2CDD-4A32-85DB-71A7FD17866C}"/>
              </a:ext>
            </a:extLst>
          </p:cNvPr>
          <p:cNvSpPr txBox="1"/>
          <p:nvPr/>
        </p:nvSpPr>
        <p:spPr>
          <a:xfrm>
            <a:off x="400050" y="0"/>
            <a:ext cx="11615738" cy="6740307"/>
          </a:xfrm>
          <a:prstGeom prst="rect">
            <a:avLst/>
          </a:prstGeom>
          <a:noFill/>
        </p:spPr>
        <p:txBody>
          <a:bodyPr wrap="square">
            <a:spAutoFit/>
          </a:bodyPr>
          <a:lstStyle/>
          <a:p>
            <a:endParaRPr lang="en-US" dirty="0"/>
          </a:p>
          <a:p>
            <a:endParaRPr lang="en-US" dirty="0"/>
          </a:p>
          <a:p>
            <a:r>
              <a:rPr lang="en-US" b="1" dirty="0">
                <a:solidFill>
                  <a:schemeClr val="bg1"/>
                </a:solidFill>
              </a:rPr>
              <a:t>CMS recommends specialized training include the following topics: </a:t>
            </a:r>
          </a:p>
          <a:p>
            <a:endParaRPr lang="en-US" b="1" dirty="0">
              <a:solidFill>
                <a:schemeClr val="bg1"/>
              </a:solidFill>
            </a:endParaRPr>
          </a:p>
          <a:p>
            <a:r>
              <a:rPr lang="en-US" dirty="0">
                <a:solidFill>
                  <a:schemeClr val="bg1"/>
                </a:solidFill>
              </a:rPr>
              <a:t>• Infection prevention and control program overview, </a:t>
            </a:r>
          </a:p>
          <a:p>
            <a:r>
              <a:rPr lang="en-US" dirty="0">
                <a:solidFill>
                  <a:schemeClr val="bg1"/>
                </a:solidFill>
              </a:rPr>
              <a:t>• The infection preventionist’s role, </a:t>
            </a:r>
          </a:p>
          <a:p>
            <a:r>
              <a:rPr lang="en-US" dirty="0">
                <a:solidFill>
                  <a:schemeClr val="bg1"/>
                </a:solidFill>
              </a:rPr>
              <a:t>• Infection surveillance, </a:t>
            </a:r>
          </a:p>
          <a:p>
            <a:r>
              <a:rPr lang="en-US" dirty="0">
                <a:solidFill>
                  <a:schemeClr val="bg1"/>
                </a:solidFill>
              </a:rPr>
              <a:t>• Outbreaks, </a:t>
            </a:r>
          </a:p>
          <a:p>
            <a:r>
              <a:rPr lang="en-US" dirty="0">
                <a:solidFill>
                  <a:schemeClr val="bg1"/>
                </a:solidFill>
              </a:rPr>
              <a:t>• Principles of standard precautions (e.g., content on hand hygiene, personal protective equipment,  </a:t>
            </a:r>
          </a:p>
          <a:p>
            <a:r>
              <a:rPr lang="en-US" dirty="0">
                <a:solidFill>
                  <a:schemeClr val="bg1"/>
                </a:solidFill>
              </a:rPr>
              <a:t>   injection safety, respiratory hygiene and cough etiquette, </a:t>
            </a:r>
          </a:p>
          <a:p>
            <a:r>
              <a:rPr lang="en-US" dirty="0">
                <a:solidFill>
                  <a:schemeClr val="bg1"/>
                </a:solidFill>
              </a:rPr>
              <a:t>   environmental cleaning and disinfection, and reprocessing reusable resident care equipment), </a:t>
            </a:r>
          </a:p>
          <a:p>
            <a:r>
              <a:rPr lang="en-US" dirty="0">
                <a:solidFill>
                  <a:schemeClr val="bg1"/>
                </a:solidFill>
              </a:rPr>
              <a:t>• Principles of transmission-based precautions, </a:t>
            </a:r>
          </a:p>
          <a:p>
            <a:r>
              <a:rPr lang="en-US" dirty="0">
                <a:solidFill>
                  <a:schemeClr val="bg1"/>
                </a:solidFill>
              </a:rPr>
              <a:t>• Resident care activities (e.g., use and care of indwelling urinary and central venous </a:t>
            </a:r>
          </a:p>
          <a:p>
            <a:r>
              <a:rPr lang="en-US" dirty="0">
                <a:solidFill>
                  <a:schemeClr val="bg1"/>
                </a:solidFill>
              </a:rPr>
              <a:t>   catheters, wound management, and point-of-care blood testing), </a:t>
            </a:r>
          </a:p>
          <a:p>
            <a:r>
              <a:rPr lang="en-US" dirty="0">
                <a:solidFill>
                  <a:schemeClr val="bg1"/>
                </a:solidFill>
              </a:rPr>
              <a:t>• Water management, </a:t>
            </a:r>
          </a:p>
          <a:p>
            <a:r>
              <a:rPr lang="en-US" dirty="0">
                <a:solidFill>
                  <a:schemeClr val="bg1"/>
                </a:solidFill>
              </a:rPr>
              <a:t>• Linen management, </a:t>
            </a:r>
          </a:p>
          <a:p>
            <a:r>
              <a:rPr lang="en-US" dirty="0">
                <a:solidFill>
                  <a:schemeClr val="bg1"/>
                </a:solidFill>
              </a:rPr>
              <a:t>• Preventing respiratory infections (e.g., influenza, pneumonia), </a:t>
            </a:r>
          </a:p>
          <a:p>
            <a:r>
              <a:rPr lang="en-US" dirty="0">
                <a:solidFill>
                  <a:schemeClr val="bg1"/>
                </a:solidFill>
              </a:rPr>
              <a:t>• Tuberculosis prevention, </a:t>
            </a:r>
          </a:p>
          <a:p>
            <a:r>
              <a:rPr lang="en-US" dirty="0">
                <a:solidFill>
                  <a:schemeClr val="bg1"/>
                </a:solidFill>
              </a:rPr>
              <a:t>• Occupational health considerations (e.g., employee vaccinations, exposure control plan, and work    </a:t>
            </a:r>
          </a:p>
          <a:p>
            <a:r>
              <a:rPr lang="en-US" dirty="0">
                <a:solidFill>
                  <a:schemeClr val="bg1"/>
                </a:solidFill>
              </a:rPr>
              <a:t>   exclusions), </a:t>
            </a:r>
          </a:p>
          <a:p>
            <a:r>
              <a:rPr lang="en-US" dirty="0">
                <a:solidFill>
                  <a:schemeClr val="bg1"/>
                </a:solidFill>
              </a:rPr>
              <a:t>• Quality assurance and performance improvement, </a:t>
            </a:r>
          </a:p>
          <a:p>
            <a:r>
              <a:rPr lang="en-US" dirty="0">
                <a:solidFill>
                  <a:schemeClr val="bg1"/>
                </a:solidFill>
              </a:rPr>
              <a:t>• Antibiotic stewardship, and </a:t>
            </a:r>
          </a:p>
          <a:p>
            <a:r>
              <a:rPr lang="en-US" dirty="0">
                <a:solidFill>
                  <a:schemeClr val="bg1"/>
                </a:solidFill>
              </a:rPr>
              <a:t>• Care transitions. </a:t>
            </a:r>
          </a:p>
          <a:p>
            <a:endParaRPr lang="en-US" dirty="0"/>
          </a:p>
        </p:txBody>
      </p:sp>
    </p:spTree>
    <p:extLst>
      <p:ext uri="{BB962C8B-B14F-4D97-AF65-F5344CB8AC3E}">
        <p14:creationId xmlns:p14="http://schemas.microsoft.com/office/powerpoint/2010/main" val="25589368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4713D7-6321-4F5C-B84A-0B0BE83E650A}"/>
              </a:ext>
            </a:extLst>
          </p:cNvPr>
          <p:cNvSpPr txBox="1"/>
          <p:nvPr/>
        </p:nvSpPr>
        <p:spPr>
          <a:xfrm>
            <a:off x="742949" y="828675"/>
            <a:ext cx="1037272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Reporting/Response: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Added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encourage reporting of reasonable suspicions of a crime, facilities should develop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implement policies and procedures that promote a culture of safety and open communication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work environment. This may be accomplished through prohibiting retaliation against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employee who reports a suspicion of a crime. </a:t>
            </a:r>
          </a:p>
        </p:txBody>
      </p:sp>
    </p:spTree>
    <p:extLst>
      <p:ext uri="{BB962C8B-B14F-4D97-AF65-F5344CB8AC3E}">
        <p14:creationId xmlns:p14="http://schemas.microsoft.com/office/powerpoint/2010/main" val="31602467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4F2E21-140C-427B-82F8-F4DD81F28093}"/>
              </a:ext>
            </a:extLst>
          </p:cNvPr>
          <p:cNvSpPr txBox="1"/>
          <p:nvPr/>
        </p:nvSpPr>
        <p:spPr>
          <a:xfrm>
            <a:off x="414338" y="700088"/>
            <a:ext cx="9944100"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Actions that constitute retaliation against staff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When a facility discharges, demotes, suspends, threatens, harasses, or denies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promotion or other employment-related benefit to an employee, or in any other manner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discriminates against an employee in the terms and conditions of employment because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lawful acts done by the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When a facility files a complaint or a report against a nurse or other employee with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state professional licensing agency because of lawful acts done by the nurse or employee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reporting a reasonable suspicion of a crime to law enforcement. </a:t>
            </a:r>
          </a:p>
        </p:txBody>
      </p:sp>
    </p:spTree>
    <p:extLst>
      <p:ext uri="{BB962C8B-B14F-4D97-AF65-F5344CB8AC3E}">
        <p14:creationId xmlns:p14="http://schemas.microsoft.com/office/powerpoint/2010/main" val="207167480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F147A-CB4E-4250-B25C-02C184822CD5}"/>
              </a:ext>
            </a:extLst>
          </p:cNvPr>
          <p:cNvSpPr txBox="1"/>
          <p:nvPr/>
        </p:nvSpPr>
        <p:spPr>
          <a:xfrm>
            <a:off x="342899" y="414337"/>
            <a:ext cx="11587163"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VIII. Coordination with QAPI: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develop written policies and procedures that define how staff will communicate and coordinate situations of abuse, neglect, misappropriation of resident property, and exploitation with the QAPI program under §483.75.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Cases of physical or sexual abuse, for example by facility staff or other residents, always require corrective action and tracking by the QAA Committee, at §483.75(g)(2).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coordinated effort would allow the QAA Committee to determine: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If a thorough investigation is conducted;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Whether the resident is protected;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Whether an analysis was conducted as to why the situation occurred;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Risk factors that contributed to the abuse (e.g., history of aggressive behaviors, environmental factors);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Whether there is further need for systemic action such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Insight on needed revisions to the policies and procedures that prohibit and prevent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abuse/neglect/misappropriation/exploitation,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Increased training on specific components of identifying and reporting that staff may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not be aware of or are confused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Efforts to educate residents and their families about how to report any alleged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violations without fear of repercussions,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Measures to verify the implementation of corrective actions and timeframes,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Tracking patterns of similar occurrences. </a:t>
            </a:r>
          </a:p>
        </p:txBody>
      </p:sp>
    </p:spTree>
    <p:extLst>
      <p:ext uri="{BB962C8B-B14F-4D97-AF65-F5344CB8AC3E}">
        <p14:creationId xmlns:p14="http://schemas.microsoft.com/office/powerpoint/2010/main" val="17231675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0E4BF-8D6B-438C-8A70-EBBD875726FF}"/>
              </a:ext>
            </a:extLst>
          </p:cNvPr>
          <p:cNvSpPr txBox="1"/>
          <p:nvPr/>
        </p:nvSpPr>
        <p:spPr>
          <a:xfrm>
            <a:off x="3046810" y="1582341"/>
            <a:ext cx="60936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F608 Reporting Reasonable Suspicion of Crime Deleted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 Relocated to F607 &amp; F609</a:t>
            </a:r>
          </a:p>
        </p:txBody>
      </p:sp>
    </p:spTree>
    <p:extLst>
      <p:ext uri="{BB962C8B-B14F-4D97-AF65-F5344CB8AC3E}">
        <p14:creationId xmlns:p14="http://schemas.microsoft.com/office/powerpoint/2010/main" val="7904255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782458-A717-4BEA-9F0C-E9120F60D9BE}"/>
              </a:ext>
            </a:extLst>
          </p:cNvPr>
          <p:cNvSpPr txBox="1"/>
          <p:nvPr/>
        </p:nvSpPr>
        <p:spPr>
          <a:xfrm>
            <a:off x="114300" y="314324"/>
            <a:ext cx="11830050"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F609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develop and implement written policies and procedures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Ensure reporting of crimes occurring in federally-funded long-term care facilities in accordance with section 1150B of the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policies and procedures must include but are not limited to the following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Annually notifying covered individuals, as defined at section 1150B(a)(3) of the Act,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that individual’s obligation to comply with the following reporting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Each covered individual shall report to the State Agency and one or more law enforcement entities for the political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subdivision in which the facility is located any reasonable suspicion of a crime against any individual who is a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or is receiving care from, the facility.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 Each covered individual shall report immediately, but not later than 2 hours after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forming the suspicion, if the events that cause the suspicion result in serious bodily injury, or not later than 24 hours if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events that cause the suspicion do not result in serious bodily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should provide oversight and monitoring to ensure that implement the required policies and procedures.</a:t>
            </a:r>
          </a:p>
        </p:txBody>
      </p:sp>
    </p:spTree>
    <p:extLst>
      <p:ext uri="{BB962C8B-B14F-4D97-AF65-F5344CB8AC3E}">
        <p14:creationId xmlns:p14="http://schemas.microsoft.com/office/powerpoint/2010/main" val="36683459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501771-EC0F-47F9-A9DA-A518B5CF769C}"/>
              </a:ext>
            </a:extLst>
          </p:cNvPr>
          <p:cNvSpPr txBox="1"/>
          <p:nvPr/>
        </p:nvSpPr>
        <p:spPr>
          <a:xfrm>
            <a:off x="642937" y="671513"/>
            <a:ext cx="1071562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Once an individual suspects that a crime has been committed, facility staff should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exercise caution when handling materials that may be used for evidence or for a criminal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should reference applicable State and local laws regarding preserving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evidence. It has been reported that some investigations were impeded due to washing linens or clothing, destroying documentation, bathing or cleaning the resident before the resident has been examined, or failure to transfer a resident to the emergency room for examination including obtaining a rape kit, if appropriate</a:t>
            </a:r>
          </a:p>
        </p:txBody>
      </p:sp>
    </p:spTree>
    <p:extLst>
      <p:ext uri="{BB962C8B-B14F-4D97-AF65-F5344CB8AC3E}">
        <p14:creationId xmlns:p14="http://schemas.microsoft.com/office/powerpoint/2010/main" val="54580360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A38EA6-C6FC-4900-A790-B83CDEA3555A}"/>
              </a:ext>
            </a:extLst>
          </p:cNvPr>
          <p:cNvSpPr txBox="1"/>
          <p:nvPr/>
        </p:nvSpPr>
        <p:spPr>
          <a:xfrm>
            <a:off x="553453" y="481263"/>
            <a:ext cx="8587538"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should included in its policies and procedures examples of crimes that would be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Examples of situations that would likely be considered crimes in all subdivisions would include but are not limited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Murder;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Manslaughter;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Assault and battery;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Sexual abuse;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Theft/Robbery;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Drug diversion for personal use or gain;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Identity theft;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Fraud and forgery. </a:t>
            </a:r>
          </a:p>
        </p:txBody>
      </p:sp>
    </p:spTree>
    <p:extLst>
      <p:ext uri="{BB962C8B-B14F-4D97-AF65-F5344CB8AC3E}">
        <p14:creationId xmlns:p14="http://schemas.microsoft.com/office/powerpoint/2010/main" val="350996381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DABB52-083D-4E71-9F27-B9EC814238BC}"/>
              </a:ext>
            </a:extLst>
          </p:cNvPr>
          <p:cNvSpPr txBox="1"/>
          <p:nvPr/>
        </p:nvSpPr>
        <p:spPr>
          <a:xfrm>
            <a:off x="300789" y="751344"/>
            <a:ext cx="9721516"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policies and procedures addressing the following actions, which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should include, but are not limited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Orienting new and temporary/agency/contractor staff to the reporting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Assuring that covered individuals are annually notified of their responsibilities in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language that they understand;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Identifying barriers to reporting such as fear of retaliation or causing trouble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someone, and implementing interventions to remove barriers and promote a culture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transparency and reporting;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Identifying which cases of abuse, neglect, and exploitation may rise to the level of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reasonable suspicion of crime and recognizing the physical and psychosocial indicators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abuse/neglect/exploitation;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Working with law enforcement annually to determine which crimes are reported;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Assuring that covered individuals can identify what is reportable as a reasonable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suspicion of a crime, 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compentency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testing or knowledge checks;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Providing in-service training when covered individuals indicate that they do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understand their reporting responsibilities;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Providing periodic drills across all levels of staff across all shifts to assure that covered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individuals understand the reporting requirements. </a:t>
            </a:r>
          </a:p>
        </p:txBody>
      </p:sp>
    </p:spTree>
    <p:extLst>
      <p:ext uri="{BB962C8B-B14F-4D97-AF65-F5344CB8AC3E}">
        <p14:creationId xmlns:p14="http://schemas.microsoft.com/office/powerpoint/2010/main" val="248183652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E1215A-6865-4642-A591-099D34F9C9C1}"/>
              </a:ext>
            </a:extLst>
          </p:cNvPr>
          <p:cNvSpPr txBox="1"/>
          <p:nvPr/>
        </p:nvSpPr>
        <p:spPr>
          <a:xfrm>
            <a:off x="276726" y="336884"/>
            <a:ext cx="982980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Annual Notification of Reporting Obligations to Covered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Policies and procedures should include, but are not limited to,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Identification of who are the covered individuals in the facility;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How covered individuals are notified of the reporting requirements. Notification must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include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Each covered individual’s independent obligation to report the suspicion of a crime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against a resident or individual receiving care and services from the facility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local law enforcement and the State Survey Agency;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 The timeframe requirements for reporting reasonable suspicion of crimes: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If the events that cause the reasonable suspicion result in serious bodily injury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resident, the covered individual must report the suspicion immediately, but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later than 2 hours after forming the suspicion;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If the events that cause the reasonable suspicion do not result in serious bodily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injury to a resident, the covered individual shall report the suspicion not later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than 24 hours after forming the suspicion.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Penalties associated with failure to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943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05B973-0AB3-4AEC-B888-E8FCB62A8E68}"/>
              </a:ext>
            </a:extLst>
          </p:cNvPr>
          <p:cNvSpPr txBox="1"/>
          <p:nvPr/>
        </p:nvSpPr>
        <p:spPr>
          <a:xfrm>
            <a:off x="421105" y="1287379"/>
            <a:ext cx="9781674"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REPORTING ALLEGED VIOLATIONS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alleged violation can be observed or reported by staff, resident, relative, visitor, another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health care provider, or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example, a receiving hospital may report to the facility suspicious bruising of the resident near the inner thighs and groin area, which were identified during a medical exam in the emergency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submit reports that are accurate, to the best of its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the time of submission of the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that facilities not make reports that are misleading, such as reports that deliberately omit facts, or reports that are designed to make the incident appear less serious than it was, or reports that misrepresent the facility’s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Deliberate misrepresentations or omissions could result in a deficiency at F609 or may give 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other deficiencies. </a:t>
            </a:r>
          </a:p>
        </p:txBody>
      </p:sp>
    </p:spTree>
    <p:extLst>
      <p:ext uri="{BB962C8B-B14F-4D97-AF65-F5344CB8AC3E}">
        <p14:creationId xmlns:p14="http://schemas.microsoft.com/office/powerpoint/2010/main" val="155517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569693-640E-41E5-A25C-A36451D20C2C}"/>
              </a:ext>
            </a:extLst>
          </p:cNvPr>
          <p:cNvSpPr txBox="1"/>
          <p:nvPr/>
        </p:nvSpPr>
        <p:spPr>
          <a:xfrm>
            <a:off x="1214438" y="957263"/>
            <a:ext cx="9929812" cy="1754326"/>
          </a:xfrm>
          <a:prstGeom prst="rect">
            <a:avLst/>
          </a:prstGeom>
          <a:noFill/>
        </p:spPr>
        <p:txBody>
          <a:bodyPr wrap="square">
            <a:spAutoFit/>
          </a:bodyPr>
          <a:lstStyle/>
          <a:p>
            <a:r>
              <a:rPr lang="en-US" dirty="0">
                <a:solidFill>
                  <a:schemeClr val="bg1"/>
                </a:solidFill>
              </a:rPr>
              <a:t>A free online training is available and was developed by a collaboration between CMS and the Centers for Disease Control and Prevention (CDC). </a:t>
            </a:r>
          </a:p>
          <a:p>
            <a:endParaRPr lang="en-US" dirty="0">
              <a:solidFill>
                <a:schemeClr val="bg1"/>
              </a:solidFill>
            </a:endParaRPr>
          </a:p>
          <a:p>
            <a:r>
              <a:rPr lang="en-US" dirty="0">
                <a:solidFill>
                  <a:schemeClr val="bg1"/>
                </a:solidFill>
              </a:rPr>
              <a:t>The "Nursing Home Infection Preventionist Training Course" is located on CDC's TRAIN website (https://www.train.org/cdctrain/training_plan/3814). Other trainings may be available from entities such as associations, state public health, and universities. </a:t>
            </a:r>
          </a:p>
        </p:txBody>
      </p:sp>
    </p:spTree>
    <p:extLst>
      <p:ext uri="{BB962C8B-B14F-4D97-AF65-F5344CB8AC3E}">
        <p14:creationId xmlns:p14="http://schemas.microsoft.com/office/powerpoint/2010/main" val="12856906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3A11FF-DBC5-4C8B-82B4-B8E783495364}"/>
              </a:ext>
            </a:extLst>
          </p:cNvPr>
          <p:cNvSpPr txBox="1"/>
          <p:nvPr/>
        </p:nvSpPr>
        <p:spPr>
          <a:xfrm>
            <a:off x="385010" y="751344"/>
            <a:ext cx="9793705"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alleged violations of abuse or if there is resulting serious bodily injury, the facility must report the allegation immediately, but no later than 2 hours after the allegation is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alleged violations of neglect, exploitation, misappropriation of resident property,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mistreatment that do not result in serious bodily injury, the facility must report the allegation 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later than 24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provide in its report sufficient information to describe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alleged violation and indicate how residents are being protected [see §483.12(c)(3)]. It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important that the facility provide as much information as possible, to the best of its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the time of submission of the report, so that State agencies can initiate action necessary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oversee the protection of nursing home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02534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12B153-621F-4AF9-86D1-54A4FB355A07}"/>
              </a:ext>
            </a:extLst>
          </p:cNvPr>
          <p:cNvSpPr txBox="1"/>
          <p:nvPr/>
        </p:nvSpPr>
        <p:spPr>
          <a:xfrm>
            <a:off x="144378" y="1305342"/>
            <a:ext cx="10611853"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Follow-up Investigation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Within 5 working days of the incident, the facility must provide in its report sufficient information to describe the results of the investigation, and indicate any corrective actions taken, if the allegation was verified.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that the facility provide as much information as possible, to the best of its knowledge at the time of submission of the report, so that State agencies can initiate action necessary to oversee the protection of nursing home residents [see §483.12(c)(4)]. The facility should include any updates to information provided in the initial report. </a:t>
            </a:r>
          </a:p>
        </p:txBody>
      </p:sp>
    </p:spTree>
    <p:extLst>
      <p:ext uri="{BB962C8B-B14F-4D97-AF65-F5344CB8AC3E}">
        <p14:creationId xmlns:p14="http://schemas.microsoft.com/office/powerpoint/2010/main" val="344838873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392B9-6E90-4C18-B973-C50CFF0AFE89}"/>
              </a:ext>
            </a:extLst>
          </p:cNvPr>
          <p:cNvSpPr txBox="1"/>
          <p:nvPr/>
        </p:nvSpPr>
        <p:spPr>
          <a:xfrm>
            <a:off x="3046997" y="3244334"/>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IDENTIFICATION OF ALLEGED VIOLATIONS </a:t>
            </a:r>
          </a:p>
        </p:txBody>
      </p:sp>
    </p:spTree>
    <p:extLst>
      <p:ext uri="{BB962C8B-B14F-4D97-AF65-F5344CB8AC3E}">
        <p14:creationId xmlns:p14="http://schemas.microsoft.com/office/powerpoint/2010/main" val="4158925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FFF20A-5AE3-4B95-9D63-3DF8407795E6}"/>
              </a:ext>
            </a:extLst>
          </p:cNvPr>
          <p:cNvSpPr txBox="1"/>
          <p:nvPr/>
        </p:nvSpPr>
        <p:spPr>
          <a:xfrm>
            <a:off x="372979" y="612845"/>
            <a:ext cx="8768012"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Staff to Resident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allegations/occurrences of all types of staff-to-resident abuse must be reported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administrator and to other officials, including the State Survey Agency and adult protective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services, where state law provides for jurisdiction in nursing homes [see § 483.12(c)].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includes, but is not limited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 allegations/occurrences of physical, sexual, mental, and verbal abuse,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deprivation of goods and services by staff, and involuntary seclusion perpetrated by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Staff taking or distributing demeaning or humiliating photographs or recordings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residents through social media or multimedia messaging;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 reports from residents of abuse perpetrated by staff; allegations must not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dismissed on the basis of a resident’s cognitive impairment(s). </a:t>
            </a:r>
          </a:p>
        </p:txBody>
      </p:sp>
    </p:spTree>
    <p:extLst>
      <p:ext uri="{BB962C8B-B14F-4D97-AF65-F5344CB8AC3E}">
        <p14:creationId xmlns:p14="http://schemas.microsoft.com/office/powerpoint/2010/main" val="106739271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C01E6-C3F2-458C-B79D-CC0606C58295}"/>
              </a:ext>
            </a:extLst>
          </p:cNvPr>
          <p:cNvSpPr txBox="1"/>
          <p:nvPr/>
        </p:nvSpPr>
        <p:spPr>
          <a:xfrm>
            <a:off x="794084" y="866274"/>
            <a:ext cx="8346907"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Resident to Resident Altercations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Resident-to-resident altercations that must be reported in accordance with the regulations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include any willful action that results in physical injury, mental anguish, or pain,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 defined at §483.5.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Having a mental disorder or cognitive impairment does not automatically preclude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 from engaging in deliberate or non-accidental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There may be some situations in which the psychosocial outcome to the resident may be difficult to determine or incongruent with what would be expected. In these situations it is appropriate to consider how a reasonable person in the resident’s circumstances would be impacted by the incident. </a:t>
            </a:r>
          </a:p>
        </p:txBody>
      </p:sp>
    </p:spTree>
    <p:extLst>
      <p:ext uri="{BB962C8B-B14F-4D97-AF65-F5344CB8AC3E}">
        <p14:creationId xmlns:p14="http://schemas.microsoft.com/office/powerpoint/2010/main" val="17354608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4AD497E9-02B5-4192-9A3C-979E977F44A8}"/>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3584245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9274C26F-6848-4217-AADA-0BD1EC795B6E}"/>
              </a:ext>
            </a:extLst>
          </p:cNvPr>
          <p:cNvPicPr>
            <a:picLocks noChangeAspect="1"/>
          </p:cNvPicPr>
          <p:nvPr/>
        </p:nvPicPr>
        <p:blipFill rotWithShape="1">
          <a:blip r:embed="rId2"/>
          <a:srcRect b="2712"/>
          <a:stretch/>
        </p:blipFill>
        <p:spPr>
          <a:xfrm>
            <a:off x="307775" y="261437"/>
            <a:ext cx="11576450" cy="6335126"/>
          </a:xfrm>
          <a:prstGeom prst="rect">
            <a:avLst/>
          </a:prstGeom>
        </p:spPr>
      </p:pic>
    </p:spTree>
    <p:extLst>
      <p:ext uri="{BB962C8B-B14F-4D97-AF65-F5344CB8AC3E}">
        <p14:creationId xmlns:p14="http://schemas.microsoft.com/office/powerpoint/2010/main" val="117350434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D669D9-79B0-43D4-B2CD-E9EFC44B536A}"/>
              </a:ext>
            </a:extLst>
          </p:cNvPr>
          <p:cNvSpPr txBox="1"/>
          <p:nvPr/>
        </p:nvSpPr>
        <p:spPr>
          <a:xfrm>
            <a:off x="409074" y="806116"/>
            <a:ext cx="8731917"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Reporting Suspicious Injuries of Unknown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“Injuries of unknown source” – An injury should be classified as an “injury of unknown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when ALL of the following criteria are met: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source of the injury was not observed by any person;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source of the injury could not be explained by the resident;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injury is suspicious because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The extent of the injury,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 The location of the injury (e.g., the injury is located in an area not generally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vulnerable to trauma),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 The number of injuries observed at one particular point in time,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 The incidence of injuries over time</a:t>
            </a:r>
          </a:p>
        </p:txBody>
      </p:sp>
    </p:spTree>
    <p:extLst>
      <p:ext uri="{BB962C8B-B14F-4D97-AF65-F5344CB8AC3E}">
        <p14:creationId xmlns:p14="http://schemas.microsoft.com/office/powerpoint/2010/main" val="156494851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6AEE-19C5-48CB-9B8F-D1A703CDBBF1}"/>
              </a:ext>
            </a:extLst>
          </p:cNvPr>
          <p:cNvSpPr txBox="1"/>
          <p:nvPr/>
        </p:nvSpPr>
        <p:spPr>
          <a:xfrm>
            <a:off x="252663" y="335846"/>
            <a:ext cx="8888328"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Reportable Events Related to Potential Neglect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“Neglect,” means “the failure of the facility, its employees or service providers to provide goods and services to a resident that are necessary to avoid physical harm, pain, mental anguish or emotional distress.” (See §483.5) In other words, neglect occurs when the facility is aware, or should have been aware of, goods or services that a resident(s) requires but the facility fails to provide them to the resident(s), resulting in physical harm, pain, mental anguish or emotional distress.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Alleged violations of neglect include cases where the facility demonstrates indifference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disregard for resident care, comfort or safety, resulting in physical harm, pain, 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anguish or emotional distress. There may be some situations in which the psychosocial outcome to the resident may be difficult to determine or incongruent with what would be 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these situations it is appropriate to consider how a reasonable person in the resident’s position would be impacted by the incident. </a:t>
            </a:r>
          </a:p>
        </p:txBody>
      </p:sp>
    </p:spTree>
    <p:extLst>
      <p:ext uri="{BB962C8B-B14F-4D97-AF65-F5344CB8AC3E}">
        <p14:creationId xmlns:p14="http://schemas.microsoft.com/office/powerpoint/2010/main" val="22173952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0B452A-00E3-45FF-B2FD-D8664D7C4CDE}"/>
              </a:ext>
            </a:extLst>
          </p:cNvPr>
          <p:cNvSpPr txBox="1"/>
          <p:nvPr/>
        </p:nvSpPr>
        <p:spPr>
          <a:xfrm>
            <a:off x="0" y="469232"/>
            <a:ext cx="10335126"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Examples of events to be reported include, but are not limited to,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Failure to meet payroll or pay supplier bills resulting in residents not receiving goods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services, such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Insufficient staff (including the night shift and weekends) resulting in the lack of provision for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care needs (e.g., residents who need continuous skilled nursing care or supervision, residents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cognitive deficits requiring continuous supervision);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Lack of essential supplies or equipment such as incontinence supplies, wound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supplies, or oxygen equipment or adaptive equipment according to the needs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resident(s);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Lack of sufficient amounts of food to meet the residents’ nutritional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Staff repeatedly ignoring residents’ needs for assistance with activities of daily living, resulting in residents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remaining in bed when they want to be up and repeatedly missing activities; or residents being left in fecal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material or urine.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Failure to oversee the management of pain for a resident resulting in a resident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receiving required medications or treatments, leading to prolonged excruciating pain.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Failure to implement and monitor care planned interventions, resulting in repeated failures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provide necessary care and services to prevent the development a new avoidable pressure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ulcer that develops into a Stage 3 or 4 pressure ulcer. </a:t>
            </a:r>
          </a:p>
        </p:txBody>
      </p:sp>
    </p:spTree>
    <p:extLst>
      <p:ext uri="{BB962C8B-B14F-4D97-AF65-F5344CB8AC3E}">
        <p14:creationId xmlns:p14="http://schemas.microsoft.com/office/powerpoint/2010/main" val="191433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09E421-4288-4EAB-BF69-4D827B2C7EEA}"/>
              </a:ext>
            </a:extLst>
          </p:cNvPr>
          <p:cNvSpPr/>
          <p:nvPr/>
        </p:nvSpPr>
        <p:spPr>
          <a:xfrm>
            <a:off x="1191237" y="1384184"/>
            <a:ext cx="9899009" cy="1972143"/>
          </a:xfrm>
          <a:prstGeom prst="rect">
            <a:avLst/>
          </a:prstGeom>
        </p:spPr>
        <p:txBody>
          <a:bodyPr wrap="square">
            <a:spAutoFit/>
          </a:bodyPr>
          <a:lstStyle/>
          <a:p>
            <a:pPr algn="ctr">
              <a:spcBef>
                <a:spcPts val="35"/>
              </a:spcBef>
            </a:pPr>
            <a:r>
              <a:rPr lang="en-US" sz="3200" b="1" dirty="0">
                <a:solidFill>
                  <a:schemeClr val="bg1"/>
                </a:solidFill>
                <a:latin typeface="Times New Roman" panose="02020603050405020304" pitchFamily="18" charset="0"/>
                <a:ea typeface="Times New Roman" panose="02020603050405020304" pitchFamily="18" charset="0"/>
              </a:rPr>
              <a:t>Purpose:</a:t>
            </a:r>
          </a:p>
          <a:p>
            <a:pPr algn="ctr">
              <a:spcBef>
                <a:spcPts val="35"/>
              </a:spcBef>
            </a:pPr>
            <a:endParaRPr lang="en-US" sz="1200" dirty="0">
              <a:solidFill>
                <a:schemeClr val="bg1"/>
              </a:solidFill>
              <a:latin typeface="Times New Roman" panose="02020603050405020304" pitchFamily="18" charset="0"/>
              <a:ea typeface="Times New Roman" panose="02020603050405020304" pitchFamily="18" charset="0"/>
            </a:endParaRPr>
          </a:p>
          <a:p>
            <a:pPr marL="285750" marR="69215" algn="just">
              <a:lnSpc>
                <a:spcPct val="105000"/>
              </a:lnSpc>
              <a:spcBef>
                <a:spcPts val="53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The purpose of the Infection Prevention Program and the development of the Infection Control Committee is to oversee and coordinate efforts to prevent the spread of infection.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79938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CDF563-EAED-4A8B-9537-2FC8A4EF9E33}"/>
              </a:ext>
            </a:extLst>
          </p:cNvPr>
          <p:cNvSpPr txBox="1"/>
          <p:nvPr/>
        </p:nvSpPr>
        <p:spPr>
          <a:xfrm>
            <a:off x="192506" y="156411"/>
            <a:ext cx="100584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Reportable Allegations of Misappropriation of Resident Property and Exploitation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exercise reasonable care for the protection of the resident's property from loss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theft. The facility is expected to be responsive to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resident’s concerns about lost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Examples of allegations of misappropriation of resident property and exploitation that must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reported include, but are not limited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Theft of personal property, including but not limited to jewelry, computer, phone, and other valuable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items such as eyeglasses and hearing aids;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Unauthorized/coerced use by staff of resident’s personal property;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Theft of money from bank accounts;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Unauthorized or coerced purchases on a resident’s credit card;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Unauthorized or coerced purchases from resident’s funds;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Staff who accept money from a resident for any reason including when staff have made the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believe that staff was in a financial crisis or the resident believes that he/she is in a relationship with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staff person;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resident who provides a gift to staff in order to receive ongoing care, based on staff’s persuasion;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Missing prescription medications or diversion of a resident’s medication(s),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but not limited to, controlled substances for staff use or personal gain. </a:t>
            </a:r>
          </a:p>
        </p:txBody>
      </p:sp>
    </p:spTree>
    <p:extLst>
      <p:ext uri="{BB962C8B-B14F-4D97-AF65-F5344CB8AC3E}">
        <p14:creationId xmlns:p14="http://schemas.microsoft.com/office/powerpoint/2010/main" val="23326469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D1842-7CC3-41DB-9F2C-ED1A2A019973}"/>
              </a:ext>
            </a:extLst>
          </p:cNvPr>
          <p:cNvSpPr txBox="1"/>
          <p:nvPr/>
        </p:nvSpPr>
        <p:spPr>
          <a:xfrm>
            <a:off x="216568" y="950496"/>
            <a:ext cx="9649327"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Reportable Allegations of Mistreatment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“Mistreatment,” as defined at §483.5, is “inappropriate treatment or exploitation of a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Allegations of mistreatment should be reported only if they meet the criteria for reporting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alleged violations of abuse and/or exploitation.</a:t>
            </a:r>
          </a:p>
        </p:txBody>
      </p:sp>
    </p:spTree>
    <p:extLst>
      <p:ext uri="{BB962C8B-B14F-4D97-AF65-F5344CB8AC3E}">
        <p14:creationId xmlns:p14="http://schemas.microsoft.com/office/powerpoint/2010/main" val="230119339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15883-0869-4AB5-A02F-7D46FF12C4C2}"/>
              </a:ext>
            </a:extLst>
          </p:cNvPr>
          <p:cNvSpPr txBox="1"/>
          <p:nvPr/>
        </p:nvSpPr>
        <p:spPr>
          <a:xfrm>
            <a:off x="1683026" y="1364974"/>
            <a:ext cx="9117496" cy="166199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333333"/>
                </a:solidFill>
                <a:effectLst/>
                <a:uLnTx/>
                <a:uFillTx/>
                <a:latin typeface="inherit"/>
                <a:ea typeface="+mn-ea"/>
                <a:cs typeface="+mn-cs"/>
              </a:rPr>
              <a:t>F622 Transfer, and Discharge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333333"/>
                </a:solidFill>
                <a:effectLst/>
                <a:uLnTx/>
                <a:uFillTx/>
                <a:latin typeface="inherit"/>
                <a:ea typeface="+mn-ea"/>
                <a:cs typeface="+mn-cs"/>
              </a:rPr>
              <a:t>F633 Notice Requirements Before Transfer or Discharge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F626 Permitting Residents To Return To Facility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p:txBody>
      </p:sp>
    </p:spTree>
    <p:extLst>
      <p:ext uri="{BB962C8B-B14F-4D97-AF65-F5344CB8AC3E}">
        <p14:creationId xmlns:p14="http://schemas.microsoft.com/office/powerpoint/2010/main" val="426779999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C27D5-3CED-4E63-912A-8C04C282ABE1}"/>
              </a:ext>
            </a:extLst>
          </p:cNvPr>
          <p:cNvSpPr txBox="1"/>
          <p:nvPr/>
        </p:nvSpPr>
        <p:spPr>
          <a:xfrm>
            <a:off x="583097" y="1047135"/>
            <a:ext cx="10495720" cy="45243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33333"/>
                </a:solidFill>
                <a:effectLst/>
                <a:uLnTx/>
                <a:uFillTx/>
                <a:latin typeface="inherit"/>
                <a:ea typeface="+mn-ea"/>
                <a:cs typeface="+mn-cs"/>
              </a:rPr>
              <a:t>F622 Transfer, and Discharge:</a:t>
            </a:r>
            <a:r>
              <a:rPr kumimoji="0" lang="en-US" sz="1800" b="0" i="0" u="none" strike="noStrike" kern="1200" cap="none" spc="0" normalizeH="0" baseline="0" noProof="0" dirty="0">
                <a:ln>
                  <a:noFill/>
                </a:ln>
                <a:solidFill>
                  <a:srgbClr val="333333"/>
                </a:solidFill>
                <a:effectLst/>
                <a:uLnTx/>
                <a:uFillTx/>
                <a:latin typeface="inheri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CMS clarified that when a facility initiates a discharge while the resident is in the hospital following an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 emergency transfer (i.e., does not allow the resident to return to the nursing home), the facility must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have evidence that the resident’s status at the time the resident seeks to return to the facility (not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the time the resident was transferred for acute care) meets one of the discharge criteria a</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 §483.15(c)(</a:t>
            </a:r>
            <a:r>
              <a:rPr kumimoji="0" lang="en-US" sz="1800" b="0" i="0" u="none" strike="noStrike" kern="1200" cap="none" spc="0" normalizeH="0" baseline="0" noProof="0" dirty="0" err="1">
                <a:ln>
                  <a:noFill/>
                </a:ln>
                <a:solidFill>
                  <a:srgbClr val="333333"/>
                </a:solidFill>
                <a:effectLst/>
                <a:uLnTx/>
                <a:uFillTx/>
                <a:latin typeface="inherit"/>
                <a:ea typeface="+mn-ea"/>
                <a:cs typeface="+mn-cs"/>
              </a:rPr>
              <a:t>i</a:t>
            </a:r>
            <a:r>
              <a:rPr kumimoji="0" lang="en-US" sz="1800" b="0" i="0" u="none" strike="noStrike" kern="1200" cap="none" spc="0" normalizeH="0" baseline="0" noProof="0" dirty="0">
                <a:ln>
                  <a:noFill/>
                </a:ln>
                <a:solidFill>
                  <a:srgbClr val="333333"/>
                </a:solidFill>
                <a:effectLst/>
                <a:uLnTx/>
                <a:uFillTx/>
                <a:latin typeface="inherit"/>
                <a:ea typeface="+mn-ea"/>
                <a:cs typeface="+mn-cs"/>
              </a:rPr>
              <a:t>). CMS also clarified guidance related to the requirement to provide notice of a transfer or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 discharge to ensure that residents and their representatives receive complete and accurate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inheri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inherit"/>
                <a:ea typeface="+mn-ea"/>
                <a:cs typeface="+mn-cs"/>
              </a:rPr>
              <a:t> information in the notice of transfer and discharge.</a:t>
            </a:r>
          </a:p>
        </p:txBody>
      </p:sp>
    </p:spTree>
    <p:extLst>
      <p:ext uri="{BB962C8B-B14F-4D97-AF65-F5344CB8AC3E}">
        <p14:creationId xmlns:p14="http://schemas.microsoft.com/office/powerpoint/2010/main" val="16658056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C217DD-CBDC-48C6-81E8-1A1BA9BB5CEA}"/>
              </a:ext>
            </a:extLst>
          </p:cNvPr>
          <p:cNvSpPr txBox="1"/>
          <p:nvPr/>
        </p:nvSpPr>
        <p:spPr>
          <a:xfrm>
            <a:off x="327349" y="1014413"/>
            <a:ext cx="11221184" cy="516255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If evidence reveals that a resident or resident representative was forced, pressured, or intimidated into leaving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AMA, the discharge would be considered a facility-initiated discharge, requiring further investigation to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determine compliance with the requirements.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If a surveyor has concerns about whether a resident-initiated transfer or discharge was actually a facility-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initiated transfer or discharge, the surveyor should investigate further through interviews and record review.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 certain cases, residents are admitted for short-term, skilled rehabilitation under Medicare, but, following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completion of the rehabilitation program, they communicate that they are not ready to leave the facility. In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these situations, if the facility proceeds with discharge, it is considered a facility-initiated discharge and the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requirements at §§483.15(c)(1) and (c)(2)(</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)-(ii) apply to ensure the discharge is not involuntary. These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situations may require further investigation to ensure that discrimination based on payment source has not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occurred…</a:t>
            </a:r>
          </a:p>
        </p:txBody>
      </p:sp>
    </p:spTree>
    <p:extLst>
      <p:ext uri="{BB962C8B-B14F-4D97-AF65-F5344CB8AC3E}">
        <p14:creationId xmlns:p14="http://schemas.microsoft.com/office/powerpoint/2010/main" val="28801099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30ECB-1918-4AEE-901A-49EE7240FE9A}"/>
              </a:ext>
            </a:extLst>
          </p:cNvPr>
          <p:cNvSpPr txBox="1"/>
          <p:nvPr/>
        </p:nvSpPr>
        <p:spPr>
          <a:xfrm>
            <a:off x="442913" y="785813"/>
            <a:ext cx="11087099" cy="4624387"/>
          </a:xfrm>
          <a:prstGeom prst="rect">
            <a:avLst/>
          </a:prstGeom>
        </p:spPr>
        <p:txBody>
          <a:bodyPr vert="horz" lIns="91440" tIns="45720" rIns="91440" bIns="45720" rtlCol="0" anchor="t">
            <a:normAutofit fontScale="625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permit each resident to remain in the facility, and not transfer or discharge the resident from the facility unless—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transfer or discharge is necessary for the resident’s welfare and the resident’s needs cannot be met in the facility; </a:t>
            </a: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transfer or discharge is appropriate because the resident’s health has improved sufficiently so the resident no longer needs the services provided by the facility; </a:t>
            </a: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safety of individuals in the facility is endangered due to the clinical or behavioral status of the resident;</a:t>
            </a: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health of individuals in the facility would otherwise be endangered; </a:t>
            </a: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resident has failed, after reasonable and appropriate notice, to pay for (or to have paid under Medicare or Medicaid)</a:t>
            </a:r>
          </a:p>
          <a:p>
            <a:pPr marL="685800" marR="0" lvl="0" indent="0" algn="l" defTabSz="914400" rtl="0" eaLnBrk="1" fontAlgn="auto" latinLnBrk="0" hangingPunct="1">
              <a:lnSpc>
                <a:spcPct val="90000"/>
              </a:lnSpc>
              <a:spcBef>
                <a:spcPts val="0"/>
              </a:spcBef>
              <a:spcAft>
                <a:spcPts val="6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 stay at the facility. Nonpayment applies if the resident does not submit the necessary paperwork for third party</a:t>
            </a:r>
          </a:p>
          <a:p>
            <a:pPr marL="685800" marR="0" lvl="0" indent="0" algn="l" defTabSz="914400" rtl="0" eaLnBrk="1" fontAlgn="auto" latinLnBrk="0" hangingPunct="1">
              <a:lnSpc>
                <a:spcPct val="90000"/>
              </a:lnSpc>
              <a:spcBef>
                <a:spcPts val="0"/>
              </a:spcBef>
              <a:spcAft>
                <a:spcPts val="6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payment or after the third party, including Medicare or Medicaid, denies the claim and the resident refuses to pay for his or her</a:t>
            </a:r>
          </a:p>
          <a:p>
            <a:pPr marL="685800" marR="0" lvl="0" indent="0" algn="l" defTabSz="914400" rtl="0" eaLnBrk="1" fontAlgn="auto" latinLnBrk="0" hangingPunct="1">
              <a:lnSpc>
                <a:spcPct val="90000"/>
              </a:lnSpc>
              <a:spcBef>
                <a:spcPts val="0"/>
              </a:spcBef>
              <a:spcAft>
                <a:spcPts val="6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stay. For a resident who becomes eligible for Medicaid after admission to a facility, the facility may charge a resident only   </a:t>
            </a:r>
          </a:p>
          <a:p>
            <a:pPr marL="685800" marR="0" lvl="0" indent="0" algn="l" defTabSz="914400" rtl="0" eaLnBrk="1" fontAlgn="auto" latinLnBrk="0" hangingPunct="1">
              <a:lnSpc>
                <a:spcPct val="90000"/>
              </a:lnSpc>
              <a:spcBef>
                <a:spcPts val="0"/>
              </a:spcBef>
              <a:spcAft>
                <a:spcPts val="60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allowable charges under Medicaid; or </a:t>
            </a: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 facility ceases to operate.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2232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0DD14-302C-4B18-92CB-F5E0D7C31BAE}"/>
              </a:ext>
            </a:extLst>
          </p:cNvPr>
          <p:cNvSpPr txBox="1"/>
          <p:nvPr/>
        </p:nvSpPr>
        <p:spPr>
          <a:xfrm>
            <a:off x="371061" y="689114"/>
            <a:ext cx="11012555"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facility must document the danger that the failure to transfer or discharge would pose.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This must be documented in the resident’s medical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 facility-initiated transfer or discharge, the resident’s physician must document information about the basis for the transfer or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U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transfer or discharge is necessary for the resident’s welfare and the  resident’s needs cannot be met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The transfer or discharge is appropriate because the resident’s health has improved sufficiently so the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 longer needs the services provided by the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11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EBE8E9-FB8A-45D5-AB88-7EACE192628D}"/>
              </a:ext>
            </a:extLst>
          </p:cNvPr>
          <p:cNvSpPr txBox="1"/>
          <p:nvPr/>
        </p:nvSpPr>
        <p:spPr>
          <a:xfrm>
            <a:off x="1789043" y="1643270"/>
            <a:ext cx="8825948"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33333"/>
                </a:solidFill>
                <a:effectLst/>
                <a:uLnTx/>
                <a:uFillTx/>
                <a:latin typeface="inherit"/>
                <a:ea typeface="+mn-ea"/>
                <a:cs typeface="+mn-cs"/>
              </a:rPr>
              <a:t>F633 Notice Requirements Before Transfer or Discharge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inheri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inherit"/>
                <a:ea typeface="+mn-ea"/>
                <a:cs typeface="+mn-cs"/>
              </a:rPr>
              <a:t>Notice of Transfer or Discharge &amp; Ombudsman Notification</a:t>
            </a:r>
          </a:p>
        </p:txBody>
      </p:sp>
    </p:spTree>
    <p:extLst>
      <p:ext uri="{BB962C8B-B14F-4D97-AF65-F5344CB8AC3E}">
        <p14:creationId xmlns:p14="http://schemas.microsoft.com/office/powerpoint/2010/main" val="107273723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2">
            <a:extLst>
              <a:ext uri="{FF2B5EF4-FFF2-40B4-BE49-F238E27FC236}">
                <a16:creationId xmlns:a16="http://schemas.microsoft.com/office/drawing/2014/main" id="{33D91F4F-86B7-4EE6-ACC6-DFAE8329F448}"/>
              </a:ext>
            </a:extLst>
          </p:cNvPr>
          <p:cNvSpPr txBox="1"/>
          <p:nvPr/>
        </p:nvSpPr>
        <p:spPr>
          <a:xfrm>
            <a:off x="238539" y="755374"/>
            <a:ext cx="11496261" cy="4514332"/>
          </a:xfrm>
          <a:prstGeom prst="rect">
            <a:avLst/>
          </a:prstGeom>
        </p:spPr>
        <p:txBody>
          <a:bodyPr vert="horz" lIns="91440" tIns="45720" rIns="91440" bIns="45720" rtlCol="0">
            <a:normAutofit fontScale="40000" lnSpcReduction="20000"/>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1"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NOTICE </a:t>
            </a:r>
            <a:r>
              <a:rPr kumimoji="0" lang="en-US" sz="4200" b="1" i="0" u="sng"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BEFORE</a:t>
            </a:r>
            <a:r>
              <a:rPr kumimoji="0" lang="en-US" sz="4200" b="1"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TRANSFER</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Before a facility transfers or discharges a resident, the facility must— </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Notify the resident and the resident’s representative(s) of the transfer or discharge and the reasons for the move in writing and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in a language and manner they understand. </a:t>
            </a: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The facility must send a copy of the notice to a  representative of the Office of the State Long-Term Care Ombudsman. </a:t>
            </a: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Record the reasons for the transfer or discharge in the resident’s medical record in accordance with paragraph (c)(2) of this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section . </a:t>
            </a: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4200" b="0" i="0" u="sng"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Copies of notices for emergency transfers must also still be sent to the Ombudsman</a:t>
            </a: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but they may be sent when practicable,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such as in a  list of residents on a monthly basis, as long as the list meets all requirements for content of such notices at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4200" b="0" i="0" u="none" strike="noStrike" kern="1200" cap="none" spc="0" normalizeH="0" baseline="0" noProof="0" dirty="0">
                <a:ln>
                  <a:noFill/>
                </a:ln>
                <a:solidFill>
                  <a:prstClr val="black">
                    <a:alpha val="55000"/>
                  </a:prstClr>
                </a:solidFill>
                <a:effectLst/>
                <a:uLnTx/>
                <a:uFillTx/>
                <a:latin typeface="Times New Roman" panose="02020603050405020304" pitchFamily="18" charset="0"/>
                <a:ea typeface="+mn-ea"/>
                <a:cs typeface="Times New Roman" panose="02020603050405020304" pitchFamily="18" charset="0"/>
              </a:rPr>
              <a:t>    §483.15(c)(5)</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alpha val="55000"/>
                </a:prstClr>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alpha val="55000"/>
                </a:prstClr>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alpha val="5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061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0623F1-4F04-41F9-8CF6-133988F8A96F}"/>
              </a:ext>
            </a:extLst>
          </p:cNvPr>
          <p:cNvSpPr txBox="1"/>
          <p:nvPr/>
        </p:nvSpPr>
        <p:spPr>
          <a:xfrm>
            <a:off x="384312" y="119271"/>
            <a:ext cx="11807687"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Contents of the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facility’s notice must include all of the following at the time notice is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specific reason for the transfer or discharge, including the basis under §§483.15(c)(1)(</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effective date of the transfer or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specific location (such as the name of the new provider or description and/or address if the location is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residence) to which the resident is to be transferred or discharged;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explanation of the right to appeal the transfer or discharge to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name, address (mail and email), and telephone number of the State entity which receives such appeal hearing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requests;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Information on how to obtain an appeal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Information on obtaining assistance in completing and submitting the appeal hearing request;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name, address (mailing and email), and phone number of the representative of the Office of the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Long-Term Care Ombudsman. </a:t>
            </a:r>
          </a:p>
        </p:txBody>
      </p:sp>
    </p:spTree>
    <p:extLst>
      <p:ext uri="{BB962C8B-B14F-4D97-AF65-F5344CB8AC3E}">
        <p14:creationId xmlns:p14="http://schemas.microsoft.com/office/powerpoint/2010/main" val="2100149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D0947-0CC4-4901-94E4-054DA9354164}"/>
              </a:ext>
            </a:extLst>
          </p:cNvPr>
          <p:cNvSpPr/>
          <p:nvPr/>
        </p:nvSpPr>
        <p:spPr>
          <a:xfrm>
            <a:off x="805343" y="352338"/>
            <a:ext cx="8338657" cy="4910383"/>
          </a:xfrm>
          <a:prstGeom prst="rect">
            <a:avLst/>
          </a:prstGeom>
        </p:spPr>
        <p:txBody>
          <a:bodyPr wrap="square">
            <a:spAutoFit/>
          </a:bodyPr>
          <a:lstStyle/>
          <a:p>
            <a:pPr marL="285750" marR="69215" algn="just">
              <a:lnSpc>
                <a:spcPct val="105000"/>
              </a:lnSpc>
              <a:spcBef>
                <a:spcPts val="53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As per the CDC guidelines, the core elements for Antibiotic Stewardship Program include:</a:t>
            </a:r>
          </a:p>
          <a:p>
            <a:pPr marL="285750" marR="69215" algn="just">
              <a:lnSpc>
                <a:spcPct val="105000"/>
              </a:lnSpc>
              <a:spcBef>
                <a:spcPts val="535"/>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Leadership</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Accountability</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Drug Expertise</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Action Implementation</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Track measure of antibiotic use</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Reporting on antibiotic use</a:t>
            </a:r>
          </a:p>
          <a:p>
            <a:pPr marL="342900" marR="69215" lvl="0" indent="-342900" algn="just">
              <a:lnSpc>
                <a:spcPct val="105000"/>
              </a:lnSpc>
              <a:spcBef>
                <a:spcPts val="535"/>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Education of staff and residents about antibiotic stewardship</a:t>
            </a:r>
          </a:p>
          <a:p>
            <a:pPr marL="285750" marR="69215" algn="just">
              <a:lnSpc>
                <a:spcPct val="105000"/>
              </a:lnSpc>
              <a:spcBef>
                <a:spcPts val="53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478783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8A6700-8B51-41A3-82B1-4C01892B8AB5}"/>
              </a:ext>
            </a:extLst>
          </p:cNvPr>
          <p:cNvSpPr txBox="1"/>
          <p:nvPr/>
        </p:nvSpPr>
        <p:spPr>
          <a:xfrm>
            <a:off x="954157" y="1762539"/>
            <a:ext cx="1016441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nursing facility residents with intellectual and developmental disabilities (or related disabilities) or with mental illness (or related disabilities), the notice must include the name, mailing and e-mail addresses and phone number of the state agency responsible for the protection and advocacy for these populations.</a:t>
            </a:r>
          </a:p>
        </p:txBody>
      </p:sp>
    </p:spTree>
    <p:extLst>
      <p:ext uri="{BB962C8B-B14F-4D97-AF65-F5344CB8AC3E}">
        <p14:creationId xmlns:p14="http://schemas.microsoft.com/office/powerpoint/2010/main" val="21992783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5A10FF-7BB4-422E-A6E7-235329944A08}"/>
              </a:ext>
            </a:extLst>
          </p:cNvPr>
          <p:cNvSpPr txBox="1"/>
          <p:nvPr/>
        </p:nvSpPr>
        <p:spPr>
          <a:xfrm>
            <a:off x="982132" y="1219201"/>
            <a:ext cx="10905067"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Timing of the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Generally, this notice must be provided at least 30 days prior to the transfer or discharge of the resident. Exceptions to the 30-day requirement apply when the transfer or discharge is effected because: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health and/or safety of individuals in the facility would be endangered due to the clinical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behavioral status of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resident’s health improves sufficiently to allow a more immediate transfer or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immediate transfer or discharge is required by the resident’s urgent medical needs; 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resident has not resided in the facility for 30 days. In these exceptional cases, the notice must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provided to the resident, resident’s representative if appropriate, and LTC ombudsman as soon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practicable before the transfer or discharge. </a:t>
            </a:r>
          </a:p>
        </p:txBody>
      </p:sp>
    </p:spTree>
    <p:extLst>
      <p:ext uri="{BB962C8B-B14F-4D97-AF65-F5344CB8AC3E}">
        <p14:creationId xmlns:p14="http://schemas.microsoft.com/office/powerpoint/2010/main" val="29164132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C87B5-430F-4E6E-BAB1-3CFF080ACCE4}"/>
              </a:ext>
            </a:extLst>
          </p:cNvPr>
          <p:cNvSpPr txBox="1"/>
          <p:nvPr/>
        </p:nvSpPr>
        <p:spPr>
          <a:xfrm>
            <a:off x="185738" y="514350"/>
            <a:ext cx="11644312" cy="53721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Changes to the Notice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If information in the notice changes  the facility must update the recipients of the notice as soon as practicable with the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new information to ensure that residents and their representatives are aware of and can respond appropriately.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For significant changes, such as a change in the transfer or discharge destination, a new notice must be given that clearly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describes the change(s) and resets the transfer or discharge date in order to provide 30- day advance notification and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permit adequate time for discharge planning.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Example: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A facility determines it cannot meet a resident’s needs and arranges for discharge to another nursing home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which can meet the resident’s needs. Before the discharge occurs, the receiving facility declines to take the resident and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the discharging facility changes the destination to a setting that does not appear to meet the resident’s ongoing medical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needs.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406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3C61E-15AF-4266-9E50-BD2ABE501BBF}"/>
              </a:ext>
            </a:extLst>
          </p:cNvPr>
          <p:cNvSpPr txBox="1"/>
          <p:nvPr/>
        </p:nvSpPr>
        <p:spPr>
          <a:xfrm>
            <a:off x="1417983" y="3247156"/>
            <a:ext cx="91307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F626 Permitting Residents To Return To Facility</a:t>
            </a:r>
          </a:p>
        </p:txBody>
      </p:sp>
    </p:spTree>
    <p:extLst>
      <p:ext uri="{BB962C8B-B14F-4D97-AF65-F5344CB8AC3E}">
        <p14:creationId xmlns:p14="http://schemas.microsoft.com/office/powerpoint/2010/main" val="124972287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A5604E-6939-4A1D-82E6-E4603C624B59}"/>
              </a:ext>
            </a:extLst>
          </p:cNvPr>
          <p:cNvSpPr txBox="1"/>
          <p:nvPr/>
        </p:nvSpPr>
        <p:spPr>
          <a:xfrm>
            <a:off x="135467" y="-215330"/>
            <a:ext cx="11785600"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must develop and implement policies for bed-hold and permitting residents to return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following hospitalization or therapeutic leave. These policies apply to all residents, regardless of their payment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policies must provide that residents who seek to return to the facility within the bed-hold period defined in the State plan are allowed to return to their previous room, if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Additionally, residents who seek to return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after the expiration of the bed-hold period or when state law does not provide for bed-holds are allowed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to their previous room if available or immediately to the first available bed in a semi-private room provided that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Still requires the services provided by the facility;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eligible for Medicare skilled nursing facility or Medicaid nursing facility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policies must also provide that if the facility determines that a resident cannot return,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must comply with the requirements of paragraph at 42 CFR 483.15(c) as they apply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facility-initiated discharges.</a:t>
            </a:r>
          </a:p>
        </p:txBody>
      </p:sp>
    </p:spTree>
    <p:extLst>
      <p:ext uri="{BB962C8B-B14F-4D97-AF65-F5344CB8AC3E}">
        <p14:creationId xmlns:p14="http://schemas.microsoft.com/office/powerpoint/2010/main" val="24032723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Close-up of question mark on a hardwood floor against a wall">
            <a:extLst>
              <a:ext uri="{FF2B5EF4-FFF2-40B4-BE49-F238E27FC236}">
                <a16:creationId xmlns:a16="http://schemas.microsoft.com/office/drawing/2014/main" id="{2D8B0868-7718-4E9D-B264-853B541E719C}"/>
              </a:ext>
            </a:extLst>
          </p:cNvPr>
          <p:cNvPicPr>
            <a:picLocks noChangeAspect="1"/>
          </p:cNvPicPr>
          <p:nvPr/>
        </p:nvPicPr>
        <p:blipFill rotWithShape="1">
          <a:blip r:embed="rId2">
            <a:extLst>
              <a:ext uri="{28A0092B-C50C-407E-A947-70E740481C1C}">
                <a14:useLocalDpi xmlns:a14="http://schemas.microsoft.com/office/drawing/2010/main" val="0"/>
              </a:ext>
            </a:extLst>
          </a:blip>
          <a:srcRect r="3342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95288044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B41F0E-40D8-48FB-B901-03C5758C648F}"/>
              </a:ext>
            </a:extLst>
          </p:cNvPr>
          <p:cNvSpPr txBox="1"/>
          <p:nvPr/>
        </p:nvSpPr>
        <p:spPr>
          <a:xfrm>
            <a:off x="1404730" y="1205948"/>
            <a:ext cx="773927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F895 Compliance And Ethics Program</a:t>
            </a:r>
          </a:p>
        </p:txBody>
      </p:sp>
    </p:spTree>
    <p:extLst>
      <p:ext uri="{BB962C8B-B14F-4D97-AF65-F5344CB8AC3E}">
        <p14:creationId xmlns:p14="http://schemas.microsoft.com/office/powerpoint/2010/main" val="138772407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ED8F2-4C36-4BF7-9D50-71FCF19CC041}"/>
              </a:ext>
            </a:extLst>
          </p:cNvPr>
          <p:cNvSpPr txBox="1"/>
          <p:nvPr/>
        </p:nvSpPr>
        <p:spPr>
          <a:xfrm>
            <a:off x="371060" y="1033670"/>
            <a:ext cx="1138361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ensure that facilities have in operation an effective compliance and ethics program that uses internal controls to more efficiently monitor adherence to applicable statutes, regulations and program requirements to deter criminal, civil and administrative violations under the Act and promote quality of care for nursing home residents. </a:t>
            </a:r>
          </a:p>
        </p:txBody>
      </p:sp>
    </p:spTree>
    <p:extLst>
      <p:ext uri="{BB962C8B-B14F-4D97-AF65-F5344CB8AC3E}">
        <p14:creationId xmlns:p14="http://schemas.microsoft.com/office/powerpoint/2010/main" val="320976209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C42BCA-43B8-4D05-8D1C-B84CCBBC2B2D}"/>
              </a:ext>
            </a:extLst>
          </p:cNvPr>
          <p:cNvSpPr txBox="1"/>
          <p:nvPr/>
        </p:nvSpPr>
        <p:spPr>
          <a:xfrm>
            <a:off x="331304" y="503583"/>
            <a:ext cx="11224591"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March 16, 2000, the Department of Health and Human Services Office of the Inspector General (OIG) issued their Compliance Program Guidance for Nursing Facilities to promote “a higher level of ethical and lawful conduct throughout the entire health care industry” (65 FR 14289).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OIG previously issued guidance for other segments of the health care industry based on the belief that “a health care provider can use internal controls to more efficiently monitor adherence to applicable statutes,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regulations, and program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guidance also provided the basis for Section 6102(b)(1) of the Patient Protection and Affordable Care Act of 2010 which amended the Act to add section 1128I(b) of the Social Security Act (the Act) requiring Medicare skilled nursing facilities and Medicaid nursing facilities to have a compliance and ethics program. </a:t>
            </a:r>
          </a:p>
        </p:txBody>
      </p:sp>
    </p:spTree>
    <p:extLst>
      <p:ext uri="{BB962C8B-B14F-4D97-AF65-F5344CB8AC3E}">
        <p14:creationId xmlns:p14="http://schemas.microsoft.com/office/powerpoint/2010/main" val="185607747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C0382-BECA-4813-BCB2-A20EE4195468}"/>
              </a:ext>
            </a:extLst>
          </p:cNvPr>
          <p:cNvSpPr txBox="1"/>
          <p:nvPr/>
        </p:nvSpPr>
        <p:spPr>
          <a:xfrm>
            <a:off x="583095" y="954158"/>
            <a:ext cx="1123784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OIG guidance from 2000 recommended seven elements which should be included in an effective, comprehensive compliance and ethics program that 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Implementing written policies, procedures and standards of conduct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Designation of a compliance officer and compliance committee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Conducting effective training and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Developing effective lines of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Enforcing standards through well-publicized disciplinary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 Conducting internal monitoring and auditing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 Responding promptly to detected violations and corrective action </a:t>
            </a:r>
          </a:p>
        </p:txBody>
      </p:sp>
    </p:spTree>
    <p:extLst>
      <p:ext uri="{BB962C8B-B14F-4D97-AF65-F5344CB8AC3E}">
        <p14:creationId xmlns:p14="http://schemas.microsoft.com/office/powerpoint/2010/main" val="302032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798EC-DA61-4A96-B8D3-F49DB380C7B6}"/>
              </a:ext>
            </a:extLst>
          </p:cNvPr>
          <p:cNvSpPr/>
          <p:nvPr/>
        </p:nvSpPr>
        <p:spPr>
          <a:xfrm>
            <a:off x="956345" y="998291"/>
            <a:ext cx="8187655" cy="3296095"/>
          </a:xfrm>
          <a:prstGeom prst="rect">
            <a:avLst/>
          </a:prstGeom>
        </p:spPr>
        <p:txBody>
          <a:bodyPr wrap="square">
            <a:spAutoFit/>
          </a:bodyPr>
          <a:lstStyle/>
          <a:p>
            <a:pPr marR="69215" lvl="2" algn="just">
              <a:lnSpc>
                <a:spcPct val="105000"/>
              </a:lnSpc>
              <a:spcBef>
                <a:spcPts val="535"/>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Leadership</a:t>
            </a:r>
            <a:r>
              <a:rPr lang="en-US" sz="2400" dirty="0">
                <a:solidFill>
                  <a:schemeClr val="bg1"/>
                </a:solidFill>
                <a:latin typeface="Times New Roman" panose="02020603050405020304" pitchFamily="18" charset="0"/>
                <a:ea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rPr>
              <a:t>is provided by the facility: </a:t>
            </a:r>
          </a:p>
          <a:p>
            <a:pPr marR="69215" lvl="2" algn="just">
              <a:lnSpc>
                <a:spcPct val="105000"/>
              </a:lnSpc>
              <a:spcBef>
                <a:spcPts val="535"/>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Medical Director </a:t>
            </a: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Consulting Pharmacist</a:t>
            </a: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Administrative Leadership </a:t>
            </a: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Regional Nurse </a:t>
            </a: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Owners</a:t>
            </a:r>
          </a:p>
        </p:txBody>
      </p:sp>
    </p:spTree>
    <p:extLst>
      <p:ext uri="{BB962C8B-B14F-4D97-AF65-F5344CB8AC3E}">
        <p14:creationId xmlns:p14="http://schemas.microsoft.com/office/powerpoint/2010/main" val="154459743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39275-9C12-431A-BC61-A9BF1D1D6278}"/>
              </a:ext>
            </a:extLst>
          </p:cNvPr>
          <p:cNvSpPr txBox="1"/>
          <p:nvPr/>
        </p:nvSpPr>
        <p:spPr>
          <a:xfrm>
            <a:off x="755373" y="636104"/>
            <a:ext cx="10919791"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Common risk areas are mostly associated with the delivery of health care to nursing facility residents, including sufficient staffing, comprehensive care plans, medication management, infection prevention, appropriate use of psychotropic medications and resident abuse, neglect and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risk areas include, but are not limited to, resident rights, fraud prevention, billing and cost reporting, employee screening, resident assessment accuracy, creation and retention of records, falsification and modification of documentation, conflicts of interest, kickbacks, inducements and self-referrals. </a:t>
            </a:r>
          </a:p>
        </p:txBody>
      </p:sp>
    </p:spTree>
    <p:extLst>
      <p:ext uri="{BB962C8B-B14F-4D97-AF65-F5344CB8AC3E}">
        <p14:creationId xmlns:p14="http://schemas.microsoft.com/office/powerpoint/2010/main" val="5860632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42C95D-65B1-4D29-8ABF-1B201C1DB296}"/>
              </a:ext>
            </a:extLst>
          </p:cNvPr>
          <p:cNvSpPr txBox="1"/>
          <p:nvPr/>
        </p:nvSpPr>
        <p:spPr>
          <a:xfrm>
            <a:off x="477078" y="1308655"/>
            <a:ext cx="1129085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REQUIREMENTS FOR ALL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Compliance and Ethics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 of each facility must have a compliance and ethics program that has been reasonably designed, implemented, maintained and enforced, so that it is likely to be effective in preventing and detecting criminal, civil, and administrative violations under the Act and in promoting quality of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for the facility to consider their facility assessment developed according to §483.70(e) in identifying risk areas, developing and maintaining their compliance and ethics program, and determining resources needed for the program. </a:t>
            </a:r>
          </a:p>
        </p:txBody>
      </p:sp>
    </p:spTree>
    <p:extLst>
      <p:ext uri="{BB962C8B-B14F-4D97-AF65-F5344CB8AC3E}">
        <p14:creationId xmlns:p14="http://schemas.microsoft.com/office/powerpoint/2010/main" val="16570862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B9EC50-04F4-4661-886D-E99316616568}"/>
              </a:ext>
            </a:extLst>
          </p:cNvPr>
          <p:cNvSpPr txBox="1"/>
          <p:nvPr/>
        </p:nvSpPr>
        <p:spPr>
          <a:xfrm>
            <a:off x="119270" y="689114"/>
            <a:ext cx="1219200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Written standards, policies and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 must have written standards, policies and procedures for its compliance and ethics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which include at a minimum: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Designation of an appropriate compliance and ethics program contact to whom an individual can report suspected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violations;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alternate method of reporting suspected violations anonymously without fear of retribution;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Disciplinary standards that describe the consequences for committing violations for the entire staff. </a:t>
            </a:r>
          </a:p>
        </p:txBody>
      </p:sp>
    </p:spTree>
    <p:extLst>
      <p:ext uri="{BB962C8B-B14F-4D97-AF65-F5344CB8AC3E}">
        <p14:creationId xmlns:p14="http://schemas.microsoft.com/office/powerpoint/2010/main" val="164296308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976CB-8F16-46C6-84EA-2F56707E7E57}"/>
              </a:ext>
            </a:extLst>
          </p:cNvPr>
          <p:cNvSpPr txBox="1"/>
          <p:nvPr/>
        </p:nvSpPr>
        <p:spPr>
          <a:xfrm>
            <a:off x="715617" y="200659"/>
            <a:ext cx="1034994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High-level Personnel Oversight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 must assign specific individuals within the high-level personnel of the organization with the overall responsibility of overseeing adherence to the compliance and ethics program’s standards, policies, and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High-level personnel means individuals who have substantial control over the operating organization or who have a substantial role in the making of policy within the operating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individuals considered ‘‘high-level personnel’’ will differ according to each operating organization’s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examples include, but are not limited to, a director; executive officers including the chief executive officer (CEO); members of the board of directors; an individual in charge of a major business or functional unit of the operating organization; or an individual with a substantial ownership interest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operating organization, as defined in section 1124(a)(3) of the Act. </a:t>
            </a:r>
          </a:p>
        </p:txBody>
      </p:sp>
    </p:spTree>
    <p:extLst>
      <p:ext uri="{BB962C8B-B14F-4D97-AF65-F5344CB8AC3E}">
        <p14:creationId xmlns:p14="http://schemas.microsoft.com/office/powerpoint/2010/main" val="316510955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EFE9D-9206-4DF4-A08A-895DF2E97573}"/>
              </a:ext>
            </a:extLst>
          </p:cNvPr>
          <p:cNvSpPr txBox="1"/>
          <p:nvPr/>
        </p:nvSpPr>
        <p:spPr>
          <a:xfrm>
            <a:off x="596348" y="1179443"/>
            <a:ext cx="1050897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Sufficient Resources and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program must include provisions ensuring that the specific individual(s) designated with oversight responsibility have sufficient resources and authority to assure compliance with program standards, policies, and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resources devoted should include both human and financial resources. </a:t>
            </a:r>
          </a:p>
        </p:txBody>
      </p:sp>
    </p:spTree>
    <p:extLst>
      <p:ext uri="{BB962C8B-B14F-4D97-AF65-F5344CB8AC3E}">
        <p14:creationId xmlns:p14="http://schemas.microsoft.com/office/powerpoint/2010/main" val="314615801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872B17-7F1E-452D-802D-6BB3D4F5124B}"/>
              </a:ext>
            </a:extLst>
          </p:cNvPr>
          <p:cNvSpPr txBox="1"/>
          <p:nvPr/>
        </p:nvSpPr>
        <p:spPr>
          <a:xfrm>
            <a:off x="410817" y="622852"/>
            <a:ext cx="11502887"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Delegation of Substantial Discretionary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Organizations must exercise the care that a reasonable person would use under the same circumstances (due care) when delegating substantial discretionary authority to individuals, to ensure that the delegation is not made to an individual who the operating organization knew, or should have known, through the exercise of due diligence, had engaged in or had the predisposition to engage in unethical acts, or potential criminal,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civil and/or administrative violations of the Act. </a:t>
            </a:r>
          </a:p>
        </p:txBody>
      </p:sp>
    </p:spTree>
    <p:extLst>
      <p:ext uri="{BB962C8B-B14F-4D97-AF65-F5344CB8AC3E}">
        <p14:creationId xmlns:p14="http://schemas.microsoft.com/office/powerpoint/2010/main" val="147576598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1A0E6-CAFC-40F1-B21C-6012BDBFD3EF}"/>
              </a:ext>
            </a:extLst>
          </p:cNvPr>
          <p:cNvSpPr txBox="1"/>
          <p:nvPr/>
        </p:nvSpPr>
        <p:spPr>
          <a:xfrm>
            <a:off x="450575" y="583097"/>
            <a:ext cx="1102580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Effectively Communicating Program Standards, Policies and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is required to effectively communicate to the entire staff, the standards, policies and procedures of the compliance and ethics program. Requirements include, but are not limited to, mandatory participation in training, as set forth in §483.95(f), orientation programs, and/or dissemination of information that explains what is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under the program, in a practical manner. </a:t>
            </a:r>
          </a:p>
        </p:txBody>
      </p:sp>
    </p:spTree>
    <p:extLst>
      <p:ext uri="{BB962C8B-B14F-4D97-AF65-F5344CB8AC3E}">
        <p14:creationId xmlns:p14="http://schemas.microsoft.com/office/powerpoint/2010/main" val="7285926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9C354-C96B-49BD-9F6B-B3F13C92E005}"/>
              </a:ext>
            </a:extLst>
          </p:cNvPr>
          <p:cNvSpPr txBox="1"/>
          <p:nvPr/>
        </p:nvSpPr>
        <p:spPr>
          <a:xfrm>
            <a:off x="530087" y="1170156"/>
            <a:ext cx="1068125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Reasonable Steps to Achieve Program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facility must take reasonable steps to achieve compliance with the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policies and procedures. These steps include, but are not limited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Utilizing monitoring and auditing systems to detect criminal, civil, and administrative violations under the Act,  by any of the facility’s entire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Publicizing a reporting system whereby any of the organization’s entire staff could report violations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anonymously within the operating organization without fear of retaliation.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Having a process for ensuring the integrity of any reported data. </a:t>
            </a:r>
          </a:p>
        </p:txBody>
      </p:sp>
    </p:spTree>
    <p:extLst>
      <p:ext uri="{BB962C8B-B14F-4D97-AF65-F5344CB8AC3E}">
        <p14:creationId xmlns:p14="http://schemas.microsoft.com/office/powerpoint/2010/main" val="147305249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586938-CD90-49ED-BF59-BFE3311C9FAD}"/>
              </a:ext>
            </a:extLst>
          </p:cNvPr>
          <p:cNvSpPr txBox="1"/>
          <p:nvPr/>
        </p:nvSpPr>
        <p:spPr>
          <a:xfrm>
            <a:off x="1007165" y="742123"/>
            <a:ext cx="1072100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Consistent Enforcement through Disciplinary Mechanisms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compliance and ethics program must establish appropriate disciplinary mechanisms and effectively communicate those mechanisms, so that the operating organization’s entire staff is clearly aware of the consequences of program violations.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 is required to consistently enforce its standards, policies, and procedures through appropriate disciplinary mechanisms, including, as appropriate, discipline of individuals responsible for failing to detect and report a violation to the appropriate party identified in the organization’s compliance and ethics program. </a:t>
            </a:r>
          </a:p>
        </p:txBody>
      </p:sp>
    </p:spTree>
    <p:extLst>
      <p:ext uri="{BB962C8B-B14F-4D97-AF65-F5344CB8AC3E}">
        <p14:creationId xmlns:p14="http://schemas.microsoft.com/office/powerpoint/2010/main" val="34454035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96777-CEBE-4C5F-9FEF-9ED0BE1E16AA}"/>
              </a:ext>
            </a:extLst>
          </p:cNvPr>
          <p:cNvSpPr txBox="1"/>
          <p:nvPr/>
        </p:nvSpPr>
        <p:spPr>
          <a:xfrm>
            <a:off x="463827" y="119270"/>
            <a:ext cx="10986052"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Response to Detected Violations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an operating organization detects a violation, it must ensure that all reasonable steps identified in its program are taken to respond appropriately to the violation and to prevent further similar violations. This includes any necessary modification to the organization’s program to prevent and detect criminal, civil, and administrative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violations under the 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reasonable steps that should be taken when a violation is detected should be clearly identified in the operating organization’s program. Such steps may include a corrective action plan, the return of overpayments, a report to the government and/or or a referral to criminal and/or civil law enforcement authorities.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steps will differ depending upon the size of the operating organization, the position of the individual reporting the violation, and the type of violation. For example, an operating organization’s program may state that a staff member should immediately notify their immediate superior when he or she detects a violation. However, if it is the immediate superior or the operating organization’s management whom the staff member believes is committing the violation, the staff member should have an alternative process to report the violation, such as, an executive officer of the organization, the Office of the State Long-Term Care Ombudsman or other appropriate agency or law enforcement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should integrate the information and data they collect or which arises out of their compliance and ethics programs into their Quality Assurance and Performance Improvement (QAPI) program, see §483.75(g)(2)(iii), F868. The QAPI committee should work with the compliance officer to determine if there are trends or patterns of systemic problems. </a:t>
            </a:r>
          </a:p>
        </p:txBody>
      </p:sp>
    </p:spTree>
    <p:extLst>
      <p:ext uri="{BB962C8B-B14F-4D97-AF65-F5344CB8AC3E}">
        <p14:creationId xmlns:p14="http://schemas.microsoft.com/office/powerpoint/2010/main" val="275338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535676-4CC9-43CE-9BA5-669F76FBF327}"/>
              </a:ext>
            </a:extLst>
          </p:cNvPr>
          <p:cNvSpPr/>
          <p:nvPr/>
        </p:nvSpPr>
        <p:spPr>
          <a:xfrm>
            <a:off x="696286" y="872455"/>
            <a:ext cx="10477850" cy="4135299"/>
          </a:xfrm>
          <a:prstGeom prst="rect">
            <a:avLst/>
          </a:prstGeom>
        </p:spPr>
        <p:txBody>
          <a:bodyPr wrap="square">
            <a:spAutoFit/>
          </a:bodyPr>
          <a:lstStyle/>
          <a:p>
            <a:pPr marR="69215" lvl="2">
              <a:lnSpc>
                <a:spcPct val="105000"/>
              </a:lnSpc>
              <a:spcBef>
                <a:spcPts val="535"/>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Accountability -</a:t>
            </a:r>
            <a:r>
              <a:rPr lang="en-US" sz="2400" dirty="0">
                <a:solidFill>
                  <a:schemeClr val="bg1"/>
                </a:solidFill>
                <a:latin typeface="Times New Roman" panose="02020603050405020304" pitchFamily="18" charset="0"/>
                <a:ea typeface="Times New Roman" panose="02020603050405020304" pitchFamily="18" charset="0"/>
              </a:rPr>
              <a:t>of the program will be held by:</a:t>
            </a:r>
          </a:p>
          <a:p>
            <a:pPr marR="69215" lvl="2">
              <a:lnSpc>
                <a:spcPct val="105000"/>
              </a:lnSpc>
              <a:spcBef>
                <a:spcPts val="535"/>
              </a:spcBef>
              <a:spcAft>
                <a:spcPts val="0"/>
              </a:spcAft>
            </a:pPr>
            <a:endParaRPr lang="en-US" sz="2000" dirty="0">
              <a:solidFill>
                <a:schemeClr val="bg1"/>
              </a:solidFill>
              <a:latin typeface="Times New Roman" panose="02020603050405020304" pitchFamily="18" charset="0"/>
              <a:ea typeface="Times New Roman" panose="02020603050405020304" pitchFamily="18" charset="0"/>
            </a:endParaRPr>
          </a:p>
          <a:p>
            <a:pPr marL="1257300" marR="69215" lvl="2" indent="-342900">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Medical Director</a:t>
            </a:r>
          </a:p>
          <a:p>
            <a:pPr marL="1257300" marR="69215" lvl="2" indent="-342900">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Administrator</a:t>
            </a:r>
          </a:p>
          <a:p>
            <a:pPr marL="1257300" marR="69215" lvl="2" indent="-342900">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Director of Nursing</a:t>
            </a:r>
          </a:p>
          <a:p>
            <a:pPr marL="1257300" marR="69215" lvl="2" indent="-342900">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Infection Preventionist</a:t>
            </a:r>
          </a:p>
          <a:p>
            <a:pPr marL="1257300" marR="69215" lvl="2" indent="-342900">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Consultant Pharmacist </a:t>
            </a:r>
          </a:p>
          <a:p>
            <a:pPr marR="69215" lvl="2">
              <a:lnSpc>
                <a:spcPct val="105000"/>
              </a:lnSpc>
              <a:spcBef>
                <a:spcPts val="535"/>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R="69215" lvl="2">
              <a:lnSpc>
                <a:spcPct val="105000"/>
              </a:lnSpc>
              <a:spcBef>
                <a:spcPts val="53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Promote and oversee the antibiotic stewardship activity of the facility.</a:t>
            </a:r>
          </a:p>
        </p:txBody>
      </p:sp>
    </p:spTree>
    <p:extLst>
      <p:ext uri="{BB962C8B-B14F-4D97-AF65-F5344CB8AC3E}">
        <p14:creationId xmlns:p14="http://schemas.microsoft.com/office/powerpoint/2010/main" val="26079924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9FDE46-9B1C-4887-8A3A-EC0058D42512}"/>
              </a:ext>
            </a:extLst>
          </p:cNvPr>
          <p:cNvSpPr txBox="1"/>
          <p:nvPr/>
        </p:nvSpPr>
        <p:spPr>
          <a:xfrm>
            <a:off x="662609" y="848139"/>
            <a:ext cx="11198087"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Annual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an operating organization becomes aware of changes in laws and/or requirements, it should modify its program to ensure it is current with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organization's performance in prior years should also be used to improve its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an operating organization revises its program, it should ensure that those changes are communicated to its entire staff. </a:t>
            </a:r>
          </a:p>
        </p:txBody>
      </p:sp>
    </p:spTree>
    <p:extLst>
      <p:ext uri="{BB962C8B-B14F-4D97-AF65-F5344CB8AC3E}">
        <p14:creationId xmlns:p14="http://schemas.microsoft.com/office/powerpoint/2010/main" val="256607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11A6-D930-43F1-8CDD-828D242BE828}"/>
              </a:ext>
            </a:extLst>
          </p:cNvPr>
          <p:cNvSpPr txBox="1"/>
          <p:nvPr/>
        </p:nvSpPr>
        <p:spPr>
          <a:xfrm>
            <a:off x="556591" y="954157"/>
            <a:ext cx="11078817"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ADDITIONAL REQUIREMENTS FOR OPERATING ORGANIZATIONS WITH FIVE OR MORE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Mandatory Annual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operating organizations with five or more facilities, the organization must have a mandatory annual training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annual training should be delivered in a practical manner based on its resources, the complexity of the operating organization and its facilities and in accordance with compliance and ethics training requirements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§483.95(f), (F946). </a:t>
            </a:r>
          </a:p>
        </p:txBody>
      </p:sp>
    </p:spTree>
    <p:extLst>
      <p:ext uri="{BB962C8B-B14F-4D97-AF65-F5344CB8AC3E}">
        <p14:creationId xmlns:p14="http://schemas.microsoft.com/office/powerpoint/2010/main" val="98177512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87C03-7713-4A29-80D6-31B6F9E7042F}"/>
              </a:ext>
            </a:extLst>
          </p:cNvPr>
          <p:cNvSpPr txBox="1"/>
          <p:nvPr/>
        </p:nvSpPr>
        <p:spPr>
          <a:xfrm>
            <a:off x="609599" y="834887"/>
            <a:ext cx="1027043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Designated Compliance Officer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Operating organizations that operate five or more facilities must designate a compliance officer for whom the compliance and ethics program is a major responsibility.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operating organization should ensure that the assigned compliance officer has sufficient time and other resources to fulfill all of his or her responsibilities under the operating organization's compliance and ethics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compliance officer should be able to communicate with the governing body without being subject to any coercion or intimidation.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to ensure that the compliance officer is not unduly influenced by other managers or executive officers, such as the general counsel, chief financial officer or chief operating officer</a:t>
            </a:r>
          </a:p>
        </p:txBody>
      </p:sp>
    </p:spTree>
    <p:extLst>
      <p:ext uri="{BB962C8B-B14F-4D97-AF65-F5344CB8AC3E}">
        <p14:creationId xmlns:p14="http://schemas.microsoft.com/office/powerpoint/2010/main" val="149883400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3345-015D-43B0-9FE2-AA8711F06E6A}"/>
              </a:ext>
            </a:extLst>
          </p:cNvPr>
          <p:cNvSpPr txBox="1"/>
          <p:nvPr/>
        </p:nvSpPr>
        <p:spPr>
          <a:xfrm>
            <a:off x="556591" y="848139"/>
            <a:ext cx="1147638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Designated Compliance Liaison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designated compliance liaison must be located at each of the operating organization’s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 minimum, the facility-based liaison should be responsible for assisting the compliance officer with his or her duties under the operating organization’s program at their individual facilities. </a:t>
            </a:r>
          </a:p>
        </p:txBody>
      </p:sp>
    </p:spTree>
    <p:extLst>
      <p:ext uri="{BB962C8B-B14F-4D97-AF65-F5344CB8AC3E}">
        <p14:creationId xmlns:p14="http://schemas.microsoft.com/office/powerpoint/2010/main" val="270499374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8950AD4C-6AF3-49F8-94E1-DBCAFB3947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0ACBD85E-A404-45CB-B532-1039E479D4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1626B1-BAC7-4893-A5AC-6205976851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D64E9910-51FE-45BF-973D-9D2401FD3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Cup of coffee 3D pattern">
            <a:extLst>
              <a:ext uri="{FF2B5EF4-FFF2-40B4-BE49-F238E27FC236}">
                <a16:creationId xmlns:a16="http://schemas.microsoft.com/office/drawing/2014/main" id="{68C0C60B-EEA1-4B8D-AEA8-8CF12BF5D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558" y="847637"/>
            <a:ext cx="3126884" cy="3908607"/>
          </a:xfrm>
          <a:prstGeom prst="rect">
            <a:avLst/>
          </a:prstGeom>
        </p:spPr>
      </p:pic>
    </p:spTree>
    <p:extLst>
      <p:ext uri="{BB962C8B-B14F-4D97-AF65-F5344CB8AC3E}">
        <p14:creationId xmlns:p14="http://schemas.microsoft.com/office/powerpoint/2010/main" val="28719421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02A4A-FB13-418B-B993-A7F8EEC360ED}"/>
              </a:ext>
            </a:extLst>
          </p:cNvPr>
          <p:cNvSpPr txBox="1"/>
          <p:nvPr/>
        </p:nvSpPr>
        <p:spPr>
          <a:xfrm>
            <a:off x="3046810" y="2828836"/>
            <a:ext cx="609361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RESIDENT RIGHTS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510116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254FC-FCF3-457D-A548-C62AFBA64DF9}"/>
              </a:ext>
            </a:extLst>
          </p:cNvPr>
          <p:cNvSpPr txBox="1"/>
          <p:nvPr/>
        </p:nvSpPr>
        <p:spPr>
          <a:xfrm>
            <a:off x="3048000" y="3247156"/>
            <a:ext cx="609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F557 Respect and Dignity</a:t>
            </a:r>
          </a:p>
        </p:txBody>
      </p:sp>
    </p:spTree>
    <p:extLst>
      <p:ext uri="{BB962C8B-B14F-4D97-AF65-F5344CB8AC3E}">
        <p14:creationId xmlns:p14="http://schemas.microsoft.com/office/powerpoint/2010/main" val="409785557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EF7D2A-B0C7-4A4B-8A17-B20BD13CDADC}"/>
              </a:ext>
            </a:extLst>
          </p:cNvPr>
          <p:cNvSpPr txBox="1"/>
          <p:nvPr/>
        </p:nvSpPr>
        <p:spPr>
          <a:xfrm>
            <a:off x="532435" y="162045"/>
            <a:ext cx="11215869"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must obtain permission from the resident or the resident’s representative to search a resident’s body or personal possessions.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staff should have knowledge of signs, symptoms, and triggers of possible illegal substance use; such as changes in resident behavior, increased unexplained drowsiness, lack of coordination, slurred speech, mood changes, and/or loss of consciousness,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may include asking residents, who appear to have used an illegal substance (e.g., cocaine, hallucinogens, heroin), whether or not they possess or have used an illegal substance.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 facility determines through observation that a resident may have access to illegal substances that they have brought into the facility or secured from an outside source, the facility should not act as an arm of law enforcement.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Rather, in accordance with state laws, these cases may warrant a referral to local law enforcement. To protect the health and safety of residents, facilities may need to provide additional monitoring and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facility staff identify items or substances that pose risks to residents’ health and safety and are in plain view, they may confiscate them. But, facility staff should not conduct searches of a resident or their personal belongings, unless the resident, or resident representative agrees to a voluntary search and understands the reason for the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5108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B9C9A8-C1F9-4C20-82F0-80869E0D5A45}"/>
              </a:ext>
            </a:extLst>
          </p:cNvPr>
          <p:cNvSpPr txBox="1"/>
          <p:nvPr/>
        </p:nvSpPr>
        <p:spPr>
          <a:xfrm>
            <a:off x="2585155" y="2231975"/>
            <a:ext cx="7890933" cy="317822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SURVEYORS WILL REFER TO:</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F689, §483.25(d) – Accidents for any concerns at it relates to the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identification of risk and supervision to prevent accidental overdoses.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F740, §483.40 – Behavioral Health Services. </a:t>
            </a:r>
          </a:p>
        </p:txBody>
      </p:sp>
    </p:spTree>
    <p:extLst>
      <p:ext uri="{BB962C8B-B14F-4D97-AF65-F5344CB8AC3E}">
        <p14:creationId xmlns:p14="http://schemas.microsoft.com/office/powerpoint/2010/main" val="13195202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6990C4-FB12-4821-93FD-34BC49AFDC60}"/>
              </a:ext>
            </a:extLst>
          </p:cNvPr>
          <p:cNvSpPr txBox="1"/>
          <p:nvPr/>
        </p:nvSpPr>
        <p:spPr>
          <a:xfrm>
            <a:off x="3048000" y="2831658"/>
            <a:ext cx="609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F561 Self-determination</a:t>
            </a:r>
          </a:p>
        </p:txBody>
      </p:sp>
    </p:spTree>
    <p:extLst>
      <p:ext uri="{BB962C8B-B14F-4D97-AF65-F5344CB8AC3E}">
        <p14:creationId xmlns:p14="http://schemas.microsoft.com/office/powerpoint/2010/main" val="314871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0EE4A9-7AB9-4362-9139-7A7B5639E79C}"/>
              </a:ext>
            </a:extLst>
          </p:cNvPr>
          <p:cNvSpPr/>
          <p:nvPr/>
        </p:nvSpPr>
        <p:spPr>
          <a:xfrm>
            <a:off x="-226503" y="746621"/>
            <a:ext cx="11979479" cy="1617687"/>
          </a:xfrm>
          <a:prstGeom prst="rect">
            <a:avLst/>
          </a:prstGeom>
        </p:spPr>
        <p:txBody>
          <a:bodyPr wrap="square">
            <a:spAutoFit/>
          </a:bodyPr>
          <a:lstStyle/>
          <a:p>
            <a:pPr marR="69215" lvl="2" algn="just">
              <a:lnSpc>
                <a:spcPct val="105000"/>
              </a:lnSpc>
              <a:spcBef>
                <a:spcPts val="53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r>
              <a:rPr lang="en-US" sz="3200" dirty="0">
                <a:solidFill>
                  <a:schemeClr val="bg1"/>
                </a:solidFill>
                <a:latin typeface="Times New Roman" panose="02020603050405020304" pitchFamily="18" charset="0"/>
                <a:ea typeface="Times New Roman" panose="02020603050405020304" pitchFamily="18" charset="0"/>
              </a:rPr>
              <a:t>Consultant Pharmacist:</a:t>
            </a:r>
          </a:p>
          <a:p>
            <a:pPr marR="69215" lvl="2" algn="just">
              <a:lnSpc>
                <a:spcPct val="105000"/>
              </a:lnSpc>
              <a:spcBef>
                <a:spcPts val="535"/>
              </a:spcBef>
              <a:spcAft>
                <a:spcPts val="0"/>
              </a:spcAft>
            </a:pPr>
            <a:endParaRPr lang="en-US" sz="32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Designated as the Drug Expertise element of the Antibiotic Stewardship Program</a:t>
            </a:r>
          </a:p>
        </p:txBody>
      </p:sp>
    </p:spTree>
    <p:extLst>
      <p:ext uri="{BB962C8B-B14F-4D97-AF65-F5344CB8AC3E}">
        <p14:creationId xmlns:p14="http://schemas.microsoft.com/office/powerpoint/2010/main" val="42116082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1554292F-0BBF-4568-A56B-D9809FCD9C97}"/>
              </a:ext>
            </a:extLst>
          </p:cNvPr>
          <p:cNvSpPr txBox="1"/>
          <p:nvPr/>
        </p:nvSpPr>
        <p:spPr>
          <a:xfrm>
            <a:off x="514350" y="1028700"/>
            <a:ext cx="11034183" cy="514826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 facility changes its policy to prohibit smoking (including electronic cigarettes), it should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allow current residents who smoke to continue smoking in an area that maintains the quality of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life for these residents and takes into account non-smoking residents.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smoking area may be an outside area provided that residents remain safe. Residents admitted after the facility changes its policy must be informed of this policy at admission.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further explanation of safety concerns, refer to  F689.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information on smoking policies, refer to F926.</a:t>
            </a:r>
          </a:p>
        </p:txBody>
      </p:sp>
    </p:spTree>
    <p:extLst>
      <p:ext uri="{BB962C8B-B14F-4D97-AF65-F5344CB8AC3E}">
        <p14:creationId xmlns:p14="http://schemas.microsoft.com/office/powerpoint/2010/main" val="37364701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A976B0-DB26-467A-9006-30BBEFD67F58}"/>
              </a:ext>
            </a:extLst>
          </p:cNvPr>
          <p:cNvSpPr txBox="1"/>
          <p:nvPr/>
        </p:nvSpPr>
        <p:spPr>
          <a:xfrm>
            <a:off x="3048000" y="3247156"/>
            <a:ext cx="609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F563 Right to Receive/Deny Visitors</a:t>
            </a:r>
          </a:p>
        </p:txBody>
      </p:sp>
    </p:spTree>
    <p:extLst>
      <p:ext uri="{BB962C8B-B14F-4D97-AF65-F5344CB8AC3E}">
        <p14:creationId xmlns:p14="http://schemas.microsoft.com/office/powerpoint/2010/main" val="67903814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A6E75-905E-4975-9168-36F810EB097C}"/>
              </a:ext>
            </a:extLst>
          </p:cNvPr>
          <p:cNvSpPr txBox="1"/>
          <p:nvPr/>
        </p:nvSpPr>
        <p:spPr>
          <a:xfrm>
            <a:off x="596347" y="2551837"/>
            <a:ext cx="1045596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GUIDANCE §483.10(f)(4)(ii)-(v)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“Reasonable clinical and safety restrictions” include a facility’s policies, procedures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practices that protect the health and security of all residents and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may include, but are not be limited to: </a:t>
            </a:r>
          </a:p>
        </p:txBody>
      </p:sp>
    </p:spTree>
    <p:extLst>
      <p:ext uri="{BB962C8B-B14F-4D97-AF65-F5344CB8AC3E}">
        <p14:creationId xmlns:p14="http://schemas.microsoft.com/office/powerpoint/2010/main" val="269567755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50426-4997-41CC-9CEE-BCDDD21D7423}"/>
              </a:ext>
            </a:extLst>
          </p:cNvPr>
          <p:cNvSpPr txBox="1"/>
          <p:nvPr/>
        </p:nvSpPr>
        <p:spPr>
          <a:xfrm>
            <a:off x="203200" y="0"/>
            <a:ext cx="11334044"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Restrictions placed to prevent community-associated infection or communicable disease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transmission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to one or more residents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resident’s risk factors for infection (e.g., immunocompromised condition) or current health state (e.g., end-of-life care) should be considered when restricting visitors.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general, visitors with signs and symptoms of a transmissible infection (e.g., a visitor is febrile and exhibiting signs and symptoms of an influenza-like illness) should defer visitation until he or she is no longer potentially infectious (e.g., 24 hours after resolution of fever without antipyretic medication),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or according to CDC guidelines, and/or local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health department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Keeping the facility locked or secured at night with a system in place for allowing visitors approved by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Denying access or providing limited and supervised access to an individual if that individual is suspected of abusing,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exploiting, or coercing a resident until an investigation into the allegation has been completed or has been found to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abusing, exploiting, or coercing a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Denying access to individuals who have been found to have been committing criminal acts such as theft;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Denying access to individuals who are inebriated or disruptive; 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Denying access or providing supervised visitation to individuals who have a history of bringing illegal substances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the facility which places residents’ health and safety at risk. </a:t>
            </a:r>
          </a:p>
        </p:txBody>
      </p:sp>
    </p:spTree>
    <p:extLst>
      <p:ext uri="{BB962C8B-B14F-4D97-AF65-F5344CB8AC3E}">
        <p14:creationId xmlns:p14="http://schemas.microsoft.com/office/powerpoint/2010/main" val="423016147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9DA8C-E5A7-4696-8B1E-3A2A32892355}"/>
              </a:ext>
            </a:extLst>
          </p:cNvPr>
          <p:cNvSpPr txBox="1"/>
          <p:nvPr/>
        </p:nvSpPr>
        <p:spPr>
          <a:xfrm>
            <a:off x="0" y="462844"/>
            <a:ext cx="1207911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Visitation Considerations During a Communicable Disease Outbreak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Facilities may need to modify their visitation practices when there are infectious outbreaks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pandemics to align with current CMS guidance and CDC guidelines that enables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visitation, such as by: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Offering options for outdoor or virtual visitation, or indoor designated visitation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Providing adequate signage with instructions for infection prevention, i.e. hand hygiene, cough etiquette,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Ensuring access to hand hygiene supplies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Taking other actions that would allow visitation to continue to occur safely in spite of the presence of a contagious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Contacting their local health authorities for guidance or direction on how to structure their visitation to reduce the risk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communicable disease transmission during an outbreak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an infectious disease outbreak, while not recommended, residents who are on transmission-based precautions (TBP) can still receive visitors. In these cases, before visiting residents who are on TBP, visitors should be made aware of the potential risk of visiting and precautions necessary in order to visit the resident. Visitors should adhere to principles of infection prevention. </a:t>
            </a:r>
          </a:p>
        </p:txBody>
      </p:sp>
    </p:spTree>
    <p:extLst>
      <p:ext uri="{BB962C8B-B14F-4D97-AF65-F5344CB8AC3E}">
        <p14:creationId xmlns:p14="http://schemas.microsoft.com/office/powerpoint/2010/main" val="359093917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21C23-24F2-4AAF-9569-CCFA0DB7EE01}"/>
              </a:ext>
            </a:extLst>
          </p:cNvPr>
          <p:cNvSpPr txBox="1"/>
          <p:nvPr/>
        </p:nvSpPr>
        <p:spPr>
          <a:xfrm>
            <a:off x="293511" y="925689"/>
            <a:ext cx="11638846"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Resident’s family members are not subject to visiting hour limitations or other restrictions not imposed by the resident</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 with the exception of reasonable clinical and safety restrictions, consistent with §483.10(f)(4)(v), placed by the facility based on recommendations of CMS, CDC, or the local health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the consent of the resident, facilities must provide 24-hour access to other non-relative visitors, subject to reasonable clinical and safety restrictions. </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Visitation should be person-centered, consider the residents’ physical, mental, and psychosocial well-being, and support their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86526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46390-59BB-4E7F-B822-4031A95893A0}"/>
              </a:ext>
            </a:extLst>
          </p:cNvPr>
          <p:cNvSpPr txBox="1"/>
          <p:nvPr/>
        </p:nvSpPr>
        <p:spPr>
          <a:xfrm>
            <a:off x="242888" y="385763"/>
            <a:ext cx="1194911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n-cs"/>
              </a:rPr>
              <a:t>Visitation and Illegal Substance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It is important for facility staff to have knowledge of signs, symptoms, and triggers of possible illegal substance use such as changes in resident behavior, particularly after interaction with visitors or leaves of absence, increased unexplained drowsiness, lack of coordination, slurred speech, mood changes, and/or loss of consciousness, etc. Following such occurrences, this may include asking residents, who appear to have used an illegal substance (e.g., cocaine, hallucinogens, heroin), whether or not they possess or have used an illegal substance.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If the facility determines illegal substances have been brought into the facility by a visitor, the facility should not act as an arm of law enforcement. Rather, in accordance with state laws, these cases may warrant a referral to local law enforcement. To protect the health and safety of residents, facilities may need to provide additional monitoring and supervision. Additionally,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facility staff should not conduct searches of a resident or their personal belongings, unless the resident or resident representative agrees to a voluntary search and understands the reason for the 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For concerns related to them identification of risk and the provision of supervision to prevent accidental overdose, investigate potential non-compliance at F689 Accidents.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For concerns related to the behavioral health services that are provided, investigate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non-compliance at F740– Behavioral Health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3434873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047198-94F9-4DCC-9245-0F5AD80AC987}"/>
              </a:ext>
            </a:extLst>
          </p:cNvPr>
          <p:cNvSpPr txBox="1"/>
          <p:nvPr/>
        </p:nvSpPr>
        <p:spPr>
          <a:xfrm>
            <a:off x="310444" y="541867"/>
            <a:ext cx="11571111"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F604 Respect and Dignity.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resident has a right to be treated with respect and dignity, including: The right to be free from any physical or chemical restraints imposed for purposes of discipline or convenience, and not required to treat the resident's medical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GUIDANCE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described under Definitions, a physical restraint is any manual method, physical or mechanical device/equipment or material that limits a resident’s freedom of movement and cannot be removed by the resident in the same manner as it was applied by staff.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resident’s physical condition and his/her cognitive status may be contributing factors in determining whether the resident has the ability to remove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example, a bed rail is considered to be a restraint if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bed rail keeps a resident from voluntarily getting out of bed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in a safe manner due to his/her physical or cognitive inability to lower the bed rail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8396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D723D-5957-4494-9115-5F1B83731998}"/>
              </a:ext>
            </a:extLst>
          </p:cNvPr>
          <p:cNvSpPr txBox="1"/>
          <p:nvPr/>
        </p:nvSpPr>
        <p:spPr>
          <a:xfrm>
            <a:off x="3048000" y="3244334"/>
            <a:ext cx="6096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F582 Medicaid/Medicare Coverage/Liability Notice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Skilled Nursing Facility Advanced Beneficiary Notice of Non-Coverage ( SNF/ ABN)</a:t>
            </a:r>
          </a:p>
        </p:txBody>
      </p:sp>
    </p:spTree>
    <p:extLst>
      <p:ext uri="{BB962C8B-B14F-4D97-AF65-F5344CB8AC3E}">
        <p14:creationId xmlns:p14="http://schemas.microsoft.com/office/powerpoint/2010/main" val="177484453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BFB14-B55B-4109-99D7-AD7DB46491BB}"/>
              </a:ext>
            </a:extLst>
          </p:cNvPr>
          <p:cNvSpPr txBox="1"/>
          <p:nvPr/>
        </p:nvSpPr>
        <p:spPr>
          <a:xfrm>
            <a:off x="270932" y="101600"/>
            <a:ext cx="11593689"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Beneficiary Notices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Notice of Medicare Non-Coverage (NOMNC)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NOMNC, Form CMS-10123, is given by the facility to all Medicare beneficiaries at least two days before the end of a Medicare covered Part A stay or when all of Part B therapies are ending.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NOMNC informs the beneficiaries of the right to an expedited review by a Quality Improvement Organization. See also 42 CFR 405.1200 and 422.624.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NOMNC is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given if: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beneficiary exhausts the SNF benefits coverage (100 days), thus exhausting their Medicare Part A SNF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beneficiary initiates the discharge from the SNF.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beneficiary elects the hospice benefit or decides to revoke the hospice benefit and return to standard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coverage. </a:t>
            </a:r>
          </a:p>
        </p:txBody>
      </p:sp>
    </p:spTree>
    <p:extLst>
      <p:ext uri="{BB962C8B-B14F-4D97-AF65-F5344CB8AC3E}">
        <p14:creationId xmlns:p14="http://schemas.microsoft.com/office/powerpoint/2010/main" val="4168371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647749-DB9B-4AD9-8A9A-7B4886B09812}"/>
              </a:ext>
            </a:extLst>
          </p:cNvPr>
          <p:cNvSpPr/>
          <p:nvPr/>
        </p:nvSpPr>
        <p:spPr>
          <a:xfrm>
            <a:off x="1610686" y="2882312"/>
            <a:ext cx="7533314" cy="576312"/>
          </a:xfrm>
          <a:prstGeom prst="rect">
            <a:avLst/>
          </a:prstGeom>
        </p:spPr>
        <p:txBody>
          <a:bodyPr wrap="square">
            <a:spAutoFit/>
          </a:bodyPr>
          <a:lstStyle/>
          <a:p>
            <a:pPr marR="69215" lvl="2">
              <a:lnSpc>
                <a:spcPct val="105000"/>
              </a:lnSpc>
              <a:spcBef>
                <a:spcPts val="535"/>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The Infection Control Committee</a:t>
            </a:r>
          </a:p>
        </p:txBody>
      </p:sp>
    </p:spTree>
    <p:extLst>
      <p:ext uri="{BB962C8B-B14F-4D97-AF65-F5344CB8AC3E}">
        <p14:creationId xmlns:p14="http://schemas.microsoft.com/office/powerpoint/2010/main" val="194117388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71827-A694-4B23-9D95-51D7712A0DD0}"/>
              </a:ext>
            </a:extLst>
          </p:cNvPr>
          <p:cNvSpPr txBox="1"/>
          <p:nvPr/>
        </p:nvSpPr>
        <p:spPr>
          <a:xfrm>
            <a:off x="0" y="-1"/>
            <a:ext cx="12474221"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Skilled Nursing Facility Advanced Beneficiary Notice of Non-coverage (SNF ABN)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note that the SNF ABN, CMS-10055, is only issued if the beneficiary intends to continue services and the SNF believes the services may not be covered under Medicare.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is the facility’s responsibility to inform the beneficiary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potential non coverage and the option to continue services with the beneficiary accepting financial liability for those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 Ch. 30, section 70.2 of the Medicare Claims Processing Manual (IOM Pub. 100-04), a SNF ABN must be given to a beneficiary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following triggering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Initiation - In the situation in which a SNF believes Medicare will not pay for extended care items or services that a physician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has ordered, the SNF must provide a SNFABN to the beneficiary before it furnishes those non-covered extended care items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services to the beneficiary.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Reduction - In the situation in which a SNF proposes to reduce a beneficiary’s extended care items or services because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expects that Medicare will not pay for a subset of extended care items or services, or for any items or services at the 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level and/or frequency of care that a physician has ordered, the SNF must provide a SNFABN to the beneficiary before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reduces items or services to the beneficiary.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Termination - In the situation in which a SNF proposes to stop furnishing all extended care items or services to a beneficiary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because it expects that Medicare will not continue to pay for the items or services that a physician has ordered and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beneficiary would like to continue receiving the care, the SNF must provide a SNF ABN to the beneficiary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before it terminates such extended care items or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81166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06370-C4C8-4683-B15D-0646D79F287B}"/>
              </a:ext>
            </a:extLst>
          </p:cNvPr>
          <p:cNvSpPr txBox="1"/>
          <p:nvPr/>
        </p:nvSpPr>
        <p:spPr>
          <a:xfrm>
            <a:off x="417689" y="146756"/>
            <a:ext cx="10656711" cy="8402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SNF ABN provides information to beneficiaries so that they can decide if they wish to continue receiving the skilled services that may not be paid for by Medicare and assume financial responsibility. If the SNF provides the beneficiary with the SNF ABN, the facility has met its obligation to inform the beneficiary of his or her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financial liability and related standard claim appeal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SNF: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Files a claim when requested by the beneficiary (this claim is called a “demand bill”);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May not charge the beneficiary for Medicare covered Part A services during demand bill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detailed information refer to the Medicare Claims Processing Manual (IOM Pub. 100-04)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https://www.cms.gov/Regulations-and-Guidance/Guidance/Manuals/downloads/clm104c30.pdf.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SNFABN is addressed in Ch. 30, section 70 of the manual and NOMNC is addressed in section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260.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A facility’s requirement to notify and explain via the SNFABN that the individual is no longer receiving Medicare Part A services based on the SNF’s belief that Medicare Part A will not pay for the resident’s stay, is separate and unrelated to the admission and discharge requirements under 42 CFR §483.15, which outlines the notification and requirements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underwhich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individual may be discharged from the facility or when the transfer or discharge is not initiated by the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7201557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725E3-3378-4CB4-8C6C-C10BABAF3A35}"/>
              </a:ext>
            </a:extLst>
          </p:cNvPr>
          <p:cNvSpPr txBox="1"/>
          <p:nvPr/>
        </p:nvSpPr>
        <p:spPr>
          <a:xfrm>
            <a:off x="278296" y="1073426"/>
            <a:ext cx="1148963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CMS Nursing Homes Medicare and Medicaid Programs; Reform of Requirements for Long- Term Care Facilities Downloads. Retrieved from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hlinkClick r:id="rId2">
                  <a:extLst>
                    <a:ext uri="{A12FA001-AC4F-418D-AE19-62706E023703}">
                      <ahyp:hlinkClr xmlns="" xmlns:ahyp="http://schemas.microsoft.com/office/drawing/2018/hyperlinkcolor" val="tx"/>
                    </a:ext>
                  </a:extLst>
                </a:hlinkClick>
              </a:rPr>
              <a:t>https://www.cms.gov/Medicare/Provider-Enrollment-and-Certification/GuidanceforLawsAndRegulations/Nursing-Homes</a:t>
            </a: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CMS Appendix PP State Operations Manual. Retrieved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https://www.cms.gov/files/document/appendix-pp-guidance-surveyor-long-term-care-facilities.pdf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1565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gnifying glass and question mark">
            <a:extLst>
              <a:ext uri="{FF2B5EF4-FFF2-40B4-BE49-F238E27FC236}">
                <a16:creationId xmlns:a16="http://schemas.microsoft.com/office/drawing/2014/main" id="{5E6A7315-0204-4628-8EC0-0CAFF42BDDDC}"/>
              </a:ext>
            </a:extLst>
          </p:cNvPr>
          <p:cNvPicPr>
            <a:picLocks noChangeAspect="1"/>
          </p:cNvPicPr>
          <p:nvPr/>
        </p:nvPicPr>
        <p:blipFill rotWithShape="1">
          <a:blip r:embed="rId2">
            <a:extLst>
              <a:ext uri="{28A0092B-C50C-407E-A947-70E740481C1C}">
                <a14:useLocalDpi xmlns:a14="http://schemas.microsoft.com/office/drawing/2010/main" val="0"/>
              </a:ext>
            </a:extLst>
          </a:blip>
          <a:srcRect l="17003" r="8075" b="-1"/>
          <a:stretch/>
        </p:blipFill>
        <p:spPr>
          <a:xfrm>
            <a:off x="-2195810" y="10"/>
            <a:ext cx="1133755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Quizzical burrowing owl looking forward">
            <a:extLst>
              <a:ext uri="{FF2B5EF4-FFF2-40B4-BE49-F238E27FC236}">
                <a16:creationId xmlns:a16="http://schemas.microsoft.com/office/drawing/2014/main" id="{299AC959-1EE9-4F20-A03D-B611E6B871EA}"/>
              </a:ext>
            </a:extLst>
          </p:cNvPr>
          <p:cNvPicPr>
            <a:picLocks noChangeAspect="1"/>
          </p:cNvPicPr>
          <p:nvPr/>
        </p:nvPicPr>
        <p:blipFill rotWithShape="1">
          <a:blip r:embed="rId3">
            <a:extLst>
              <a:ext uri="{28A0092B-C50C-407E-A947-70E740481C1C}">
                <a14:useLocalDpi xmlns:a14="http://schemas.microsoft.com/office/drawing/2010/main" val="0"/>
              </a:ext>
            </a:extLst>
          </a:blip>
          <a:srcRect r="35077"/>
          <a:stretch/>
        </p:blipFill>
        <p:spPr>
          <a:xfrm>
            <a:off x="4252687" y="10"/>
            <a:ext cx="7939314"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77999324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5D59F4B-DA3F-44BD-B800-40AEB23D46BF}"/>
              </a:ext>
            </a:extLst>
          </p:cNvPr>
          <p:cNvSpPr>
            <a:spLocks noGrp="1"/>
          </p:cNvSpPr>
          <p:nvPr>
            <p:ph type="ctrTitle"/>
          </p:nvPr>
        </p:nvSpPr>
        <p:spPr>
          <a:xfrm>
            <a:off x="3880430" y="583345"/>
            <a:ext cx="7160357" cy="4164820"/>
          </a:xfrm>
        </p:spPr>
        <p:txBody>
          <a:bodyPr anchor="t">
            <a:normAutofit/>
          </a:bodyPr>
          <a:lstStyle/>
          <a:p>
            <a:pPr algn="r"/>
            <a:r>
              <a:rPr lang="en-US" sz="5600" dirty="0">
                <a:solidFill>
                  <a:srgbClr val="FFFFFF"/>
                </a:solidFill>
              </a:rPr>
              <a:t>CHAPTER 5</a:t>
            </a:r>
            <a:br>
              <a:rPr lang="en-US" sz="5600" dirty="0">
                <a:solidFill>
                  <a:srgbClr val="FFFFFF"/>
                </a:solidFill>
              </a:rPr>
            </a:br>
            <a:r>
              <a:rPr lang="en-US" sz="5600" dirty="0">
                <a:solidFill>
                  <a:srgbClr val="FFFFFF"/>
                </a:solidFill>
              </a:rPr>
              <a:t>10/24/22</a:t>
            </a:r>
            <a:br>
              <a:rPr lang="en-US" sz="5600" dirty="0">
                <a:solidFill>
                  <a:srgbClr val="FFFFFF"/>
                </a:solidFill>
              </a:rPr>
            </a:br>
            <a:r>
              <a:rPr lang="en-US" sz="5600" dirty="0">
                <a:solidFill>
                  <a:srgbClr val="FFFFFF"/>
                </a:solidFill>
              </a:rPr>
              <a:t/>
            </a:r>
            <a:br>
              <a:rPr lang="en-US" sz="5600" dirty="0">
                <a:solidFill>
                  <a:srgbClr val="FFFFFF"/>
                </a:solidFill>
              </a:rPr>
            </a:br>
            <a:r>
              <a:rPr lang="en-US" sz="5600" dirty="0">
                <a:solidFill>
                  <a:srgbClr val="FFFFFF"/>
                </a:solidFill>
              </a:rPr>
              <a:t>COMPLAINT PROCEDURES</a:t>
            </a:r>
          </a:p>
        </p:txBody>
      </p:sp>
      <p:sp>
        <p:nvSpPr>
          <p:cNvPr id="3" name="Subtitle 2">
            <a:extLst>
              <a:ext uri="{FF2B5EF4-FFF2-40B4-BE49-F238E27FC236}">
                <a16:creationId xmlns:a16="http://schemas.microsoft.com/office/drawing/2014/main" id="{1BE8E7AD-9412-43AB-BB55-50B09B322AA8}"/>
              </a:ext>
            </a:extLst>
          </p:cNvPr>
          <p:cNvSpPr>
            <a:spLocks noGrp="1"/>
          </p:cNvSpPr>
          <p:nvPr>
            <p:ph type="subTitle" idx="1"/>
          </p:nvPr>
        </p:nvSpPr>
        <p:spPr>
          <a:xfrm>
            <a:off x="1208228" y="5972174"/>
            <a:ext cx="8578699" cy="504825"/>
          </a:xfrm>
        </p:spPr>
        <p:txBody>
          <a:bodyPr>
            <a:normAutofit/>
          </a:bodyPr>
          <a:lstStyle/>
          <a:p>
            <a:pPr algn="l"/>
            <a:r>
              <a:rPr lang="en-US" sz="2000" dirty="0">
                <a:solidFill>
                  <a:srgbClr val="FFFFFF"/>
                </a:solidFill>
              </a:rPr>
              <a:t>Long Term Care</a:t>
            </a: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09975990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A9B6C6-A247-48A8-9A1C-1E36FA945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A2B682C-909C-468E-A680-F359181422D5}"/>
              </a:ext>
            </a:extLst>
          </p:cNvPr>
          <p:cNvSpPr>
            <a:spLocks noGrp="1"/>
          </p:cNvSpPr>
          <p:nvPr>
            <p:ph type="title"/>
          </p:nvPr>
        </p:nvSpPr>
        <p:spPr>
          <a:xfrm>
            <a:off x="1301261" y="590062"/>
            <a:ext cx="5409655" cy="2838938"/>
          </a:xfrm>
        </p:spPr>
        <p:txBody>
          <a:bodyPr vert="horz" lIns="91440" tIns="45720" rIns="91440" bIns="45720" rtlCol="0" anchor="b">
            <a:normAutofit/>
          </a:bodyPr>
          <a:lstStyle/>
          <a:p>
            <a:endParaRPr lang="en-US" sz="5600" kern="1200">
              <a:solidFill>
                <a:srgbClr val="FFFFFF"/>
              </a:solidFill>
              <a:latin typeface="+mj-lt"/>
              <a:ea typeface="+mj-ea"/>
              <a:cs typeface="+mj-cs"/>
            </a:endParaRPr>
          </a:p>
        </p:txBody>
      </p:sp>
      <p:sp>
        <p:nvSpPr>
          <p:cNvPr id="1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8" name="Straight Connector 17">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75D503-88B9-4377-B77A-5417E1FB268F}"/>
              </a:ext>
            </a:extLst>
          </p:cNvPr>
          <p:cNvSpPr txBox="1"/>
          <p:nvPr/>
        </p:nvSpPr>
        <p:spPr>
          <a:xfrm>
            <a:off x="3101008" y="2756452"/>
            <a:ext cx="6046507" cy="2838021"/>
          </a:xfrm>
          <a:prstGeom prst="rect">
            <a:avLst/>
          </a:prstGeom>
          <a:noFill/>
        </p:spPr>
        <p:txBody>
          <a:bodyPr wrap="square">
            <a:spAutoFit/>
          </a:bodyPr>
          <a:lstStyle/>
          <a:p>
            <a:pPr marL="0" marR="0">
              <a:lnSpc>
                <a:spcPct val="107000"/>
              </a:lnSpc>
              <a:spcBef>
                <a:spcPts val="0"/>
              </a:spcBef>
              <a:spcAft>
                <a:spcPts val="800"/>
              </a:spcAft>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PURPOSE</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The Complaint Intake Unit’s goal is to provide a system that will assist in promoting and protecting the health, safety, and welfare of residents, patients, and clients receiving health care services.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09379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Shape 45">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1B341B-DBBC-42C9-99C2-EF932CF7422A}"/>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Complaint</a:t>
            </a:r>
          </a:p>
        </p:txBody>
      </p:sp>
      <p:sp>
        <p:nvSpPr>
          <p:cNvPr id="4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B46A710-ACB1-4A9B-B4B8-CCA33EC1D340}"/>
              </a:ext>
            </a:extLst>
          </p:cNvPr>
          <p:cNvSpPr>
            <a:spLocks noGrp="1"/>
          </p:cNvSpPr>
          <p:nvPr>
            <p:ph idx="1"/>
          </p:nvPr>
        </p:nvSpPr>
        <p:spPr>
          <a:xfrm>
            <a:off x="5221862" y="1719618"/>
            <a:ext cx="5948831" cy="4334629"/>
          </a:xfrm>
        </p:spPr>
        <p:txBody>
          <a:bodyPr anchor="ctr">
            <a:normAutofit/>
          </a:bodyPr>
          <a:lstStyle/>
          <a:p>
            <a:r>
              <a:rPr lang="en-US" sz="2400" b="1" u="sng"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DEFINITION: </a:t>
            </a:r>
            <a:r>
              <a:rPr lang="en-US" sz="2400" b="1"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A complaint is an allegation of noncompliance with Federal and/or State requirements.</a:t>
            </a:r>
            <a:endParaRPr lang="en-US" sz="24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rgbClr val="FEFFFF"/>
              </a:solidFill>
            </a:endParaRPr>
          </a:p>
        </p:txBody>
      </p:sp>
    </p:spTree>
    <p:extLst>
      <p:ext uri="{BB962C8B-B14F-4D97-AF65-F5344CB8AC3E}">
        <p14:creationId xmlns:p14="http://schemas.microsoft.com/office/powerpoint/2010/main" val="1255010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55E0EC-E205-4903-92A5-749A29EBFFE4}"/>
              </a:ext>
            </a:extLst>
          </p:cNvPr>
          <p:cNvSpPr>
            <a:spLocks noGrp="1"/>
          </p:cNvSpPr>
          <p:nvPr>
            <p:ph type="title"/>
          </p:nvPr>
        </p:nvSpPr>
        <p:spPr>
          <a:xfrm>
            <a:off x="1188069" y="381935"/>
            <a:ext cx="4008583" cy="5974414"/>
          </a:xfrm>
        </p:spPr>
        <p:txBody>
          <a:bodyPr anchor="ctr">
            <a:normAutofit/>
          </a:bodyPr>
          <a:lstStyle/>
          <a:p>
            <a:r>
              <a:rPr lang="en-US" sz="8000" dirty="0">
                <a:solidFill>
                  <a:srgbClr val="FFFFFF"/>
                </a:solidFill>
              </a:rPr>
              <a:t>Process:</a:t>
            </a:r>
          </a:p>
        </p:txBody>
      </p:sp>
      <p:grpSp>
        <p:nvGrpSpPr>
          <p:cNvPr id="14" name="Group 13">
            <a:extLst>
              <a:ext uri="{FF2B5EF4-FFF2-40B4-BE49-F238E27FC236}">
                <a16:creationId xmlns:a16="http://schemas.microsoft.com/office/drawing/2014/main" id="{0474DF76-993E-44DE-AFB0-C416182ACEC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3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3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8" name="Content Placeholder 2">
            <a:extLst>
              <a:ext uri="{FF2B5EF4-FFF2-40B4-BE49-F238E27FC236}">
                <a16:creationId xmlns:a16="http://schemas.microsoft.com/office/drawing/2014/main" id="{BE195214-C39C-444F-A3D8-D9015DC1FA90}"/>
              </a:ext>
            </a:extLst>
          </p:cNvPr>
          <p:cNvSpPr>
            <a:spLocks noGrp="1"/>
          </p:cNvSpPr>
          <p:nvPr>
            <p:ph idx="1"/>
          </p:nvPr>
        </p:nvSpPr>
        <p:spPr>
          <a:xfrm>
            <a:off x="6297233" y="518400"/>
            <a:ext cx="4771607" cy="5837949"/>
          </a:xfrm>
        </p:spPr>
        <p:txBody>
          <a:bodyPr anchor="ctr">
            <a:normAutofit/>
          </a:bodyPr>
          <a:lstStyle/>
          <a:p>
            <a:pPr>
              <a:spcAft>
                <a:spcPts val="800"/>
              </a:spcAft>
            </a:pPr>
            <a:r>
              <a:rPr lang="en-US" sz="20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Complaints and Incidents may be reported to the State Agency (SA) </a:t>
            </a:r>
            <a:r>
              <a:rPr lang="en-US" sz="2000" b="1"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by any of the following:</a:t>
            </a:r>
          </a:p>
          <a:p>
            <a:pPr>
              <a:spcAft>
                <a:spcPts val="800"/>
              </a:spcAft>
            </a:pPr>
            <a:r>
              <a:rPr lang="en-US" sz="20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 written (email)</a:t>
            </a:r>
          </a:p>
          <a:p>
            <a:pPr>
              <a:spcAft>
                <a:spcPts val="800"/>
              </a:spcAft>
            </a:pPr>
            <a:r>
              <a:rPr lang="en-US" sz="20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 phone (Hot Line)</a:t>
            </a:r>
          </a:p>
          <a:p>
            <a:pPr>
              <a:spcAft>
                <a:spcPts val="800"/>
              </a:spcAft>
            </a:pPr>
            <a:r>
              <a:rPr lang="en-US" sz="20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or the state’s Facility Incident Reporting system (FRIs). </a:t>
            </a:r>
          </a:p>
          <a:p>
            <a:pPr>
              <a:spcAft>
                <a:spcPts val="800"/>
              </a:spcAft>
            </a:pPr>
            <a:r>
              <a:rPr lang="en-US" sz="20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Other public entities such as office of the coroner’s office, Adult Protective Services (APS), Ombudsman’s office, and/or law enforcement may provide information regarding complaints and/or incidents. </a:t>
            </a:r>
            <a:endParaRPr lang="en-US" sz="20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20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63226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C8DCE1-009E-454B-911E-A8505D9B8CED}"/>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Privacy to the complainant</a:t>
            </a:r>
          </a:p>
        </p:txBody>
      </p:sp>
      <p:sp>
        <p:nvSpPr>
          <p:cNvPr id="3" name="Content Placeholder 2">
            <a:extLst>
              <a:ext uri="{FF2B5EF4-FFF2-40B4-BE49-F238E27FC236}">
                <a16:creationId xmlns:a16="http://schemas.microsoft.com/office/drawing/2014/main" id="{5FD9FBDF-79F3-4088-9B7D-22F07E86B02D}"/>
              </a:ext>
            </a:extLst>
          </p:cNvPr>
          <p:cNvSpPr>
            <a:spLocks noGrp="1"/>
          </p:cNvSpPr>
          <p:nvPr>
            <p:ph idx="1"/>
          </p:nvPr>
        </p:nvSpPr>
        <p:spPr>
          <a:xfrm>
            <a:off x="5358384" y="640081"/>
            <a:ext cx="6024654" cy="5257800"/>
          </a:xfrm>
        </p:spPr>
        <p:txBody>
          <a:bodyPr anchor="ctr">
            <a:normAutofit/>
          </a:bodyPr>
          <a:lstStyle/>
          <a:p>
            <a:r>
              <a:rPr lang="en-US" sz="2400" dirty="0"/>
              <a:t>The SA (State Agency) and RO (Regional Office) ensure the privacy and anonymity of every complainant. </a:t>
            </a:r>
          </a:p>
          <a:p>
            <a:r>
              <a:rPr lang="en-US" sz="2400" dirty="0"/>
              <a:t>The SA discloses the complainant’s identity only to those individuals with a need to know who are acting in an official capacity to investigate the complaint.</a:t>
            </a:r>
          </a:p>
        </p:txBody>
      </p:sp>
    </p:spTree>
    <p:extLst>
      <p:ext uri="{BB962C8B-B14F-4D97-AF65-F5344CB8AC3E}">
        <p14:creationId xmlns:p14="http://schemas.microsoft.com/office/powerpoint/2010/main" val="41880808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C64E4A-A3B7-4EE3-A481-BB7B1F3286FC}"/>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Information </a:t>
            </a:r>
            <a:br>
              <a:rPr lang="en-US" sz="6000" dirty="0">
                <a:solidFill>
                  <a:schemeClr val="bg1"/>
                </a:solidFill>
              </a:rPr>
            </a:br>
            <a:r>
              <a:rPr lang="en-US" sz="6000" dirty="0">
                <a:solidFill>
                  <a:schemeClr val="bg1"/>
                </a:solidFill>
              </a:rPr>
              <a:t>Collected</a:t>
            </a:r>
          </a:p>
        </p:txBody>
      </p:sp>
      <p:graphicFrame>
        <p:nvGraphicFramePr>
          <p:cNvPr id="19" name="Content Placeholder 2">
            <a:extLst>
              <a:ext uri="{FF2B5EF4-FFF2-40B4-BE49-F238E27FC236}">
                <a16:creationId xmlns:a16="http://schemas.microsoft.com/office/drawing/2014/main" id="{4ECBFAA9-EDA6-B6AA-9E2C-D7F6C47C30F8}"/>
              </a:ext>
            </a:extLst>
          </p:cNvPr>
          <p:cNvGraphicFramePr>
            <a:graphicFrameLocks noGrp="1"/>
          </p:cNvGraphicFramePr>
          <p:nvPr>
            <p:ph idx="1"/>
            <p:extLst>
              <p:ext uri="{D42A27DB-BD31-4B8C-83A1-F6EECF244321}">
                <p14:modId xmlns:p14="http://schemas.microsoft.com/office/powerpoint/2010/main" val="310103175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52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312" y="452718"/>
            <a:ext cx="8947522" cy="1400530"/>
          </a:xfrm>
        </p:spPr>
        <p:txBody>
          <a:bodyPr vert="horz" lIns="91440" tIns="45720" rIns="91440" bIns="45720" rtlCol="0" anchor="ctr">
            <a:normAutofit/>
          </a:bodyPr>
          <a:lstStyle/>
          <a:p>
            <a:r>
              <a:rPr lang="en-US" b="0" i="0" kern="1200">
                <a:solidFill>
                  <a:srgbClr val="FFFFFF"/>
                </a:solidFill>
                <a:latin typeface="+mj-lt"/>
                <a:ea typeface="+mj-ea"/>
                <a:cs typeface="+mj-cs"/>
              </a:rPr>
              <a:t>Overview of Regulation Reform</a:t>
            </a:r>
          </a:p>
        </p:txBody>
      </p:sp>
      <p:sp>
        <p:nvSpPr>
          <p:cNvPr id="3" name="Content Placeholder 2"/>
          <p:cNvSpPr>
            <a:spLocks noGrp="1"/>
          </p:cNvSpPr>
          <p:nvPr>
            <p:ph idx="1"/>
          </p:nvPr>
        </p:nvSpPr>
        <p:spPr>
          <a:xfrm>
            <a:off x="1103312" y="2351314"/>
            <a:ext cx="10087427" cy="3897085"/>
          </a:xfrm>
        </p:spPr>
        <p:txBody>
          <a:bodyPr vert="horz" lIns="91440" tIns="45720" rIns="91440" bIns="45720" rtlCol="0">
            <a:normAutofit lnSpcReduction="10000"/>
          </a:bodyPr>
          <a:lstStyle/>
          <a:p>
            <a:pPr marL="0" indent="0"/>
            <a:r>
              <a:rPr lang="en-US" sz="2400" dirty="0">
                <a:solidFill>
                  <a:schemeClr val="bg1"/>
                </a:solidFill>
              </a:rPr>
              <a:t>The regulation reform implements a number of pieces of  </a:t>
            </a:r>
          </a:p>
          <a:p>
            <a:pPr marL="0" indent="0">
              <a:buNone/>
            </a:pPr>
            <a:r>
              <a:rPr lang="en-US" sz="2400" dirty="0">
                <a:solidFill>
                  <a:schemeClr val="bg1"/>
                </a:solidFill>
              </a:rPr>
              <a:t>   legislation from the Affordable Care Act (ACA) and the  </a:t>
            </a:r>
          </a:p>
          <a:p>
            <a:pPr marL="0" indent="0">
              <a:buNone/>
            </a:pPr>
            <a:r>
              <a:rPr lang="en-US" sz="2400" dirty="0">
                <a:solidFill>
                  <a:schemeClr val="bg1"/>
                </a:solidFill>
              </a:rPr>
              <a:t>   Improving Medicare Post-Acute Care Transformation (IMPACT)  </a:t>
            </a:r>
          </a:p>
          <a:p>
            <a:pPr marL="0" indent="0">
              <a:buNone/>
            </a:pPr>
            <a:r>
              <a:rPr lang="en-US" sz="2400" dirty="0">
                <a:solidFill>
                  <a:schemeClr val="bg1"/>
                </a:solidFill>
              </a:rPr>
              <a:t>   Act, including the following:</a:t>
            </a:r>
          </a:p>
          <a:p>
            <a:r>
              <a:rPr lang="en-US" sz="2400" dirty="0">
                <a:solidFill>
                  <a:schemeClr val="bg1"/>
                </a:solidFill>
              </a:rPr>
              <a:t>Quality Assurance and Performance Improvement (QAPI)</a:t>
            </a:r>
          </a:p>
          <a:p>
            <a:r>
              <a:rPr lang="en-US" sz="2400" dirty="0">
                <a:solidFill>
                  <a:schemeClr val="bg1"/>
                </a:solidFill>
              </a:rPr>
              <a:t>Reporting suspicion of a crime</a:t>
            </a:r>
          </a:p>
          <a:p>
            <a:r>
              <a:rPr lang="en-US" sz="2400" dirty="0">
                <a:solidFill>
                  <a:schemeClr val="bg1"/>
                </a:solidFill>
              </a:rPr>
              <a:t>Increased discharge planning requirements</a:t>
            </a:r>
          </a:p>
          <a:p>
            <a:r>
              <a:rPr lang="en-US" sz="2400" dirty="0">
                <a:solidFill>
                  <a:schemeClr val="bg1"/>
                </a:solidFill>
              </a:rPr>
              <a:t>Staff training section</a:t>
            </a:r>
          </a:p>
        </p:txBody>
      </p:sp>
      <p:sp>
        <p:nvSpPr>
          <p:cNvPr id="5" name="Slide Number Placeholder 4"/>
          <p:cNvSpPr>
            <a:spLocks noGrp="1"/>
          </p:cNvSpPr>
          <p:nvPr>
            <p:ph type="sldNum" sz="quarter" idx="4"/>
          </p:nvPr>
        </p:nvSpPr>
        <p:spPr>
          <a:xfrm>
            <a:off x="10352540" y="295729"/>
            <a:ext cx="838199" cy="767687"/>
          </a:xfrm>
        </p:spPr>
        <p:txBody>
          <a:bodyPr vert="horz" lIns="91440" tIns="45720" rIns="91440" bIns="45720" rtlCol="0" anchor="b">
            <a:normAutofit/>
          </a:bodyPr>
          <a:lstStyle/>
          <a:p>
            <a:pPr algn="ctr">
              <a:spcAft>
                <a:spcPts val="600"/>
              </a:spcAft>
            </a:pPr>
            <a:fld id="{0BC8825E-DCFA-4720-BCBC-502528E7151B}" type="slidenum">
              <a:rPr lang="en-US" sz="2800">
                <a:solidFill>
                  <a:srgbClr val="FFFFFF"/>
                </a:solidFill>
              </a:rPr>
              <a:pPr algn="ctr">
                <a:spcAft>
                  <a:spcPts val="600"/>
                </a:spcAft>
              </a:pPr>
              <a:t>3</a:t>
            </a:fld>
            <a:endParaRPr lang="en-US" sz="2800">
              <a:solidFill>
                <a:srgbClr val="FFFFFF"/>
              </a:solidFill>
            </a:endParaRPr>
          </a:p>
        </p:txBody>
      </p:sp>
    </p:spTree>
    <p:extLst>
      <p:ext uri="{BB962C8B-B14F-4D97-AF65-F5344CB8AC3E}">
        <p14:creationId xmlns:p14="http://schemas.microsoft.com/office/powerpoint/2010/main" val="600608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273754-1141-4BC6-AD7B-7F59274054AC}"/>
              </a:ext>
            </a:extLst>
          </p:cNvPr>
          <p:cNvSpPr/>
          <p:nvPr/>
        </p:nvSpPr>
        <p:spPr>
          <a:xfrm>
            <a:off x="335559" y="947956"/>
            <a:ext cx="11174135" cy="3877280"/>
          </a:xfrm>
          <a:prstGeom prst="rect">
            <a:avLst/>
          </a:prstGeom>
        </p:spPr>
        <p:txBody>
          <a:bodyPr wrap="square">
            <a:spAutoFit/>
          </a:bodyPr>
          <a:lstStyle/>
          <a:p>
            <a:pPr marR="69215" lvl="2" algn="just">
              <a:lnSpc>
                <a:spcPct val="105000"/>
              </a:lnSpc>
              <a:spcBef>
                <a:spcPts val="535"/>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Infection Control Committee:</a:t>
            </a:r>
          </a:p>
          <a:p>
            <a:pPr marR="69215" lvl="2" algn="just">
              <a:lnSpc>
                <a:spcPct val="105000"/>
              </a:lnSpc>
              <a:spcBef>
                <a:spcPts val="535"/>
              </a:spcBef>
              <a:spcAft>
                <a:spcPts val="0"/>
              </a:spcAft>
            </a:pPr>
            <a:endParaRPr lang="en-US" sz="32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Will prioritize interventions based on facility needs</a:t>
            </a: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 Share outcomes from successful interventions with:</a:t>
            </a:r>
          </a:p>
          <a:p>
            <a:pPr marL="1257300" marR="69215" lvl="2" indent="-342900" algn="just">
              <a:lnSpc>
                <a:spcPct val="105000"/>
              </a:lnSpc>
              <a:spcBef>
                <a:spcPts val="535"/>
              </a:spcBef>
              <a:spcAft>
                <a:spcPts val="0"/>
              </a:spcAft>
              <a:buFont typeface="Wingdings" panose="05000000000000000000" pitchFamily="2" charset="2"/>
              <a:buChar char="Ø"/>
            </a:pPr>
            <a:r>
              <a:rPr lang="en-US" sz="2400" dirty="0">
                <a:solidFill>
                  <a:schemeClr val="bg1"/>
                </a:solidFill>
                <a:latin typeface="Times New Roman" panose="02020603050405020304" pitchFamily="18" charset="0"/>
                <a:ea typeface="Times New Roman" panose="02020603050405020304" pitchFamily="18" charset="0"/>
              </a:rPr>
              <a:t>    Nurse staff </a:t>
            </a:r>
          </a:p>
          <a:p>
            <a:pPr marL="1257300" marR="69215" lvl="2" indent="-342900" algn="just">
              <a:lnSpc>
                <a:spcPct val="105000"/>
              </a:lnSpc>
              <a:spcBef>
                <a:spcPts val="535"/>
              </a:spcBef>
              <a:spcAft>
                <a:spcPts val="0"/>
              </a:spcAft>
              <a:buFont typeface="Wingdings" panose="05000000000000000000" pitchFamily="2" charset="2"/>
              <a:buChar char="Ø"/>
            </a:pPr>
            <a:r>
              <a:rPr lang="en-US" sz="2400" dirty="0">
                <a:solidFill>
                  <a:schemeClr val="bg1"/>
                </a:solidFill>
                <a:latin typeface="Times New Roman" panose="02020603050405020304" pitchFamily="18" charset="0"/>
                <a:ea typeface="Times New Roman" panose="02020603050405020304" pitchFamily="18" charset="0"/>
              </a:rPr>
              <a:t>    Clinical providers</a:t>
            </a:r>
          </a:p>
          <a:p>
            <a:pPr marL="1257300" marR="69215" lvl="2" indent="-342900" algn="just">
              <a:lnSpc>
                <a:spcPct val="105000"/>
              </a:lnSpc>
              <a:spcBef>
                <a:spcPts val="535"/>
              </a:spcBef>
              <a:spcAft>
                <a:spcPts val="0"/>
              </a:spcAft>
              <a:buFont typeface="Wingdings" panose="05000000000000000000" pitchFamily="2" charset="2"/>
              <a:buChar char="ü"/>
            </a:pPr>
            <a:endParaRPr lang="en-US" sz="2400" dirty="0">
              <a:solidFill>
                <a:schemeClr val="bg1"/>
              </a:solidFill>
              <a:latin typeface="Times New Roman" panose="02020603050405020304" pitchFamily="18" charset="0"/>
              <a:ea typeface="Times New Roman" panose="02020603050405020304" pitchFamily="18" charset="0"/>
            </a:endParaRPr>
          </a:p>
          <a:p>
            <a:pPr marL="1371600" marR="69215" lvl="2" indent="-457200" algn="just">
              <a:lnSpc>
                <a:spcPct val="105000"/>
              </a:lnSpc>
              <a:spcBef>
                <a:spcPts val="535"/>
              </a:spcBef>
              <a:spcAft>
                <a:spcPts val="0"/>
              </a:spcAft>
              <a:buFont typeface="Wingdings" panose="05000000000000000000" pitchFamily="2" charset="2"/>
              <a:buChar char="ü"/>
            </a:pP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64632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5A976A-8DE3-4B67-B94B-2044FDD128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AAA1B9-2DDB-49C9-A037-A523D2F13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2216DCF7-3459-4F9C-8A74-AB5CAB63DF68}"/>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Once a complaint has been filed then:</a:t>
            </a:r>
          </a:p>
        </p:txBody>
      </p:sp>
      <p:grpSp>
        <p:nvGrpSpPr>
          <p:cNvPr id="22" name="Group 21">
            <a:extLst>
              <a:ext uri="{FF2B5EF4-FFF2-40B4-BE49-F238E27FC236}">
                <a16:creationId xmlns:a16="http://schemas.microsoft.com/office/drawing/2014/main" id="{B441F8D5-EBCE-4FB9-91A9-3425971C1F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3" name="Freeform: Shape 22">
              <a:extLst>
                <a:ext uri="{FF2B5EF4-FFF2-40B4-BE49-F238E27FC236}">
                  <a16:creationId xmlns:a16="http://schemas.microsoft.com/office/drawing/2014/main" id="{9A5E80E2-35F9-41F3-A2B8-A2F17D956F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88BDEEE-0C30-49F3-8D05-B062EF890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21E0C27-19E6-45DC-B154-4934802074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A3A55340-18E0-4A23-B406-BD1221643D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08701F99-7E4C-4B92-A4B5-307CDFB7A4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9" name="Freeform: Shape 28">
              <a:extLst>
                <a:ext uri="{FF2B5EF4-FFF2-40B4-BE49-F238E27FC236}">
                  <a16:creationId xmlns:a16="http://schemas.microsoft.com/office/drawing/2014/main" id="{441E616B-C319-43C1-9A9C-A2074B2E8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C86BD2B-CA73-48DF-9CC8-0152EA6B1B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9C1AA9D-3FCF-4B84-94D1-51F0E1517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D7CE92F-1DE7-4252-A62C-77ACF8C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4" name="Content Placeholder 2">
            <a:extLst>
              <a:ext uri="{FF2B5EF4-FFF2-40B4-BE49-F238E27FC236}">
                <a16:creationId xmlns:a16="http://schemas.microsoft.com/office/drawing/2014/main" id="{E4F61A50-449B-571B-92C5-3834B03D7184}"/>
              </a:ext>
            </a:extLst>
          </p:cNvPr>
          <p:cNvGraphicFramePr>
            <a:graphicFrameLocks noGrp="1"/>
          </p:cNvGraphicFramePr>
          <p:nvPr>
            <p:ph idx="1"/>
            <p:extLst>
              <p:ext uri="{D42A27DB-BD31-4B8C-83A1-F6EECF244321}">
                <p14:modId xmlns:p14="http://schemas.microsoft.com/office/powerpoint/2010/main" val="1171755713"/>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87408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E7A68-21E2-4646-9F0E-4B15E9F32BC4}"/>
              </a:ext>
            </a:extLst>
          </p:cNvPr>
          <p:cNvSpPr>
            <a:spLocks noGrp="1"/>
          </p:cNvSpPr>
          <p:nvPr>
            <p:ph type="title"/>
          </p:nvPr>
        </p:nvSpPr>
        <p:spPr>
          <a:xfrm>
            <a:off x="841248" y="548640"/>
            <a:ext cx="3600860" cy="5431536"/>
          </a:xfrm>
        </p:spPr>
        <p:txBody>
          <a:bodyPr>
            <a:normAutofit/>
          </a:bodyPr>
          <a:lstStyle/>
          <a:p>
            <a:r>
              <a:rPr lang="en-US" sz="4200"/>
              <a:t>NOTIFICATION TO COMPLAINANT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E550E7-CF84-4100-A0AE-1AC37E134D11}"/>
              </a:ext>
            </a:extLst>
          </p:cNvPr>
          <p:cNvSpPr>
            <a:spLocks noGrp="1"/>
          </p:cNvSpPr>
          <p:nvPr>
            <p:ph idx="1"/>
          </p:nvPr>
        </p:nvSpPr>
        <p:spPr>
          <a:xfrm>
            <a:off x="5126418" y="552091"/>
            <a:ext cx="6728639" cy="5431536"/>
          </a:xfrm>
        </p:spPr>
        <p:txBody>
          <a:bodyPr anchor="ctr">
            <a:normAutofit fontScale="92500" lnSpcReduction="20000"/>
          </a:bodyPr>
          <a:lstStyle/>
          <a:p>
            <a:r>
              <a:rPr lang="en-US" sz="1500" dirty="0"/>
              <a:t>The SA provides the complainant a written report of the investigative findings as a summary record of the investigation.</a:t>
            </a:r>
          </a:p>
          <a:p>
            <a:r>
              <a:rPr lang="en-US" sz="1500" dirty="0"/>
              <a:t>The following principles guide preparation of the report to the complainant:</a:t>
            </a:r>
          </a:p>
          <a:p>
            <a:r>
              <a:rPr lang="en-US" sz="1500" dirty="0"/>
              <a:t>Acknowledge the complainant’s concern(s); </a:t>
            </a:r>
          </a:p>
          <a:p>
            <a:r>
              <a:rPr lang="en-US" sz="1500" dirty="0"/>
              <a:t>Identify the SA’s regulatory authority to investigate the complaint/incident and   any statutory or regulatory limits that may bear on the authority to conduct an investigation; </a:t>
            </a:r>
          </a:p>
          <a:p>
            <a:r>
              <a:rPr lang="en-US" sz="1500" dirty="0"/>
              <a:t>Provide a summary of investigation methods (e.g., on-site visit, written correspondence, telephone inquiries, etc.);</a:t>
            </a:r>
          </a:p>
          <a:p>
            <a:r>
              <a:rPr lang="en-US" sz="1500" dirty="0"/>
              <a:t>Provide date(s) of investigation; </a:t>
            </a:r>
          </a:p>
          <a:p>
            <a:r>
              <a:rPr lang="en-US" sz="1500" dirty="0"/>
              <a:t>Provide an explanation of your SA’s decision-making process (NOTE: CMS and the SA should avoid using terms such as “substantiated” and “unsubstantiated”);</a:t>
            </a:r>
          </a:p>
          <a:p>
            <a:r>
              <a:rPr lang="en-US" sz="1500" dirty="0"/>
              <a:t>Provide the complainant with information regarding whether or not noncompliance was identified during the complaint investigation. (NOTE: To the extent possible, the summary should not compromise the anonymity of individuals, or include specific situations that may be used to identify individuals, when anonymity has been requested or is appropriate in the judgment of the SA);</a:t>
            </a:r>
          </a:p>
          <a:p>
            <a:r>
              <a:rPr lang="en-US" sz="1500" dirty="0"/>
              <a:t>Identify where the complainant may find the Statement of Deficiencies and Plan of Correction (e.g., posted at the nursing home, Nursing Home Care Compare, request the CMS-2567 from the SA); </a:t>
            </a:r>
          </a:p>
          <a:p>
            <a:r>
              <a:rPr lang="en-US" sz="1500" dirty="0"/>
              <a:t>Describe how the complainant may request a copy of the investigation report, subject to Federal and State disclosure requirements (e.g., see 42 CFR §488.325 and FOIA requirements at 45 CFR Part 5); and </a:t>
            </a:r>
          </a:p>
          <a:p>
            <a:r>
              <a:rPr lang="en-US" sz="1500" dirty="0"/>
              <a:t>Identify appropriate referral information (i.e., other agencies that may be involved). </a:t>
            </a:r>
          </a:p>
        </p:txBody>
      </p:sp>
    </p:spTree>
    <p:extLst>
      <p:ext uri="{BB962C8B-B14F-4D97-AF65-F5344CB8AC3E}">
        <p14:creationId xmlns:p14="http://schemas.microsoft.com/office/powerpoint/2010/main" val="332989259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34456-7304-49D2-A552-CED36D1D980E}"/>
              </a:ext>
            </a:extLst>
          </p:cNvPr>
          <p:cNvSpPr>
            <a:spLocks noGrp="1"/>
          </p:cNvSpPr>
          <p:nvPr>
            <p:ph type="title"/>
          </p:nvPr>
        </p:nvSpPr>
        <p:spPr>
          <a:xfrm>
            <a:off x="1712913" y="1641752"/>
            <a:ext cx="2641600" cy="4366936"/>
          </a:xfrm>
        </p:spPr>
        <p:txBody>
          <a:bodyPr anchor="b">
            <a:normAutofit/>
          </a:bodyPr>
          <a:lstStyle/>
          <a:p>
            <a:r>
              <a:rPr lang="en-US" sz="3700"/>
              <a:t>RO notifications</a:t>
            </a:r>
          </a:p>
        </p:txBody>
      </p:sp>
      <p:grpSp>
        <p:nvGrpSpPr>
          <p:cNvPr id="19" name="Group 18">
            <a:extLst>
              <a:ext uri="{FF2B5EF4-FFF2-40B4-BE49-F238E27FC236}">
                <a16:creationId xmlns:a16="http://schemas.microsoft.com/office/drawing/2014/main" id="{207EE6D2-B8A8-4EA6-879E-705FC91778E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1"/>
            <a:ext cx="835935" cy="6858000"/>
            <a:chOff x="-456" y="1"/>
            <a:chExt cx="835935" cy="6858000"/>
          </a:xfrm>
          <a:effectLst>
            <a:outerShdw blurRad="381000" dist="152400" algn="ctr" rotWithShape="0">
              <a:srgbClr val="000000">
                <a:alpha val="10000"/>
              </a:srgbClr>
            </a:outerShdw>
          </a:effectLst>
        </p:grpSpPr>
        <p:sp>
          <p:nvSpPr>
            <p:cNvPr id="20" name="Freeform: Shape 19">
              <a:extLst>
                <a:ext uri="{FF2B5EF4-FFF2-40B4-BE49-F238E27FC236}">
                  <a16:creationId xmlns:a16="http://schemas.microsoft.com/office/drawing/2014/main" id="{E1DFD332-98CC-4272-A40D-2899648281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3011260"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6C93893-18A3-4188-9A31-F2DCE4432E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3011716"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7BD5121A-B373-471D-8FBB-1F0F25DA1973}"/>
              </a:ext>
            </a:extLst>
          </p:cNvPr>
          <p:cNvSpPr>
            <a:spLocks noGrp="1"/>
          </p:cNvSpPr>
          <p:nvPr>
            <p:ph idx="1"/>
          </p:nvPr>
        </p:nvSpPr>
        <p:spPr>
          <a:xfrm>
            <a:off x="5222081" y="1641752"/>
            <a:ext cx="6134894" cy="3960000"/>
          </a:xfrm>
        </p:spPr>
        <p:txBody>
          <a:bodyPr>
            <a:normAutofit/>
          </a:bodyPr>
          <a:lstStyle/>
          <a:p>
            <a:pPr marL="0" marR="0" indent="0">
              <a:spcBef>
                <a:spcPts val="0"/>
              </a:spcBef>
              <a:spcAft>
                <a:spcPts val="800"/>
              </a:spcAft>
              <a:buNone/>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 The SA immediately forwards allegations to the RO if:</a:t>
            </a:r>
          </a:p>
          <a:p>
            <a:pPr>
              <a:spcBef>
                <a:spcPts val="0"/>
              </a:spcBef>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   It involved a deemed provider/supplier</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Hospital and psychiatric residential treatment facilities restraint/seclusion deaths.</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EMTALS complaints</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Fires resulting in serious injury or death in a Medicare/Medicaid facility</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Federal facilities</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Religious Non-Medical Health Care Institutions</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CLIA – certified and exempt laboratory.</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Blood transfusion-related fatalities</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Over-utilization or inappropriate utilization of services within the QIO’s jurisdiction</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Civil rights violation</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1700" b="1"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Medicare or Medicaid fraud.</a:t>
            </a:r>
            <a:endParaRPr lang="en-US" sz="17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8403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D72D4D1-076F-49D3-9889-EFC4F6D7C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9A664-2976-4336-AE33-917103FFC889}"/>
              </a:ext>
            </a:extLst>
          </p:cNvPr>
          <p:cNvSpPr>
            <a:spLocks noGrp="1"/>
          </p:cNvSpPr>
          <p:nvPr>
            <p:ph type="title"/>
          </p:nvPr>
        </p:nvSpPr>
        <p:spPr>
          <a:xfrm>
            <a:off x="838200" y="963877"/>
            <a:ext cx="3494362" cy="4930246"/>
          </a:xfrm>
        </p:spPr>
        <p:txBody>
          <a:bodyPr>
            <a:normAutofit/>
          </a:bodyPr>
          <a:lstStyle/>
          <a:p>
            <a:pPr algn="r"/>
            <a:r>
              <a:rPr lang="en-US" dirty="0"/>
              <a:t>ASPEN</a:t>
            </a:r>
          </a:p>
        </p:txBody>
      </p:sp>
      <p:cxnSp>
        <p:nvCxnSpPr>
          <p:cNvPr id="36" name="Straight Connector 35">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ABF191-97D7-4FE4-A631-2DD31EF2FD1C}"/>
              </a:ext>
            </a:extLst>
          </p:cNvPr>
          <p:cNvSpPr>
            <a:spLocks noGrp="1"/>
          </p:cNvSpPr>
          <p:nvPr>
            <p:ph idx="1"/>
          </p:nvPr>
        </p:nvSpPr>
        <p:spPr>
          <a:xfrm>
            <a:off x="4976031" y="963877"/>
            <a:ext cx="6377769" cy="4930246"/>
          </a:xfrm>
        </p:spPr>
        <p:txBody>
          <a:bodyPr anchor="ctr">
            <a:normAutofit/>
          </a:bodyPr>
          <a:lstStyle/>
          <a:p>
            <a:pPr marL="0" marR="0" indent="0">
              <a:spcBef>
                <a:spcPts val="0"/>
              </a:spcBef>
              <a:spcAft>
                <a:spcPts val="800"/>
              </a:spcAft>
              <a:buNone/>
            </a:pP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  Reported Accidents and/or incidents are entered into ACTS:</a:t>
            </a:r>
          </a:p>
          <a:p>
            <a:pPr marL="0" marR="0" indent="0">
              <a:spcBef>
                <a:spcPts val="0"/>
              </a:spcBef>
              <a:spcAft>
                <a:spcPts val="800"/>
              </a:spcAft>
              <a:buNone/>
            </a:pPr>
            <a:endParaRPr lang="en-US" sz="1900" b="1" u="sng"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ASPEN COMPLAINTS/INCIDENTS TRACKING SYSTEM (ACTS): </a:t>
            </a:r>
          </a:p>
          <a:p>
            <a:pPr marL="0" marR="0" indent="0">
              <a:spcBef>
                <a:spcPts val="0"/>
              </a:spcBef>
              <a:spcAft>
                <a:spcPts val="80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ACTS is a Federal System and data entry system which collects information against health care providers/suppliers related to complaints and facility-reported incidents and uses the system to track and monitor the receipt and disposition of the complaint and/or incident intakes. </a:t>
            </a:r>
          </a:p>
          <a:p>
            <a:pPr marL="0" marR="0">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All complaints gathered as part of Federal survey and certification responsibilities, regardless if an onsite survey is conducted;</a:t>
            </a: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900" b="1" dirty="0">
                <a:effectLst/>
                <a:latin typeface="Calibri" panose="020F0502020204030204" pitchFamily="34" charset="0"/>
                <a:ea typeface="Calibri" panose="020F0502020204030204" pitchFamily="34" charset="0"/>
                <a:cs typeface="Times New Roman" panose="02020603050405020304" pitchFamily="18" charset="0"/>
              </a:rPr>
              <a:t>for all nursing home all self-reported incidents that are reported under Federal law and the requirements for participation </a:t>
            </a: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AND</a:t>
            </a:r>
            <a:r>
              <a:rPr lang="en-US" sz="1900" b="1" dirty="0">
                <a:effectLst/>
                <a:latin typeface="Calibri" panose="020F0502020204030204" pitchFamily="34" charset="0"/>
                <a:ea typeface="Calibri" panose="020F0502020204030204" pitchFamily="34" charset="0"/>
                <a:cs typeface="Times New Roman" panose="02020603050405020304" pitchFamily="18" charset="0"/>
              </a:rPr>
              <a:t> for all non-long term providers/supplies all self-reported incidents are entered into ACTS.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spTree>
    <p:extLst>
      <p:ext uri="{BB962C8B-B14F-4D97-AF65-F5344CB8AC3E}">
        <p14:creationId xmlns:p14="http://schemas.microsoft.com/office/powerpoint/2010/main" val="216564933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9AD04-CF87-4309-92CB-5CF10C717323}"/>
              </a:ext>
            </a:extLst>
          </p:cNvPr>
          <p:cNvSpPr>
            <a:spLocks noGrp="1"/>
          </p:cNvSpPr>
          <p:nvPr>
            <p:ph type="title"/>
          </p:nvPr>
        </p:nvSpPr>
        <p:spPr>
          <a:xfrm>
            <a:off x="838200" y="365125"/>
            <a:ext cx="5558489" cy="1325563"/>
          </a:xfrm>
        </p:spPr>
        <p:txBody>
          <a:bodyPr>
            <a:normAutofit/>
          </a:bodyPr>
          <a:lstStyle/>
          <a:p>
            <a:r>
              <a:rPr lang="en-US" dirty="0"/>
              <a:t>REPORTING GUIDELINES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625A6C5-960D-4FFD-99AB-901D0E656969}"/>
              </a:ext>
            </a:extLst>
          </p:cNvPr>
          <p:cNvSpPr>
            <a:spLocks noGrp="1"/>
          </p:cNvSpPr>
          <p:nvPr>
            <p:ph idx="1"/>
          </p:nvPr>
        </p:nvSpPr>
        <p:spPr>
          <a:xfrm>
            <a:off x="838200" y="1825625"/>
            <a:ext cx="5558489" cy="4351338"/>
          </a:xfrm>
        </p:spPr>
        <p:txBody>
          <a:bodyPr>
            <a:normAutofit/>
          </a:bodyPr>
          <a:lstStyle/>
          <a:p>
            <a:pPr marL="0" indent="0">
              <a:buNone/>
            </a:pPr>
            <a:r>
              <a:rPr lang="en-US" sz="1500" dirty="0"/>
              <a:t>Nursing homes send the following types of incidents to the State Survey Agency:</a:t>
            </a:r>
          </a:p>
          <a:p>
            <a:pPr marL="0" indent="0">
              <a:buNone/>
            </a:pPr>
            <a:r>
              <a:rPr lang="en-US" sz="1500" dirty="0"/>
              <a:t> • All alleged violations involving abuse, neglect, exploitation or mistreatment, including injuries of unknown source and misappropriation of resident property; </a:t>
            </a:r>
          </a:p>
          <a:p>
            <a:pPr marL="0" indent="0">
              <a:buNone/>
            </a:pPr>
            <a:r>
              <a:rPr lang="en-US" sz="1500" dirty="0"/>
              <a:t>• The results of all facility investigations involving alleged violations of abuse, neglect, exploitation or mistreatment, including injuries of unknown source and misappropriation of resident property; and</a:t>
            </a:r>
          </a:p>
          <a:p>
            <a:pPr marL="0" indent="0">
              <a:buNone/>
            </a:pPr>
            <a:r>
              <a:rPr lang="en-US" sz="1500" dirty="0"/>
              <a:t> • Reasonable suspicions of crimes against nursing home residents.</a:t>
            </a:r>
          </a:p>
          <a:p>
            <a:pPr marL="0" indent="0">
              <a:buNone/>
            </a:pPr>
            <a:r>
              <a:rPr lang="en-US" sz="1500" dirty="0"/>
              <a:t>NOTE: If the SA receives information that a suspected crime may have occurred in a facility and there is indication that it has not been reported or the SA cannot verify that a report was made to law enforcement, then the SA forwards the information from the initial report immediately to law enforcement. </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6653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FD098-0099-481A-8785-09133BE560BC}"/>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FRI’s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6BA4954-D3D0-4E9A-9AB5-160D8D6E92F9}"/>
              </a:ext>
            </a:extLst>
          </p:cNvPr>
          <p:cNvSpPr>
            <a:spLocks noGrp="1"/>
          </p:cNvSpPr>
          <p:nvPr>
            <p:ph idx="1"/>
          </p:nvPr>
        </p:nvSpPr>
        <p:spPr>
          <a:xfrm>
            <a:off x="6096000" y="820880"/>
            <a:ext cx="5257799" cy="4889350"/>
          </a:xfrm>
        </p:spPr>
        <p:txBody>
          <a:bodyPr anchor="t">
            <a:normAutofit/>
          </a:bodyPr>
          <a:lstStyle/>
          <a:p>
            <a:r>
              <a:rPr lang="en-US" sz="2200" dirty="0"/>
              <a:t>Facility Reported Incidents (FRIs) – Initial Report The facility must provide in its report sufficient information to describe the alleged violation and indicate how residents are being protected [See §483.12(c)(3)].</a:t>
            </a:r>
          </a:p>
          <a:p>
            <a:r>
              <a:rPr lang="en-US" sz="2200" dirty="0"/>
              <a:t>It is important that the facility provide as much information as possible, to the best of its knowledge at the time of submission of the report, so that state agencies can initiate action necessary to oversee the protection of nursing home residents.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5503064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8A280-859E-4AED-AA79-CCA6B896E54A}"/>
              </a:ext>
            </a:extLst>
          </p:cNvPr>
          <p:cNvSpPr>
            <a:spLocks noGrp="1"/>
          </p:cNvSpPr>
          <p:nvPr>
            <p:ph type="title"/>
          </p:nvPr>
        </p:nvSpPr>
        <p:spPr>
          <a:xfrm>
            <a:off x="1653363" y="365760"/>
            <a:ext cx="9367203" cy="1188720"/>
          </a:xfrm>
        </p:spPr>
        <p:txBody>
          <a:bodyPr>
            <a:normAutofit/>
          </a:bodyPr>
          <a:lstStyle/>
          <a:p>
            <a:pPr algn="ctr"/>
            <a:r>
              <a:rPr lang="en-US" dirty="0"/>
              <a:t>IJ DETERMINATION</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2">
            <a:extLst>
              <a:ext uri="{FF2B5EF4-FFF2-40B4-BE49-F238E27FC236}">
                <a16:creationId xmlns:a16="http://schemas.microsoft.com/office/drawing/2014/main" id="{1A73AD1B-8819-46CE-9AFD-69C6FCE21531}"/>
              </a:ext>
            </a:extLst>
          </p:cNvPr>
          <p:cNvSpPr>
            <a:spLocks noGrp="1"/>
          </p:cNvSpPr>
          <p:nvPr>
            <p:ph idx="1"/>
          </p:nvPr>
        </p:nvSpPr>
        <p:spPr>
          <a:xfrm>
            <a:off x="1653363" y="2176272"/>
            <a:ext cx="9367204" cy="4041648"/>
          </a:xfrm>
        </p:spPr>
        <p:txBody>
          <a:bodyPr anchor="t">
            <a:normAutofit/>
          </a:bodyPr>
          <a:lstStyle/>
          <a:p>
            <a:pPr>
              <a:spcBef>
                <a:spcPts val="0"/>
              </a:spcBef>
              <a:spcAft>
                <a:spcPts val="80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If the State Agency (SA) determines the allegation(s) of noncompliance falls within the authority of the SA, the SA determines the severity and urgency of the allegations, so that appropriate and timely action can be pursued to protect the health and safety of all residents, patients, and clients.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1500" b="1" u="sng" dirty="0">
                <a:effectLst/>
                <a:latin typeface="Calibri" panose="020F0502020204030204" pitchFamily="34" charset="0"/>
                <a:ea typeface="Calibri" panose="020F0502020204030204" pitchFamily="34" charset="0"/>
                <a:cs typeface="Times New Roman" panose="02020603050405020304" pitchFamily="18" charset="0"/>
              </a:rPr>
              <a:t>IJ Determination: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1500" b="1" u="sng" dirty="0">
                <a:effectLst/>
                <a:latin typeface="Calibri" panose="020F0502020204030204" pitchFamily="34" charset="0"/>
                <a:ea typeface="Calibri" panose="020F0502020204030204" pitchFamily="34" charset="0"/>
                <a:cs typeface="Times New Roman" panose="02020603050405020304" pitchFamily="18" charset="0"/>
              </a:rPr>
              <a:t>Nursing Homes,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when it is determined that Immediate Jeopardy (IJ) may be present and ongoing, the SA must start the on-site investigation within three (3) business days of receipt of the initial complaint or incident report.  If the complaint is received after normal business hours then it is considered as received the next business day.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For facility-reported incidents (FRIs) an IJ priority level is assigned if immediate jeopardy may have occurred, regardless of whether an immediate risk may continue to exist.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500" dirty="0"/>
          </a:p>
        </p:txBody>
      </p:sp>
    </p:spTree>
    <p:extLst>
      <p:ext uri="{BB962C8B-B14F-4D97-AF65-F5344CB8AC3E}">
        <p14:creationId xmlns:p14="http://schemas.microsoft.com/office/powerpoint/2010/main" val="84648292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48075-6591-40F1-98CF-1BD25E820E33}"/>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IJ</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A13E09-66D3-4C03-8D6A-CBE7E948BBB9}"/>
              </a:ext>
            </a:extLst>
          </p:cNvPr>
          <p:cNvSpPr>
            <a:spLocks noGrp="1"/>
          </p:cNvSpPr>
          <p:nvPr>
            <p:ph idx="1"/>
          </p:nvPr>
        </p:nvSpPr>
        <p:spPr>
          <a:xfrm>
            <a:off x="4447308" y="591344"/>
            <a:ext cx="6906491" cy="5585619"/>
          </a:xfrm>
        </p:spPr>
        <p:txBody>
          <a:bodyPr anchor="ctr">
            <a:normAutofit/>
          </a:bodyPr>
          <a:lstStyle/>
          <a:p>
            <a:r>
              <a:rPr lang="en-US" sz="2000" dirty="0"/>
              <a:t>5310.2A-Immediate Jeopardy Priority (Rev.) In cases where the initial report indicates the following, the SA must initiate an onsite survey within three business days of receipt of the initial report: 1) The alleged noncompliance may have caused, or may likely cause, serious injury, harm, impairment, or death to a resident, </a:t>
            </a:r>
          </a:p>
          <a:p>
            <a:r>
              <a:rPr lang="en-US" sz="2000" dirty="0"/>
              <a:t>2) The facility has not implemented adequate protection for all residents or the SA has not received sufficient evidence to conclude that residents are adequately protected. For these cases, the SA will enter into ACTS: Intake Type=Incident; Priority = IJ; and Investigate Within X Days = 3 Working Days. In cases where the initial report indicates the following, the SA must initiate an onsite survey within seven business days of receipt of the initial report: 1) The alleged noncompliance may have caused, or may likely cause, serious injury, harm, impairment, or death to a resident, and 2) The facility has potentially implemented adequate protection for all residents. </a:t>
            </a:r>
          </a:p>
        </p:txBody>
      </p:sp>
    </p:spTree>
    <p:extLst>
      <p:ext uri="{BB962C8B-B14F-4D97-AF65-F5344CB8AC3E}">
        <p14:creationId xmlns:p14="http://schemas.microsoft.com/office/powerpoint/2010/main" val="55307828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5FAD-4718-442F-A6C8-4732C4CA5AA5}"/>
              </a:ext>
            </a:extLst>
          </p:cNvPr>
          <p:cNvSpPr>
            <a:spLocks noGrp="1"/>
          </p:cNvSpPr>
          <p:nvPr>
            <p:ph type="title"/>
          </p:nvPr>
        </p:nvSpPr>
        <p:spPr>
          <a:xfrm>
            <a:off x="1653363" y="365760"/>
            <a:ext cx="9367203" cy="1188720"/>
          </a:xfrm>
        </p:spPr>
        <p:txBody>
          <a:bodyPr>
            <a:normAutofit/>
          </a:bodyPr>
          <a:lstStyle/>
          <a:p>
            <a:pPr algn="ctr"/>
            <a:r>
              <a:rPr lang="en-US" dirty="0"/>
              <a:t>NON-IJ HIGH PRIORITY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D639906-36BD-4D53-85B2-19687460A229}"/>
              </a:ext>
            </a:extLst>
          </p:cNvPr>
          <p:cNvSpPr>
            <a:spLocks noGrp="1"/>
          </p:cNvSpPr>
          <p:nvPr>
            <p:ph idx="1"/>
          </p:nvPr>
        </p:nvSpPr>
        <p:spPr>
          <a:xfrm>
            <a:off x="1653363" y="2176272"/>
            <a:ext cx="9367204" cy="4041648"/>
          </a:xfrm>
        </p:spPr>
        <p:txBody>
          <a:bodyPr anchor="t">
            <a:normAutofit/>
          </a:bodyPr>
          <a:lstStyle/>
          <a:p>
            <a:pPr marL="0" marR="0" indent="0">
              <a:spcBef>
                <a:spcPts val="0"/>
              </a:spcBef>
              <a:spcAft>
                <a:spcPts val="800"/>
              </a:spcAft>
              <a:buNone/>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200" b="1" dirty="0">
                <a:effectLst/>
                <a:latin typeface="Calibri" panose="020F0502020204030204" pitchFamily="34" charset="0"/>
                <a:ea typeface="Calibri" panose="020F0502020204030204" pitchFamily="34" charset="0"/>
                <a:cs typeface="Times New Roman" panose="02020603050405020304" pitchFamily="18" charset="0"/>
              </a:rPr>
              <a:t>In nursing homes for situations where a determination is made that noncompliance has caused or is likely to cause harm that negatively impacts the individual’s mental, physical, or psychosocial status, and there continues to be risk of consequences that a rapid response by the SA is indicated then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200" b="1" dirty="0">
                <a:effectLst/>
                <a:latin typeface="Calibri" panose="020F0502020204030204" pitchFamily="34" charset="0"/>
                <a:ea typeface="Calibri" panose="020F0502020204030204" pitchFamily="34" charset="0"/>
                <a:cs typeface="Times New Roman" panose="02020603050405020304" pitchFamily="18" charset="0"/>
              </a:rPr>
              <a:t>The SA must initiate the onsite survey within an average of 15 business days or receipt of the initial report, not to exceed 18 business days.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p:txBody>
      </p:sp>
    </p:spTree>
    <p:extLst>
      <p:ext uri="{BB962C8B-B14F-4D97-AF65-F5344CB8AC3E}">
        <p14:creationId xmlns:p14="http://schemas.microsoft.com/office/powerpoint/2010/main" val="185981176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FE49-A26F-4661-9971-088E652402CC}"/>
              </a:ext>
            </a:extLst>
          </p:cNvPr>
          <p:cNvSpPr>
            <a:spLocks noGrp="1"/>
          </p:cNvSpPr>
          <p:nvPr>
            <p:ph type="title"/>
          </p:nvPr>
        </p:nvSpPr>
        <p:spPr>
          <a:xfrm>
            <a:off x="1653363" y="365760"/>
            <a:ext cx="9367203" cy="1188720"/>
          </a:xfrm>
        </p:spPr>
        <p:txBody>
          <a:bodyPr>
            <a:normAutofit/>
          </a:bodyPr>
          <a:lstStyle/>
          <a:p>
            <a:pPr algn="ctr"/>
            <a:r>
              <a:rPr lang="en-US" dirty="0"/>
              <a:t>MEDIUM PRIORITY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EBCC579-81E0-43A6-9333-5CEAC4532DEC}"/>
              </a:ext>
            </a:extLst>
          </p:cNvPr>
          <p:cNvSpPr>
            <a:spLocks noGrp="1"/>
          </p:cNvSpPr>
          <p:nvPr>
            <p:ph idx="1"/>
          </p:nvPr>
        </p:nvSpPr>
        <p:spPr>
          <a:xfrm>
            <a:off x="1616765" y="2176272"/>
            <a:ext cx="9403802" cy="4041648"/>
          </a:xfrm>
        </p:spPr>
        <p:txBody>
          <a:bodyPr anchor="t">
            <a:normAutofit/>
          </a:bodyPr>
          <a:lstStyle/>
          <a:p>
            <a:pPr marL="0" marR="0" indent="0">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In nursing homes for situations (facility reported incidents) which did not cause any actual physical or psychosocial harm but there is the potential for more than minimal harm to the residents AND the facility did not provide an adequate response an onsite survey will be initiated within 45 calendar days of receipt of the initial report.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For FRIs if the facility has provided adequate response to the allegation the SA will review for possible trends/common themes to investigate during the next on-site survey (complaint or standard). A complaint may be initiated.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60937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85890-15AA-4E97-A319-8BD2F21A7E24}"/>
              </a:ext>
            </a:extLst>
          </p:cNvPr>
          <p:cNvSpPr/>
          <p:nvPr/>
        </p:nvSpPr>
        <p:spPr>
          <a:xfrm>
            <a:off x="369116" y="503339"/>
            <a:ext cx="8774884" cy="4459491"/>
          </a:xfrm>
          <a:prstGeom prst="rect">
            <a:avLst/>
          </a:prstGeom>
        </p:spPr>
        <p:txBody>
          <a:bodyPr wrap="square">
            <a:spAutoFit/>
          </a:bodyPr>
          <a:lstStyle/>
          <a:p>
            <a:pPr marL="1257300" marR="69215" lvl="2" indent="-342900">
              <a:lnSpc>
                <a:spcPct val="105000"/>
              </a:lnSpc>
              <a:spcBef>
                <a:spcPts val="535"/>
              </a:spcBef>
              <a:buFont typeface="Arial" panose="020B0604020202020204" pitchFamily="34" charset="0"/>
              <a:buChar char="•"/>
            </a:pPr>
            <a:r>
              <a:rPr lang="en-US" sz="3200" dirty="0">
                <a:solidFill>
                  <a:schemeClr val="bg1"/>
                </a:solidFill>
                <a:latin typeface="Times New Roman" panose="02020603050405020304" pitchFamily="18" charset="0"/>
                <a:ea typeface="Times New Roman" panose="02020603050405020304" pitchFamily="18" charset="0"/>
              </a:rPr>
              <a:t>Infection Control Committee:</a:t>
            </a:r>
          </a:p>
          <a:p>
            <a:pPr marL="1257300" marR="69215" lvl="2" indent="-342900" algn="just">
              <a:lnSpc>
                <a:spcPct val="105000"/>
              </a:lnSpc>
              <a:spcBef>
                <a:spcPts val="535"/>
              </a:spcBef>
              <a:spcAft>
                <a:spcPts val="0"/>
              </a:spcAft>
              <a:buFont typeface="Arial" panose="020B0604020202020204" pitchFamily="34" charset="0"/>
              <a:buChar char="•"/>
            </a:pPr>
            <a:endParaRPr lang="en-US" sz="24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Track and monitor at least one process measure of antibiotic use &amp; at least one outcome from antibiotic use in the facility to support antibiotic stewardship activities.</a:t>
            </a:r>
          </a:p>
          <a:p>
            <a:pPr marL="1257300" marR="69215" lvl="2" indent="-342900" algn="just">
              <a:lnSpc>
                <a:spcPct val="105000"/>
              </a:lnSpc>
              <a:spcBef>
                <a:spcPts val="535"/>
              </a:spcBef>
              <a:spcAft>
                <a:spcPts val="0"/>
              </a:spcAft>
              <a:buFont typeface="Wingdings" panose="05000000000000000000" pitchFamily="2" charset="2"/>
              <a:buChar char="v"/>
            </a:pPr>
            <a:r>
              <a:rPr lang="en-US" sz="2400" dirty="0">
                <a:solidFill>
                  <a:schemeClr val="bg1"/>
                </a:solidFill>
                <a:latin typeface="Times New Roman" panose="02020603050405020304" pitchFamily="18" charset="0"/>
                <a:ea typeface="Times New Roman" panose="02020603050405020304" pitchFamily="18" charset="0"/>
              </a:rPr>
              <a:t> Provide regular feedback on antibiotic use and resistance to:</a:t>
            </a:r>
          </a:p>
          <a:p>
            <a:pPr marL="1257300" marR="69215" lvl="2" indent="-342900" algn="just">
              <a:lnSpc>
                <a:spcPct val="105000"/>
              </a:lnSpc>
              <a:spcBef>
                <a:spcPts val="535"/>
              </a:spcBef>
              <a:spcAft>
                <a:spcPts val="0"/>
              </a:spcAft>
              <a:buFont typeface="Wingdings" panose="05000000000000000000" pitchFamily="2" charset="2"/>
              <a:buChar char="Ø"/>
            </a:pPr>
            <a:r>
              <a:rPr lang="en-US" sz="2400" dirty="0">
                <a:solidFill>
                  <a:schemeClr val="bg1"/>
                </a:solidFill>
                <a:latin typeface="Times New Roman" panose="02020603050405020304" pitchFamily="18" charset="0"/>
                <a:ea typeface="Times New Roman" panose="02020603050405020304" pitchFamily="18" charset="0"/>
              </a:rPr>
              <a:t> Prescribing clinicians</a:t>
            </a:r>
          </a:p>
          <a:p>
            <a:pPr marL="1257300" marR="69215" lvl="2" indent="-342900" algn="just">
              <a:lnSpc>
                <a:spcPct val="105000"/>
              </a:lnSpc>
              <a:spcBef>
                <a:spcPts val="535"/>
              </a:spcBef>
              <a:spcAft>
                <a:spcPts val="0"/>
              </a:spcAft>
              <a:buFont typeface="Wingdings" panose="05000000000000000000" pitchFamily="2" charset="2"/>
              <a:buChar char="Ø"/>
            </a:pPr>
            <a:r>
              <a:rPr lang="en-US" sz="2400" dirty="0">
                <a:solidFill>
                  <a:schemeClr val="bg1"/>
                </a:solidFill>
                <a:latin typeface="Times New Roman" panose="02020603050405020304" pitchFamily="18" charset="0"/>
                <a:ea typeface="Times New Roman" panose="02020603050405020304" pitchFamily="18" charset="0"/>
              </a:rPr>
              <a:t>Nursing staff and </a:t>
            </a:r>
          </a:p>
          <a:p>
            <a:pPr marL="1257300" marR="69215" lvl="2" indent="-342900" algn="just">
              <a:lnSpc>
                <a:spcPct val="105000"/>
              </a:lnSpc>
              <a:spcBef>
                <a:spcPts val="535"/>
              </a:spcBef>
              <a:spcAft>
                <a:spcPts val="0"/>
              </a:spcAft>
              <a:buFont typeface="Wingdings" panose="05000000000000000000" pitchFamily="2" charset="2"/>
              <a:buChar char="Ø"/>
            </a:pPr>
            <a:r>
              <a:rPr lang="en-US" sz="2400" dirty="0">
                <a:solidFill>
                  <a:schemeClr val="bg1"/>
                </a:solidFill>
                <a:latin typeface="Times New Roman" panose="02020603050405020304" pitchFamily="18" charset="0"/>
                <a:ea typeface="Times New Roman" panose="02020603050405020304" pitchFamily="18" charset="0"/>
              </a:rPr>
              <a:t>Other relevant staff</a:t>
            </a:r>
          </a:p>
        </p:txBody>
      </p:sp>
    </p:spTree>
    <p:extLst>
      <p:ext uri="{BB962C8B-B14F-4D97-AF65-F5344CB8AC3E}">
        <p14:creationId xmlns:p14="http://schemas.microsoft.com/office/powerpoint/2010/main" val="197867051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9898-7E9E-416F-AA6A-A864A9309515}"/>
              </a:ext>
            </a:extLst>
          </p:cNvPr>
          <p:cNvSpPr>
            <a:spLocks noGrp="1"/>
          </p:cNvSpPr>
          <p:nvPr>
            <p:ph type="title"/>
          </p:nvPr>
        </p:nvSpPr>
        <p:spPr>
          <a:xfrm>
            <a:off x="1653363" y="365760"/>
            <a:ext cx="9367203" cy="1188720"/>
          </a:xfrm>
        </p:spPr>
        <p:txBody>
          <a:bodyPr>
            <a:normAutofit/>
          </a:bodyPr>
          <a:lstStyle/>
          <a:p>
            <a:pPr algn="ctr"/>
            <a:r>
              <a:rPr lang="en-US" dirty="0"/>
              <a:t>REFERRALS-IMMEDIATE</a:t>
            </a:r>
          </a:p>
        </p:txBody>
      </p:sp>
      <p:sp>
        <p:nvSpPr>
          <p:cNvPr id="10"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AB96DD7-D4FA-4DE8-B6BF-09A8DCDFAACE}"/>
              </a:ext>
            </a:extLst>
          </p:cNvPr>
          <p:cNvSpPr>
            <a:spLocks noGrp="1"/>
          </p:cNvSpPr>
          <p:nvPr>
            <p:ph idx="1"/>
          </p:nvPr>
        </p:nvSpPr>
        <p:spPr>
          <a:xfrm>
            <a:off x="1653363" y="2176272"/>
            <a:ext cx="9367204" cy="4041648"/>
          </a:xfrm>
        </p:spPr>
        <p:txBody>
          <a:bodyPr anchor="t">
            <a:normAutofit/>
          </a:bodyPr>
          <a:lstStyle/>
          <a:p>
            <a:pPr marL="0" marR="0" indent="0">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Intakes are assigned this priority if the nature and seriousness of a complaint/incident requires the referral or reporting of this information for investigation by another agency without delay.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When the SA refers the complaint/intake to another agency or entity such as law enforcement, Ombudsman, or licensure agency for action, the SA MUST request a written report on the results of the investigation.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16517855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3613-CE47-4884-B08B-82201EB1AD3E}"/>
              </a:ext>
            </a:extLst>
          </p:cNvPr>
          <p:cNvSpPr>
            <a:spLocks noGrp="1"/>
          </p:cNvSpPr>
          <p:nvPr>
            <p:ph type="title"/>
          </p:nvPr>
        </p:nvSpPr>
        <p:spPr>
          <a:xfrm>
            <a:off x="1653363" y="365760"/>
            <a:ext cx="9367203" cy="1188720"/>
          </a:xfrm>
        </p:spPr>
        <p:txBody>
          <a:bodyPr>
            <a:normAutofit/>
          </a:bodyPr>
          <a:lstStyle/>
          <a:p>
            <a:pPr algn="ctr"/>
            <a:r>
              <a:rPr lang="en-US" dirty="0"/>
              <a:t>NO ACTION NECESSARY PRIORITY</a:t>
            </a:r>
          </a:p>
        </p:txBody>
      </p:sp>
      <p:sp>
        <p:nvSpPr>
          <p:cNvPr id="12" name="Freeform: Shape 11">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3546128-FEC6-4177-9398-5F6B7D1C641B}"/>
              </a:ext>
            </a:extLst>
          </p:cNvPr>
          <p:cNvSpPr>
            <a:spLocks noGrp="1"/>
          </p:cNvSpPr>
          <p:nvPr>
            <p:ph idx="1"/>
          </p:nvPr>
        </p:nvSpPr>
        <p:spPr>
          <a:xfrm>
            <a:off x="1653363" y="2176272"/>
            <a:ext cx="9367204" cy="4041648"/>
          </a:xfrm>
        </p:spPr>
        <p:txBody>
          <a:bodyPr anchor="t">
            <a:normAutofit/>
          </a:bodyPr>
          <a:lstStyle/>
          <a:p>
            <a:pPr marL="0" marR="0" indent="0">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the SA/RO determines with certainty that no further investigation, analysis or action is necessary.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For facility reported incidents these are incidents that are not reportable under Federal law/regulations; injuries where the resident was able to explain or abuse or neglect, lost items that are found and no theft is expected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0878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FD587-F829-492D-90F9-586AFFB581E1}"/>
              </a:ext>
            </a:extLst>
          </p:cNvPr>
          <p:cNvSpPr>
            <a:spLocks noGrp="1"/>
          </p:cNvSpPr>
          <p:nvPr>
            <p:ph type="title"/>
          </p:nvPr>
        </p:nvSpPr>
        <p:spPr>
          <a:xfrm>
            <a:off x="1171074" y="1396686"/>
            <a:ext cx="3240506" cy="4064628"/>
          </a:xfrm>
        </p:spPr>
        <p:txBody>
          <a:bodyPr>
            <a:normAutofit/>
          </a:bodyPr>
          <a:lstStyle/>
          <a:p>
            <a:r>
              <a:rPr lang="en-US" dirty="0">
                <a:solidFill>
                  <a:srgbClr val="FFFFFF"/>
                </a:solidFill>
              </a:rPr>
              <a:t>NO FURTHER ACTION EXAMPLES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60A5C9-C3CF-46EF-8E1B-BE9CB206CB2F}"/>
              </a:ext>
            </a:extLst>
          </p:cNvPr>
          <p:cNvSpPr>
            <a:spLocks noGrp="1"/>
          </p:cNvSpPr>
          <p:nvPr>
            <p:ph idx="1"/>
          </p:nvPr>
        </p:nvSpPr>
        <p:spPr>
          <a:xfrm>
            <a:off x="5370153" y="1526033"/>
            <a:ext cx="5536397" cy="3935281"/>
          </a:xfrm>
        </p:spPr>
        <p:txBody>
          <a:bodyPr>
            <a:normAutofit lnSpcReduction="10000"/>
          </a:bodyPr>
          <a:lstStyle/>
          <a:p>
            <a:pPr marL="0" indent="0">
              <a:buNone/>
            </a:pPr>
            <a:r>
              <a:rPr lang="en-US" sz="1800" dirty="0"/>
              <a:t>Nursing Homes: The following are examples of reports that require no further action or investigation by the SA/RO:</a:t>
            </a:r>
          </a:p>
          <a:p>
            <a:pPr marL="342900" indent="-342900">
              <a:buFont typeface="+mj-lt"/>
              <a:buAutoNum type="arabicPeriod"/>
            </a:pPr>
            <a:r>
              <a:rPr lang="en-US" sz="1800" dirty="0"/>
              <a:t>Facility-reported incidents that are not reportable events under Federal law or regulations; </a:t>
            </a:r>
          </a:p>
          <a:p>
            <a:pPr marL="342900" indent="-342900">
              <a:buFont typeface="+mj-lt"/>
              <a:buAutoNum type="arabicPeriod"/>
            </a:pPr>
            <a:r>
              <a:rPr lang="en-US" sz="1800" dirty="0"/>
              <a:t>Facility-reported incidents involving injuries where the resident was able to explain or describe how he/she received the injury as long as there is no other indication of abuse or neglect; </a:t>
            </a:r>
          </a:p>
          <a:p>
            <a:pPr marL="342900" indent="-342900">
              <a:buFont typeface="+mj-lt"/>
              <a:buAutoNum type="arabicPeriod"/>
            </a:pPr>
            <a:r>
              <a:rPr lang="en-US" sz="1800" dirty="0"/>
              <a:t>Facility-reported incidents involving lost items, which are found and no theft is suspected; and </a:t>
            </a:r>
          </a:p>
          <a:p>
            <a:pPr marL="342900" indent="-342900">
              <a:buFont typeface="+mj-lt"/>
              <a:buAutoNum type="arabicPeriod"/>
            </a:pPr>
            <a:r>
              <a:rPr lang="en-US" sz="1800" dirty="0"/>
              <a:t>The alleged event occurred before the last standard survey and there is sufficient evidence that the facility does not have continuing noncompliance since the last standard survey. </a:t>
            </a:r>
          </a:p>
        </p:txBody>
      </p:sp>
    </p:spTree>
    <p:extLst>
      <p:ext uri="{BB962C8B-B14F-4D97-AF65-F5344CB8AC3E}">
        <p14:creationId xmlns:p14="http://schemas.microsoft.com/office/powerpoint/2010/main" val="203296159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5D2F1-E2EC-4CB7-A65D-A2B84BF594E9}"/>
              </a:ext>
            </a:extLst>
          </p:cNvPr>
          <p:cNvSpPr>
            <a:spLocks noGrp="1"/>
          </p:cNvSpPr>
          <p:nvPr>
            <p:ph type="title"/>
          </p:nvPr>
        </p:nvSpPr>
        <p:spPr>
          <a:xfrm>
            <a:off x="838200" y="365125"/>
            <a:ext cx="10515600" cy="1325563"/>
          </a:xfrm>
        </p:spPr>
        <p:txBody>
          <a:bodyPr>
            <a:normAutofit/>
          </a:bodyPr>
          <a:lstStyle/>
          <a:p>
            <a:r>
              <a:rPr lang="en-US" sz="5400"/>
              <a:t>ASSESSMENT OF COMPLAINT</a:t>
            </a:r>
            <a:endParaRPr lang="en-US" sz="5400" dirty="0"/>
          </a:p>
        </p:txBody>
      </p:sp>
      <p:sp>
        <p:nvSpPr>
          <p:cNvPr id="3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8FC1AC-187F-4CE4-97B7-6CA01FC6C159}"/>
              </a:ext>
            </a:extLst>
          </p:cNvPr>
          <p:cNvSpPr>
            <a:spLocks noGrp="1"/>
          </p:cNvSpPr>
          <p:nvPr>
            <p:ph idx="1"/>
          </p:nvPr>
        </p:nvSpPr>
        <p:spPr>
          <a:xfrm>
            <a:off x="838200" y="1929383"/>
            <a:ext cx="10515600" cy="4563491"/>
          </a:xfrm>
        </p:spPr>
        <p:txBody>
          <a:bodyPr>
            <a:noAutofit/>
          </a:bodyPr>
          <a:lstStyle/>
          <a:p>
            <a:pPr marL="0" indent="0">
              <a:buNone/>
            </a:pPr>
            <a:r>
              <a:rPr lang="en-US" sz="1400" dirty="0"/>
              <a:t> An assessment of each complaint or incident intake must be made by an individual who is professionally qualified to evaluate the nature of the problem based upon his/her knowledge of Federal requirements and his/her knowledge of current clinical standards of practice.</a:t>
            </a:r>
          </a:p>
          <a:p>
            <a:pPr marL="0" indent="0">
              <a:buNone/>
            </a:pPr>
            <a:r>
              <a:rPr lang="en-US" sz="1400" dirty="0"/>
              <a:t>From a complainant’s allegation(s) or an allegation from a facility-reported incident, the SA/CMS Location identifies potential concerns where the provider/supplier may not be in compliance with Federal requirements. </a:t>
            </a:r>
          </a:p>
          <a:p>
            <a:pPr marL="0" indent="0">
              <a:buNone/>
            </a:pPr>
            <a:r>
              <a:rPr lang="en-US" sz="1400" dirty="0"/>
              <a:t>The SA/CMS Location must review the allegation(s) for all requirements that apply and should be investigated. These requirements will be specific to each health care entity.</a:t>
            </a:r>
          </a:p>
          <a:p>
            <a:pPr marL="0" indent="0">
              <a:buNone/>
            </a:pPr>
            <a:r>
              <a:rPr lang="en-US" sz="1400" dirty="0"/>
              <a:t>The surveyor then investigates each of those areas of concern and health care entity type. The role of the surveyor is not to validate whether the events contained in the allegation had occurred, but it is to determine whether the facility is in compliance with the Federal requirements for Medicare/Medicaid-certified providers/suppliers.</a:t>
            </a:r>
          </a:p>
          <a:p>
            <a:pPr marL="0" indent="0">
              <a:buNone/>
            </a:pPr>
            <a:r>
              <a:rPr lang="en-US" sz="1400" dirty="0"/>
              <a:t>If CMS or the SA believes that the complaint or facility-reported incident should also be investigated under the jurisdiction of another entity, referrals should be made as appropriate (</a:t>
            </a:r>
            <a:r>
              <a:rPr lang="en-US" sz="1400" dirty="0" err="1"/>
              <a:t>e.g</a:t>
            </a:r>
            <a:r>
              <a:rPr lang="en-US" sz="1400" dirty="0"/>
              <a:t>, law enforcement for criminal activity, State licensing boards for health care practitioners, the Medicare Administrative Contractor (MAC) for billing issues).</a:t>
            </a:r>
          </a:p>
          <a:p>
            <a:pPr marL="0" indent="0">
              <a:buNone/>
            </a:pPr>
            <a:r>
              <a:rPr lang="en-US" sz="1400" dirty="0"/>
              <a:t>In the case of nursing homes, in situations where a determination is made that immediate jeopardy may be present and ongoing, the SA must start the on-site investigation within three business days of receipt of the initial complaint or incident report.</a:t>
            </a:r>
          </a:p>
          <a:p>
            <a:pPr marL="0" indent="0">
              <a:buNone/>
            </a:pPr>
            <a:r>
              <a:rPr lang="en-US" sz="1400" dirty="0"/>
              <a:t> Receipt of the initial complaint or incident report means when the report is received by the SA, whether it is received by the SA directly, or another State agency under arrangement or contractor that is receiving the report on behalf of the SA from the complainant or facility. Also, if a complaint or facility-reported incident is received after business hours, then it is considered to be received on the next business day, for purposes of calculating the investigation timeframe. For example, if a complaint is received on Saturday and the SA office is closed during the weekend, then the following Monday will be used to calculate the investigation timeframe</a:t>
            </a:r>
          </a:p>
        </p:txBody>
      </p:sp>
    </p:spTree>
    <p:extLst>
      <p:ext uri="{BB962C8B-B14F-4D97-AF65-F5344CB8AC3E}">
        <p14:creationId xmlns:p14="http://schemas.microsoft.com/office/powerpoint/2010/main" val="98647365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0C1A1-C451-42AE-8C13-182EEFD7C78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 Resident Protected</a:t>
            </a:r>
          </a:p>
        </p:txBody>
      </p:sp>
      <p:sp>
        <p:nvSpPr>
          <p:cNvPr id="3" name="Content Placeholder 2">
            <a:extLst>
              <a:ext uri="{FF2B5EF4-FFF2-40B4-BE49-F238E27FC236}">
                <a16:creationId xmlns:a16="http://schemas.microsoft.com/office/drawing/2014/main" id="{67206460-FC5C-4080-902C-ED7BF4C26282}"/>
              </a:ext>
            </a:extLst>
          </p:cNvPr>
          <p:cNvSpPr>
            <a:spLocks noGrp="1"/>
          </p:cNvSpPr>
          <p:nvPr>
            <p:ph idx="1"/>
          </p:nvPr>
        </p:nvSpPr>
        <p:spPr>
          <a:xfrm>
            <a:off x="4810259" y="649480"/>
            <a:ext cx="6555347" cy="5546047"/>
          </a:xfrm>
        </p:spPr>
        <p:txBody>
          <a:bodyPr anchor="ctr">
            <a:normAutofit/>
          </a:bodyPr>
          <a:lstStyle/>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Monitoring of the alleged victim and other identified residents who are at risk, such as conducting unannounced management visits at different times and shifts; </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Evaluation of whether the alleged victim feels safe and if he/she does not feel safe, taking immediate steps to alleviate the fear, such as a room relocation, increased supervision, etc.; </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Providing social services (e.g., emotional support and counseling) to the resident, as needed; </a:t>
            </a:r>
            <a:endParaRPr lang="en-US" sz="1300" dirty="0"/>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 Immediate assessment of the alleged victim and provision of medical treatment as necessary;</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 Provision of goods and/or services that are necessary to avoid serious injury, harm, impairment, or death to a resident; </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Immediate notification of the alleged victim’s physician and the resident representative, when there is injury or a change in condition or status; </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If the alleged perpetrator is staff- removal of access by the alleged perpetrator to the alleged victim and other residents and assurance that ongoing safety and protection is provided for the alleged victim and other residents</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If the alleged perpetrator is a resident or visitor- removal of access by the alleged perpetrator to the alleged victim and, as appropriate, other residents and assurance that ongoing safety and protection is provided for the alleged victim and other residents </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Notification of the alleged violation to other agencies or law enforcement authorities, within timeframes as specified under Federal or State law or regulations; and</a:t>
            </a:r>
          </a:p>
          <a:p>
            <a:pPr marL="285750" marR="0" lvl="0" indent="-228600" fontAlgn="auto">
              <a:spcBef>
                <a:spcPts val="1000"/>
              </a:spcBef>
              <a:spcAft>
                <a:spcPts val="0"/>
              </a:spcAft>
              <a:buClrTx/>
              <a:buSzTx/>
              <a:buFont typeface="Arial" panose="020B0604020202020204" pitchFamily="34" charset="0"/>
              <a:buChar char="•"/>
              <a:tabLst/>
              <a:defRPr/>
            </a:pPr>
            <a:r>
              <a:rPr kumimoji="0" lang="en-US" sz="1300" b="0" i="0" u="none" strike="noStrike" cap="none" spc="0" normalizeH="0" baseline="0" noProof="0" dirty="0">
                <a:ln>
                  <a:noFill/>
                </a:ln>
                <a:effectLst/>
                <a:uLnTx/>
                <a:uFillTx/>
              </a:rPr>
              <a:t>Whether administrative staff, including the administrator, were informed and involved as necessary in the investigation. </a:t>
            </a:r>
          </a:p>
          <a:p>
            <a:endParaRPr lang="en-US" sz="1300" dirty="0"/>
          </a:p>
        </p:txBody>
      </p:sp>
    </p:spTree>
    <p:extLst>
      <p:ext uri="{BB962C8B-B14F-4D97-AF65-F5344CB8AC3E}">
        <p14:creationId xmlns:p14="http://schemas.microsoft.com/office/powerpoint/2010/main" val="419620785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A61D8-B63A-4F1C-8FED-3BD325E7149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 Resident Not Protected</a:t>
            </a:r>
          </a:p>
        </p:txBody>
      </p:sp>
      <p:sp>
        <p:nvSpPr>
          <p:cNvPr id="3" name="Content Placeholder 2">
            <a:extLst>
              <a:ext uri="{FF2B5EF4-FFF2-40B4-BE49-F238E27FC236}">
                <a16:creationId xmlns:a16="http://schemas.microsoft.com/office/drawing/2014/main" id="{85C5DA03-89E8-40A6-AB2F-DC517329DBED}"/>
              </a:ext>
            </a:extLst>
          </p:cNvPr>
          <p:cNvSpPr>
            <a:spLocks noGrp="1"/>
          </p:cNvSpPr>
          <p:nvPr>
            <p:ph idx="1"/>
          </p:nvPr>
        </p:nvSpPr>
        <p:spPr>
          <a:xfrm>
            <a:off x="4810259" y="649480"/>
            <a:ext cx="6555347" cy="5546047"/>
          </a:xfrm>
        </p:spPr>
        <p:txBody>
          <a:bodyPr anchor="ctr">
            <a:normAutofit/>
          </a:bodyPr>
          <a:lstStyle/>
          <a:p>
            <a:pPr marR="0" lvl="0" indent="-228600" fontAlgn="auto">
              <a:spcBef>
                <a:spcPts val="1000"/>
              </a:spcBef>
              <a:spcAft>
                <a:spcPts val="0"/>
              </a:spcAft>
              <a:buClrTx/>
              <a:buSzTx/>
              <a:buFont typeface="Arial" panose="020B0604020202020204" pitchFamily="34" charset="0"/>
              <a:buChar char="•"/>
              <a:tabLst/>
              <a:defRPr/>
            </a:pPr>
            <a:r>
              <a:rPr kumimoji="0" lang="en-US" sz="2000" b="1" i="0" u="none" strike="noStrike" cap="none" spc="0" normalizeH="0" baseline="0" noProof="0">
                <a:ln>
                  <a:noFill/>
                </a:ln>
                <a:effectLst/>
                <a:uLnTx/>
                <a:uFillTx/>
              </a:rPr>
              <a:t>BELOW ARE EXAMPLES THAT INDICATE THAT A RESIDENT</a:t>
            </a:r>
            <a:r>
              <a:rPr lang="en-US" sz="2000" b="1"/>
              <a:t>(s)</a:t>
            </a:r>
            <a:r>
              <a:rPr lang="en-US" sz="2000"/>
              <a:t> </a:t>
            </a:r>
            <a:r>
              <a:rPr lang="en-US" sz="2000" b="1"/>
              <a:t>MAY NOT BE PROTECTED IN THE FACILITY:</a:t>
            </a:r>
            <a:endParaRPr kumimoji="0" lang="en-US" sz="2000" b="0" i="0" u="none" strike="noStrike" cap="none" spc="0" normalizeH="0" baseline="0" noProof="0">
              <a:ln>
                <a:noFill/>
              </a:ln>
              <a:effectLst/>
              <a:uLnTx/>
              <a:uFillTx/>
            </a:endParaRPr>
          </a:p>
          <a:p>
            <a:pPr marL="285750" marR="0" lvl="0" indent="-228600" fontAlgn="auto">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The alleged perpetrator continues to have access to the alleged victim and/or</a:t>
            </a:r>
          </a:p>
          <a:p>
            <a:pPr marL="285750" marR="0" lvl="0" indent="-228600" fontAlgn="auto">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Retaliation occurs against a resident who reports an alleged violation; </a:t>
            </a:r>
          </a:p>
          <a:p>
            <a:pPr marL="285750" marR="0" lvl="0" indent="-228600" fontAlgn="auto">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A resident who repeatedly fondles other residents is moved to another unit, where he/she continues to exhibit the same behaviors to other residents; and • A resident with a history of striking a resident is left unsupervised with a resident who has been targeted in the past. </a:t>
            </a:r>
          </a:p>
          <a:p>
            <a:endParaRPr lang="en-US" sz="2000"/>
          </a:p>
        </p:txBody>
      </p:sp>
    </p:spTree>
    <p:extLst>
      <p:ext uri="{BB962C8B-B14F-4D97-AF65-F5344CB8AC3E}">
        <p14:creationId xmlns:p14="http://schemas.microsoft.com/office/powerpoint/2010/main" val="87618089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A99050EE-26AF-4253-BD50-F0FCD965A8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8ECF4-EBEE-4ACE-8F29-E1167447D7F5}"/>
              </a:ext>
            </a:extLst>
          </p:cNvPr>
          <p:cNvSpPr>
            <a:spLocks noGrp="1"/>
          </p:cNvSpPr>
          <p:nvPr>
            <p:ph type="title"/>
          </p:nvPr>
        </p:nvSpPr>
        <p:spPr>
          <a:xfrm>
            <a:off x="838200" y="1748452"/>
            <a:ext cx="4974771" cy="3587786"/>
          </a:xfrm>
        </p:spPr>
        <p:txBody>
          <a:bodyPr>
            <a:normAutofit/>
          </a:bodyPr>
          <a:lstStyle/>
          <a:p>
            <a:pPr algn="ctr"/>
            <a:r>
              <a:rPr lang="en-US" dirty="0">
                <a:solidFill>
                  <a:schemeClr val="bg1"/>
                </a:solidFill>
              </a:rPr>
              <a:t>TIME FRAMES ASSIGNED FOR INVESTIGATIONS</a:t>
            </a:r>
          </a:p>
        </p:txBody>
      </p:sp>
      <p:grpSp>
        <p:nvGrpSpPr>
          <p:cNvPr id="4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43" name="Freeform: Shape 42">
              <a:extLst>
                <a:ext uri="{FF2B5EF4-FFF2-40B4-BE49-F238E27FC236}">
                  <a16:creationId xmlns:a16="http://schemas.microsoft.com/office/drawing/2014/main" id="{3FE6F571-2BB7-46DA-A3D9-B32ADDC16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905CC16-753C-4B9F-B3E2-C456795AED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4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51" name="Freeform: Shape 50">
              <a:extLst>
                <a:ext uri="{FF2B5EF4-FFF2-40B4-BE49-F238E27FC236}">
                  <a16:creationId xmlns:a16="http://schemas.microsoft.com/office/drawing/2014/main" id="{29D439AD-5D67-497C-B831-D17FC3E592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51">
              <a:extLst>
                <a:ext uri="{FF2B5EF4-FFF2-40B4-BE49-F238E27FC236}">
                  <a16:creationId xmlns:a16="http://schemas.microsoft.com/office/drawing/2014/main" id="{23F54BF2-C71C-45C5-9408-3B5E011B0F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BBABE17-DB56-44AB-934B-63C07C79F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B483D20-A128-4076-AF54-88646172B8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54">
              <a:extLst>
                <a:ext uri="{FF2B5EF4-FFF2-40B4-BE49-F238E27FC236}">
                  <a16:creationId xmlns:a16="http://schemas.microsoft.com/office/drawing/2014/main" id="{E5EFA818-FDDA-49E9-B11F-E9DC1854A9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A1F8728-F8F7-4828-A718-A15E7663EA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DA1F73F-AA1D-41D7-BAAB-292FD94A3E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9441DEA-C85E-4B9C-A48D-8437854C4C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5EBAA20-1368-4495-8D7C-820FAD8ECF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FB92591-626C-4D2B-A3E6-EC8742D67B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392448D-513F-4528-9D8D-A151982041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1946BAE-1546-4EA4-A108-A799BF5D2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2A8EC93-6A35-4D37-A8CB-59362BF875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FC3ECA2-E914-4D83-ABF9-B9FFD96E92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12B1108-9AAC-4F10-A64F-0D6963E518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4CDA0C-B2AB-4791-83B1-C053C061D6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857BF6B-E0CA-49C0-8827-B44CE8B928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D7B06A7-ADDF-4F27-B11F-08422FC180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8B0DA6C-71D7-4FCB-AE4C-035E0ADB50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B078173-ADFB-480D-91A4-4D71C0109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AA4027A-C97B-4C9A-B04C-EBE2112200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06DA92D-C6D0-4C7D-98CF-D9576912E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6601653-3941-4C9B-BD39-62EECE23AE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BC4A394-4FFE-4BFE-9A59-2B624E0711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B4EABA5-FDCF-4F6F-8FF1-6FDFF50580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0F3C940-2320-488A-B24C-AB0A4FB539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525BA82-37D8-47ED-AFF6-AE57124A4E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2D78955-C80F-4DA3-83AA-D28A5A6FAD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C23DAAC-7C06-4012-8CBB-8E3126B68B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D19F80-DC80-49EC-8EDD-7889092C18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1F50BB3-EA39-4693-BAE1-1101EF0A41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0EFD45B-69A8-47F6-A5BF-779F7EB49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E53C464-7272-4EBC-830B-CB29A96988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BF10CE-C2AD-487A-9402-8D5C746ECF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064C7FE-F8EB-47EF-97FA-348A520599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991C553-06A1-4F26-BBBC-80F7E11E7A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CE9C081-2191-4C84-956E-F106BB015C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92F6F03-BC34-40C6-8F17-7A169CD72F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5101B80-7351-4F0F-AB7D-3E40B4D266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570EE1D-95AC-4660-8E96-7C8A36FEB6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85D9A56-2D15-4E0A-B981-E168F09064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8D0BA2F-9273-4EAA-AD17-C4EFE11403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12CC54E-7976-4DC9-984C-45C2A23A72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8A3FC72-9FF9-41F6-97E0-45A0FEE946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8918C16-C9B6-40D5-93A0-DB547B644A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05612C6-4858-4854-A3D3-90CF1E1C75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8E88D77-C726-4008-849C-DA7361F885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4CFE7CA-C955-4365-90C3-6272CB9A3C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8B43FC8-B81C-490A-A346-4C6235DA8A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14D0221-0C97-4C71-B535-7506956EF8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D0C44EA-BD25-49A3-9EB8-9D8DED7C19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3C9CCF2-15CC-4F7D-87F5-7FFEBAC9C2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AA321D8-1D2C-472C-A2DB-EBB74498DD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24680C1-4BB5-45DB-A558-82514418CF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94F4CEF-82DD-4CFB-8EE3-4AB115F6A0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F186C9C-C620-4426-A674-E40F808F66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8929942C-BA3F-40EF-94DD-4A5C22C5B7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234974B-3555-465B-95A7-1C63CE7386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E38F9FD-48AC-4C3E-9E75-D1C0B555E0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AA72E26-5C3D-4231-9042-E00AE43E80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684433D-3C9E-4C19-A801-D51CF3064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ADB0C3D-A021-4F40-93B3-76B61334FD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1781C18-F408-401D-8A86-99FFBB989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D958D9F-E4B0-48B1-ADA4-3053AFB5D9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3EFCD46-F0FB-499C-81B9-3508FE5C8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B6A130F-CB85-4BDA-8DDF-8DAAB2F7D0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359DA40-CA94-4B1F-9BE6-C800BEEC7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3304FCD-8DAD-4BC8-A16E-84DDCA07FF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CB4864C-8F67-4BE7-89CC-664EA25EC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45F543D-67FC-4640-A2A1-69DA6D0528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BDB2A9C-60E5-4F7E-BA2B-4DD1595FB9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2B10DA2-D88E-4952-BDB5-102E61B4B2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C5F5BED-3698-4F52-9977-D8CA2DC03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19CCEBC-AD20-45B2-A751-42B40BB31C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A978AD9-9A35-4B89-B3BC-61E54AD9EB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7D8C808-AFC9-42DD-B253-0048903791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ECD0BF1-7C64-407E-8306-4C447B1D32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3B0F94-AC35-4CB2-878D-1DC7D68BE9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08EA50C2-BB5F-4368-AA91-67B207C1AB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E45A7FE-0A45-45F6-8417-EBDA5A12D8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A8B8DC8-F88C-432E-A8C2-8D13FE874F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2C5430-233D-49F7-B852-181D2B2F61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6DB286F-9E15-441C-8697-57007B76C1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4DC0EE-15B7-44AE-A7DC-8B5E22688A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FBE9900-F640-4248-9C4C-EDBE5E00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7FF04AF-F86B-49F8-AAB5-DA696591A1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10DCFEA-4572-47A3-A6BE-7B21F5758C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A42ED8E-CCC8-478F-9EF4-625B633071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46DF8F4-DF09-4E6C-887F-C9269E56A5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7FF3916E-5C82-4956-A88B-81BFAC91B8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E5CF7AE-ED45-4AB5-9AEB-56FC964BFA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CFB132C-BEB1-4897-B1A4-97422811F6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EE49F21-E336-41BC-8256-85A9AB597F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62510EE-BDCD-4393-9AD7-2D0C9A722D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420F94B-4F00-4C6C-97E3-BA5B5E6871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712560A-A110-4132-85D5-21BBBFA8C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1E3102B-23D5-43AE-A67D-583AAA52B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D5ABE4E-EB80-423C-BBCE-9C1B77D9B0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B8CCC5-38F5-4892-A00B-14B645BBDF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860175F-F7D5-4464-AD61-5B435528FE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28C20B0-98AA-4A5B-8CE1-236A3F6CAA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56719F-13F0-4B75-8C04-DAACD8FD86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B30555DA-285C-4859-83DE-B16FF6DB13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7AF00E9-C8D6-41C4-9703-5468F51639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D07F88BD-A2E8-4F25-BB43-9372C6C9F3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AE35DA-8283-4F4B-8C00-FF8EFE39B3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340DEBE-A255-48E2-B7B2-AE881651C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FE968FB9-507A-4F2E-B346-15995081B1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DA99BD8-9C2B-46BF-AA27-ED405540D1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50C84F67-D2C2-48DF-8537-DF99C60240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5CAEB9A-26A6-4FBF-916B-19FC9B0BFC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4DEDE1B-4819-4E4B-849E-330D7DF56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C441B73E-F19C-4313-8F46-F600603B36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14FE805-EF51-4859-A6DF-CF75F9A0F5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24CF2A5-BD9E-4570-8560-063BC70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BEC415C-7946-43B2-9AC8-348B6B5CD0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1B615AD5-3365-43D4-8E16-377A2A2F97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D184DFD-DD33-491E-90FF-6E4ECA2668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31B62FE1-0262-4B09-ABEA-8AA010137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0C539C6-FAA9-4EBE-93D9-1F946E1449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8C6EF3FF-09E5-4099-A49B-CA364A6E83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3C5E06F-8F1E-4771-AAE4-B34B1D6A3D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38D5AE9-76CC-4AE4-B026-656EDCB01B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0F1A9B9-52AB-4527-BD4A-1802F7C960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6A57D78-C020-4EEF-971D-0C8802889A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666D7A3-5ABF-4EDE-A0C5-F2099B2D86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3BC460A-E0FF-4658-A2FD-A3AF4D51DF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6467CC2-3AB3-4D37-8323-385B7399F7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63A1F58-33CE-4EDF-B902-3F43F69DA2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DCFAB2F-7E88-4A57-999A-2506A1FE71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71BEB66-3787-441F-BB54-80C05C6F13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41DC095-611E-4979-8664-6C0EB878FC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10B9ECF-D859-4919-A9D6-3208548F00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FBC31D4-7E98-452C-8A87-822DE0432C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302346C-F328-435B-87ED-447C6F8542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94F507E-9E94-432E-AE8A-A6CB2C5D05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1FFAC4F0-FD7F-4943-B60E-E276F8B23F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8A5D871-92FD-43C3-BF94-0B524FA7D3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A79A241-1665-453E-ADD4-18892D4F8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81EABE18-4189-4E07-93C9-9B76673E3E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658A0EE-6F09-4EF7-B5E7-F23A556BDA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5EB019C-C95B-4DE3-BD17-DC20F8007A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948B3ED-79C1-47C8-B712-0BFB5536C3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13387DB9-900B-422D-90F7-C5C7EB5D59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8FDCCF3-E6D6-4CD0-9D47-02FE785C7A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C14E8F6-33F6-47CE-9A24-EA71D71496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F78CC38F-63FC-4552-B17B-8D79D3C8F8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9042823-A002-49CE-B03D-ED1291DC13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6EFC6CE-198B-489B-B1EE-72CE842628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9FEA23D-54D9-45D7-9325-1E2F638C9C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DB04EE3-370F-49CE-BCFE-C2999C3CF2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BCBCC34-797D-41A8-8AD1-7E03E1BBFF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FF5C1F8-0EDE-4835-89E6-1FCB2EA395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6171D504-6300-457C-AFCC-064DBB3FCC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62ACE739-C8C4-4495-B04C-C3AFC44811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3F4771CD-CDCA-4FFE-8EF5-E42D1781E7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10C0BFE-A8F9-4E21-9DFD-37A4D26C62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D8D4EF9-4EF7-4538-A4AE-439F9335EA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E0500AB-5662-43B9-95C2-2EC80CC54F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984021AD-A6A2-4CDA-A953-72FBA7598B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D1FBF47-CAC8-4385-9DC7-C9BB6167E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FBAEE482-005F-4288-8D66-09EA246C45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C5DCF49-33DE-4AFF-818E-42F59F2804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66903F3-208B-46D5-925B-254DC74291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2550D219-E342-4A38-BB89-575C1EE7AA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B5485FC-95D0-4660-9594-2C9BD3B776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EA358DA-C7E8-4DF8-B7D6-CC58295655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990E8BB-4369-4845-8436-A6F3FE1D1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D6C050C5-1951-434B-A7FE-D271E73F82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2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222" name="Freeform: Shape 221">
              <a:extLst>
                <a:ext uri="{FF2B5EF4-FFF2-40B4-BE49-F238E27FC236}">
                  <a16:creationId xmlns:a16="http://schemas.microsoft.com/office/drawing/2014/main" id="{9A4FAE41-62DF-4B8E-BD66-8EC206E0E3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564C7F1F-5546-40DC-A16B-C9A3E45777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5583216-FC24-4B75-9703-DBEC401FF8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FD0A70D-2E7E-4048-8145-0F45EDBBCE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703C78E-D176-4455-B7B5-2DB4F418DB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D23B98E-D1FB-4BD9-BA4A-060BC8266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1541992-EEDB-4D6B-BDA9-B66E58A17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08072B3B-B852-4186-ACFE-F614251324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7B5DD2CA-BCBA-4F3E-B472-840067686A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7335DFE-05E4-4D45-B035-1D85E7648E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DCF9375-A092-491A-960D-A4DBB376C3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5341599-7E99-490F-9AF8-07EAE5C8DB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1C55EB0-818A-46E6-8D53-5503100290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19B036C-5BD8-4F3B-8935-96D50F410D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8445880-106C-4DC8-A250-D132F0D6F3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52AA1DD-5DBE-43CD-9B85-63C7626929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A412466-ED73-4944-83CE-224B1769C2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807E195A-10DB-494C-A547-E1D0C6F616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CD4AECE-734D-4B90-984F-B2ABFA2B6F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2927072E-8001-4AD1-A4C4-2EDBA3BF87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99D6F50-E593-46A3-81D8-73389276B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A96E600-84B4-452B-AE40-295FC5807E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CBBA17AC-C1AB-4BFC-A051-457275D1D6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88E850C-90D5-4D0F-A57D-7809327EF3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9F98D808-AB13-4D8D-B4C5-9D32153462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95AFFBC0-FF37-4117-86FA-21ABDA17AB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D0AC42A-17B0-4154-968C-CAE2A04C28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A7A31A0-8490-4B9D-B9CC-7FF28053EB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8188899C-6A74-43D8-B36C-F86B278C8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1537EAA6-95B6-4674-A7B9-40F9AB7F59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4B29507-C08F-4764-B703-0EB33A0FAC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200E500-6A99-47FC-A30F-FA4C85DA8C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558677C-76AD-451F-AEEE-C5FEE4179C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79E472E5-A81A-44E7-AEBA-C3A593497B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CD54F54-9E41-4635-A533-6CC6515E13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22D6F46-74C0-49D9-8CD8-BC125E973D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C6FAA6EC-EDF6-4522-ACD8-8D4F7FF872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F8364DC-ED1A-482D-A418-7941B199CB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896D361-70A8-4528-940B-F306550F88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D1CB00A-0CE1-4E25-ADCE-9562845F54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1B6761E-B7C6-4218-B95F-F6DEC0066D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A081177-DAC3-4667-91A1-4CC885D4A1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35007DC-BB8D-43BA-9598-AE79AA262E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6628B8A-02EC-44EF-B52C-5EBAFBCF9C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2DACEC99-8F4C-495C-8EAA-670A3A02ED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C8EFEAD4-1425-4357-9D8A-F326DABC6E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DA70E94-A082-47D4-B4F8-142AEF1DC3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0E96E8A-1EEA-4F1D-8CFE-12DC9B9E7A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12D7CC4-A548-4FF7-A6B2-9151CFA9E3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CB3F1C68-B597-4669-87F8-C80124ABE0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A57037D2-0958-4F34-815F-C8CA7F86AE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0AF3969-3F11-4157-B4B9-33B1314623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1D613E3-18F5-4426-ADEB-DEC123E16B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DC25548-A3A9-4018-A29B-6972D353F9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7EDE6372-94D2-435D-BD43-A20072D807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9575A6-77E2-4199-8F0A-27C89330A0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12EB506D-59AD-4011-80F8-36A2BDB954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92FD46FA-14EB-46A2-B4A3-ECD1F49BAC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1CD84E07-49A9-40E3-B34C-91C156C9C6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3090306-C384-44A0-8C38-77397133BA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3515E97E-31A4-4273-AB55-8EAD74CB9E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92F63CA-0494-43E2-A0AA-37C35C8326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389A040-E4CC-4CE7-8B9F-40ECA9ACE1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BA51B23-705C-49BE-B606-8A9B623E0A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16EF17A-F451-4B5B-9052-33A9116E9D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B20B7D1-27D7-4E1A-A317-E9E7A105A9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E3FADAF-FD1D-45B2-A40D-EBDD536E75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01257BA-BCE2-4479-A04F-A9DBFAF92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19D0ABC-04D9-405A-A52F-5EEC01762A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123AE5C7-608A-47A7-B7A1-55662B70BF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57BDA1A-3081-45EB-A31E-3F98EC6DC3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83DDA50-C794-4DC5-8297-CFDEB8DCB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A42024A-A832-4635-9CE6-B968232CE8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64D00AA-3E68-4F56-80A0-08D5DFFB6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988A711-E3E8-4172-AFE1-60E93FF10A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A89FF34-EE34-461C-A3EF-73AC3801B9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80D55E43-BE59-444D-B32B-9C0306A126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39C823F-B16B-4DF7-BA6E-0D832AAB27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E623C08-172F-41EA-90CB-59ED0D583B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94C0577F-0FF9-47D5-8C6D-FC7B4CC318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0C80E9D-7909-4C52-ACAD-80FF874F99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B9598CE-4E74-4A54-BAB8-59379D2114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E7188EAA-47E1-4B73-8682-C74A0421BE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6900E8B-61F2-411F-B29F-A9CDC6E811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0A25598A-334A-487D-9604-4753EAE81E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8DBE472-045A-491C-AB7C-4153EE2B00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F6DD374-5D5F-48BB-8135-8F37EE2C23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86B8A5A-00D0-4291-937B-931B3F19CD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89C10BFA-8067-495D-810E-1F4085F7B4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51F94E69-8294-4AB3-A457-3BD4ACF085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AD2859C5-45C5-4EE2-8272-0FA7A02353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14AFB321-1B9D-41AF-9686-8C689A3F4B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5C4403F4-D893-4E4C-8DFE-E79AE6A62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BA894316-677B-4B51-AF19-0D3FAF96A7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07FDE9AD-8F5A-44B0-AC7E-30148150D0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4D0E6BA-489D-4EA4-994E-225F7D078B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7EDFBCCB-EC92-4860-BBDB-2EC6355FEE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459DBA8E-2EB0-4C51-A161-2C595B89D4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B1BA285-9A95-49B7-A098-F38400D92B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D29C405E-90F5-4AB5-8B5F-3CA2F1815A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214FFD-3321-412F-9CA5-4BC6E874F9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5F16C3D8-64A1-443D-92A7-EA97518A63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E4EFAB9-436A-4B6B-A16B-8DA3F614A8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037DDFC3-D7A5-443D-8417-D723296DA7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53AC142-F4B4-47E8-BBEE-F7D0F8547F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890AAA82-94E2-41D0-AE92-9C87195CC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D33B856-EF4E-40FC-BDA0-9E26203D0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24AEBF58-C8A2-4D00-9AFB-B5012AEA36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1270E55-4211-4529-BDC3-29B80BDF50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16DD7E91-EFBB-4DD7-B30F-4A13C20BED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6260F31-66FB-4E2C-801E-701C2B859A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5FEE1C9-3961-4400-AD3E-B5AD93A474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34E1BE05-269F-4A13-99FE-2A973A0E77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D591FBD-65C6-46C4-AF19-875D652DCF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5F7E635-CB45-4346-BBFB-10FF0576AF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3BDAC885-F0B3-4D66-8587-4384652983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427A7E1-71C9-42CC-9CAF-53642DC4D0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20BF60C4-2E5D-473E-96B6-D22BB8536F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C4703732-1088-4448-ACC0-D8BD901B2C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777D706-23BF-4962-98D3-D5AE7DF4EC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783FF777-4C59-44D0-9441-2B40E0A70E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037F33C-65F4-44B6-9CB2-D32D1552C6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73BA403-F3FD-4D76-A516-5698375D64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0AF0D29B-415A-4327-A4B4-B5DC8F0AC0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74A9388-F55E-4F94-817D-5BFF0B59E7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30C52183-F223-4E0A-B713-C91589CEB8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6BEE030-DC6B-4CB1-A01B-95CC825525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D41CF67-37BB-443C-85CF-2A05174FD4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65A449CF-396F-45B8-B268-6824A4E89B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9C20A7EF-7013-4D6C-ADD8-868A931DF2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7692C-3BA9-4D4D-82F8-E497797AAE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A6D539D6-A55E-40F5-83AC-A773405241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D4D7922F-CA55-4202-B99F-ED303E7044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120C846-A602-4B6C-9C07-11D2B0F8A4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4B5D527-4684-45F5-84CE-73642492DB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FF31CF21-8169-4D45-A115-9CF8D37189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A8762B9-9CD8-4676-93F5-6C9358A940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183E80A-70D1-4F52-A92D-D396648CCB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83FBB0F7-E17E-4890-9B66-3625BA1468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08E7BF1-2D4D-44AB-A5CC-0ED91B8462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B468C4E-6F63-4172-AE1F-8965744DBC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974C7149-F567-4D55-8F48-511DCF3A81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4A551FA-7E10-4D28-9A10-B9A06C0780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D04F3C0-CE2C-4B8D-A5BD-0E994FD8D9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D2EA9230-DD52-48A9-B268-56744EA506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43A05F5-A8CF-4D01-AF12-95D1ECAE4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1F47C6BC-BD1A-4291-B018-05E5A72E4B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E5B89844-FD17-4048-A3F5-35E390C6EF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B5593F34-8B0E-4D34-9781-B594E2F5D7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4428E4BB-2263-4D19-8254-C9B54B8565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366216E-6EA2-4872-8370-C5EC22520F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D66F8E3F-BF33-4F99-A1F0-EB5885BF2C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EB506747-ED9D-43EA-BD67-DF7971849E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AC803CE8-FFF7-40EA-AF62-102724C324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7EF6FFCA-06CC-4395-AEB0-425719A42D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0D95F285-AAC0-4F32-8665-2677878BD3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8DFCCA2E-BF12-4D26-A5A4-A03387546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ABEAC60-6AC3-4D6A-95F9-2E79F6BE00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FA6015B7-49FE-4729-B2F4-585F0F305F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D611DEB1-76FE-4625-9449-88E52D15F4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97F031C1-1AA7-4CA7-ADD3-E0577626E1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96F5D0CB-22E6-4536-8403-F42527F31F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A32718AB-7401-4F66-9C77-E06C3CF7CD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85B6B5F1-D1E4-45A3-8117-348D02D2A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534869FD-184C-42DB-B9DA-293DB67E5E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A781504F-CAFD-4201-B288-8B4A809B43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9FC8348-2BA6-4631-8AA7-D63CD898C5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C1AF95A2-64EA-45E2-A43B-1EBD569109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CFC80050-240D-434A-BFCB-DE4DA4FAFB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8080185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9"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2">
            <a:extLst>
              <a:ext uri="{FF2B5EF4-FFF2-40B4-BE49-F238E27FC236}">
                <a16:creationId xmlns:a16="http://schemas.microsoft.com/office/drawing/2014/main" id="{768487D8-D787-4381-AEF4-89D1CF16E162}"/>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marR="0" lvl="0" fontAlgn="auto">
              <a:lnSpc>
                <a:spcPct val="90000"/>
              </a:lnSpc>
              <a:spcBef>
                <a:spcPts val="0"/>
              </a:spcBef>
              <a:spcAft>
                <a:spcPts val="800"/>
              </a:spcAft>
              <a:buClrTx/>
              <a:buSzTx/>
              <a:tabLst/>
              <a:defRPr/>
            </a:pPr>
            <a:r>
              <a:rPr kumimoji="0" lang="en-US" sz="2400" b="1" i="0" u="sng" strike="noStrike" cap="none" spc="0" normalizeH="0" baseline="0" noProof="0" dirty="0">
                <a:ln>
                  <a:noFill/>
                </a:ln>
                <a:effectLst/>
                <a:uLnTx/>
                <a:uFillTx/>
              </a:rPr>
              <a:t>TIME FRAMES:</a:t>
            </a: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endParaRPr>
          </a:p>
          <a:p>
            <a:pPr marR="0" lvl="0" fontAlgn="auto">
              <a:lnSpc>
                <a:spcPct val="90000"/>
              </a:lnSpc>
              <a:spcBef>
                <a:spcPts val="0"/>
              </a:spcBef>
              <a:spcAft>
                <a:spcPts val="800"/>
              </a:spcAft>
              <a:buClrTx/>
              <a:buSzTx/>
              <a:tabLst/>
              <a:defRPr/>
            </a:pPr>
            <a:r>
              <a:rPr kumimoji="0" lang="en-US" sz="2400" b="1" i="0" u="sng" strike="noStrike" cap="none" spc="0" normalizeH="0" baseline="0" noProof="0" dirty="0">
                <a:ln>
                  <a:noFill/>
                </a:ln>
                <a:effectLst/>
                <a:uLnTx/>
                <a:uFillTx/>
              </a:rPr>
              <a:t>Nursing Homes – Long Term Care:</a:t>
            </a: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r>
              <a:rPr kumimoji="0" lang="en-US" sz="2400" b="1" i="0" u="sng" strike="noStrike" cap="none" spc="0" normalizeH="0" baseline="0" noProof="0" dirty="0">
                <a:ln>
                  <a:noFill/>
                </a:ln>
                <a:effectLst/>
                <a:uLnTx/>
                <a:uFillTx/>
              </a:rPr>
              <a:t>IJ (P-1): 3 business days</a:t>
            </a:r>
            <a:endParaRPr kumimoji="0" lang="en-US" sz="24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r>
              <a:rPr kumimoji="0" lang="en-US" sz="2400" b="1" i="0" u="sng" strike="noStrike" cap="none" spc="0" normalizeH="0" baseline="0" noProof="0" dirty="0">
                <a:ln>
                  <a:noFill/>
                </a:ln>
                <a:effectLst/>
                <a:uLnTx/>
                <a:uFillTx/>
              </a:rPr>
              <a:t>Non IJ High (P-2) : 18 business days</a:t>
            </a:r>
            <a:endParaRPr kumimoji="0" lang="en-US" sz="24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r>
              <a:rPr kumimoji="0" lang="en-US" sz="2400" b="1" i="0" u="sng" strike="noStrike" cap="none" spc="0" normalizeH="0" baseline="0" noProof="0" dirty="0">
                <a:ln>
                  <a:noFill/>
                </a:ln>
                <a:effectLst/>
                <a:uLnTx/>
                <a:uFillTx/>
              </a:rPr>
              <a:t>Medium (P-3): 45 calendar days</a:t>
            </a:r>
          </a:p>
        </p:txBody>
      </p:sp>
    </p:spTree>
    <p:extLst>
      <p:ext uri="{BB962C8B-B14F-4D97-AF65-F5344CB8AC3E}">
        <p14:creationId xmlns:p14="http://schemas.microsoft.com/office/powerpoint/2010/main" val="415911701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Shape 45">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47">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5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6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5" name="TextBox 2">
            <a:extLst>
              <a:ext uri="{FF2B5EF4-FFF2-40B4-BE49-F238E27FC236}">
                <a16:creationId xmlns:a16="http://schemas.microsoft.com/office/drawing/2014/main" id="{6AE12B56-39B4-1C97-40FD-518B94FD3FBC}"/>
              </a:ext>
            </a:extLst>
          </p:cNvPr>
          <p:cNvGraphicFramePr/>
          <p:nvPr>
            <p:extLst>
              <p:ext uri="{D42A27DB-BD31-4B8C-83A1-F6EECF244321}">
                <p14:modId xmlns:p14="http://schemas.microsoft.com/office/powerpoint/2010/main" val="1568331259"/>
              </p:ext>
            </p:extLst>
          </p:nvPr>
        </p:nvGraphicFramePr>
        <p:xfrm>
          <a:off x="4739280" y="876299"/>
          <a:ext cx="728127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524932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550C5-AC0F-43D5-9BD4-3A9364C1DD27}"/>
              </a:ext>
            </a:extLst>
          </p:cNvPr>
          <p:cNvSpPr>
            <a:spLocks noGrp="1"/>
          </p:cNvSpPr>
          <p:nvPr>
            <p:ph type="title"/>
          </p:nvPr>
        </p:nvSpPr>
        <p:spPr>
          <a:xfrm>
            <a:off x="645065" y="1463040"/>
            <a:ext cx="3796306" cy="2690949"/>
          </a:xfrm>
        </p:spPr>
        <p:txBody>
          <a:bodyPr anchor="t">
            <a:normAutofit/>
          </a:bodyPr>
          <a:lstStyle/>
          <a:p>
            <a:r>
              <a:rPr lang="en-US" dirty="0"/>
              <a:t>5 DAY INVESTIGATION</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35F466-5BF6-4177-826A-598AB685EF1C}"/>
              </a:ext>
            </a:extLst>
          </p:cNvPr>
          <p:cNvSpPr>
            <a:spLocks noGrp="1"/>
          </p:cNvSpPr>
          <p:nvPr>
            <p:ph idx="1"/>
          </p:nvPr>
        </p:nvSpPr>
        <p:spPr>
          <a:xfrm>
            <a:off x="5656218" y="1463039"/>
            <a:ext cx="5542387" cy="4300447"/>
          </a:xfrm>
        </p:spPr>
        <p:txBody>
          <a:bodyPr anchor="t">
            <a:normAutofit/>
          </a:bodyPr>
          <a:lstStyle/>
          <a:p>
            <a:r>
              <a:rPr lang="en-US" sz="2000" dirty="0"/>
              <a:t>5-Day Final Report of Suspected Allegation Within 5 working days of the incident, the facility must provide in its report sufficient information to describe the results of the investigation, and indicate any corrective actions taken, if the allegation was verified. </a:t>
            </a:r>
          </a:p>
          <a:p>
            <a:r>
              <a:rPr lang="en-US" sz="2000" dirty="0"/>
              <a:t>It is important that the facility provide as much information as possible, to the best of its knowledge at the time of submission of the report, so that State agencies can initiate action necessary to oversee the protection of nursing home residents [see §483.12(c)(4)].</a:t>
            </a:r>
          </a:p>
        </p:txBody>
      </p:sp>
    </p:spTree>
    <p:extLst>
      <p:ext uri="{BB962C8B-B14F-4D97-AF65-F5344CB8AC3E}">
        <p14:creationId xmlns:p14="http://schemas.microsoft.com/office/powerpoint/2010/main" val="453950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D9C74-0E92-47D0-82A5-957A4EE56013}"/>
              </a:ext>
            </a:extLst>
          </p:cNvPr>
          <p:cNvSpPr/>
          <p:nvPr/>
        </p:nvSpPr>
        <p:spPr>
          <a:xfrm>
            <a:off x="645952" y="1149292"/>
            <a:ext cx="10410738" cy="1746953"/>
          </a:xfrm>
          <a:prstGeom prst="rect">
            <a:avLst/>
          </a:prstGeom>
        </p:spPr>
        <p:txBody>
          <a:bodyPr wrap="square">
            <a:spAutoFit/>
          </a:bodyPr>
          <a:lstStyle/>
          <a:p>
            <a:pPr marL="1257300" marR="69215" lvl="2" indent="-342900" algn="just">
              <a:lnSpc>
                <a:spcPct val="105000"/>
              </a:lnSpc>
              <a:spcBef>
                <a:spcPts val="535"/>
              </a:spcBef>
              <a:spcAft>
                <a:spcPts val="0"/>
              </a:spcAft>
              <a:buFont typeface="Arial" panose="020B0604020202020204" pitchFamily="34" charset="0"/>
              <a:buChar char="•"/>
            </a:pPr>
            <a:endParaRPr lang="en-US" sz="24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endParaRPr lang="en-US" sz="2400" dirty="0">
              <a:solidFill>
                <a:schemeClr val="bg1"/>
              </a:solidFill>
              <a:latin typeface="Times New Roman" panose="02020603050405020304" pitchFamily="18" charset="0"/>
              <a:ea typeface="Times New Roman" panose="02020603050405020304" pitchFamily="18" charset="0"/>
            </a:endParaRPr>
          </a:p>
          <a:p>
            <a:pPr marL="1257300" marR="69215" lvl="2" indent="-342900" algn="just">
              <a:lnSpc>
                <a:spcPct val="105000"/>
              </a:lnSpc>
              <a:spcBef>
                <a:spcPts val="53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The IP will collaborate with the contracted laboratory regarding reports and services to support antibiotic stewardship activities.</a:t>
            </a:r>
            <a:r>
              <a:rPr lang="en-US" sz="2400" i="1"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097348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CA6F1-1E5E-4FF5-B9F7-D528B4A20E18}"/>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SURVEY OF COMPLAINTS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633CDBF-D82D-4288-AA5E-8C12C73CE0CA}"/>
              </a:ext>
            </a:extLst>
          </p:cNvPr>
          <p:cNvSpPr>
            <a:spLocks noGrp="1"/>
          </p:cNvSpPr>
          <p:nvPr>
            <p:ph idx="1"/>
          </p:nvPr>
        </p:nvSpPr>
        <p:spPr>
          <a:xfrm>
            <a:off x="4447308" y="591344"/>
            <a:ext cx="7606147" cy="5585619"/>
          </a:xfrm>
        </p:spPr>
        <p:txBody>
          <a:bodyPr anchor="ctr">
            <a:normAutofit fontScale="92500" lnSpcReduction="10000"/>
          </a:bodyPr>
          <a:lstStyle/>
          <a:p>
            <a:pPr marL="0" indent="0">
              <a:buNone/>
            </a:pPr>
            <a:r>
              <a:rPr lang="en-US" dirty="0"/>
              <a:t>Section 42 CFR 488.332 provides the Federal regulatory basis for the investigation of The survey agency must review all complaint allegations and conduct a standard or an abbreviated standard survey to investigate complaints of violations of requirements if its review of the allegation concludes that:</a:t>
            </a:r>
          </a:p>
          <a:p>
            <a:pPr marL="0" indent="0">
              <a:buNone/>
            </a:pPr>
            <a:r>
              <a:rPr lang="en-US" dirty="0"/>
              <a:t> • A deficiency in one or more of the requirements  </a:t>
            </a:r>
          </a:p>
          <a:p>
            <a:pPr marL="0" indent="0">
              <a:buNone/>
            </a:pPr>
            <a:r>
              <a:rPr lang="en-US" dirty="0"/>
              <a:t>    may have occurred; and </a:t>
            </a:r>
          </a:p>
          <a:p>
            <a:pPr marL="0" indent="0">
              <a:buNone/>
            </a:pPr>
            <a:r>
              <a:rPr lang="en-US" dirty="0"/>
              <a:t>• Only a survey can determine whether a </a:t>
            </a:r>
          </a:p>
          <a:p>
            <a:pPr marL="0" indent="0">
              <a:buNone/>
            </a:pPr>
            <a:r>
              <a:rPr lang="en-US" dirty="0"/>
              <a:t>   deficiency or deficiencies exist.</a:t>
            </a:r>
          </a:p>
          <a:p>
            <a:pPr marL="0" indent="0">
              <a:buNone/>
            </a:pPr>
            <a:endParaRPr lang="en-US" dirty="0"/>
          </a:p>
          <a:p>
            <a:pPr marL="0" indent="0">
              <a:buNone/>
            </a:pPr>
            <a:r>
              <a:rPr lang="en-US" dirty="0"/>
              <a:t> The survey agency does not conduct a survey if the complaint raises issues that are outside the purview of Federal participation requirements. </a:t>
            </a:r>
          </a:p>
        </p:txBody>
      </p:sp>
    </p:spTree>
    <p:extLst>
      <p:ext uri="{BB962C8B-B14F-4D97-AF65-F5344CB8AC3E}">
        <p14:creationId xmlns:p14="http://schemas.microsoft.com/office/powerpoint/2010/main" val="156574322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258092-72C0-45BB-B462-2EE33CCC146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REVIEW</a:t>
            </a:r>
          </a:p>
        </p:txBody>
      </p:sp>
      <p:graphicFrame>
        <p:nvGraphicFramePr>
          <p:cNvPr id="5" name="Content Placeholder 2">
            <a:extLst>
              <a:ext uri="{FF2B5EF4-FFF2-40B4-BE49-F238E27FC236}">
                <a16:creationId xmlns:a16="http://schemas.microsoft.com/office/drawing/2014/main" id="{32DFC2B2-5190-89C6-1788-DC9C97569B10}"/>
              </a:ext>
            </a:extLst>
          </p:cNvPr>
          <p:cNvGraphicFramePr>
            <a:graphicFrameLocks noGrp="1"/>
          </p:cNvGraphicFramePr>
          <p:nvPr>
            <p:ph idx="1"/>
            <p:extLst>
              <p:ext uri="{D42A27DB-BD31-4B8C-83A1-F6EECF244321}">
                <p14:modId xmlns:p14="http://schemas.microsoft.com/office/powerpoint/2010/main" val="382799599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164992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B07817-7BC8-43CF-8297-EC0D89FA20F1}"/>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SURVEY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4EF137-B673-41EF-B9C5-8CDDE3DCB619}"/>
              </a:ext>
            </a:extLst>
          </p:cNvPr>
          <p:cNvSpPr>
            <a:spLocks noGrp="1"/>
          </p:cNvSpPr>
          <p:nvPr>
            <p:ph idx="1"/>
          </p:nvPr>
        </p:nvSpPr>
        <p:spPr>
          <a:xfrm>
            <a:off x="4447308" y="591344"/>
            <a:ext cx="6906491" cy="5585619"/>
          </a:xfrm>
        </p:spPr>
        <p:txBody>
          <a:bodyPr anchor="ctr">
            <a:normAutofit fontScale="92500"/>
          </a:bodyPr>
          <a:lstStyle/>
          <a:p>
            <a:r>
              <a:rPr lang="en-US" sz="2400" dirty="0"/>
              <a:t>The order and manner in which information is gathered depends on the type of complaint that is being investigated. Conduct comprehensive, focused, and/or closed record reviews as appropriate for the type of complaint. </a:t>
            </a:r>
          </a:p>
          <a:p>
            <a:r>
              <a:rPr lang="en-US" sz="2400" dirty="0"/>
              <a:t>Generally, it is not necessary to review records and information from more than one year ago. However, the SA is not precluded from doing so if concerns identified during the investigation indicate it is necessary in order to determine current compliance.</a:t>
            </a:r>
          </a:p>
          <a:p>
            <a:r>
              <a:rPr lang="en-US" sz="2400" dirty="0"/>
              <a:t> It is very important to remember that the determination of whether the complaint happened is not enough.</a:t>
            </a:r>
          </a:p>
          <a:p>
            <a:r>
              <a:rPr lang="en-US" sz="2400" dirty="0"/>
              <a:t> The surveyor needs to determine noncompliant facility practices related to the complaint situation and which, if any, requirements are not met by the facility. </a:t>
            </a:r>
          </a:p>
        </p:txBody>
      </p:sp>
    </p:spTree>
    <p:extLst>
      <p:ext uri="{BB962C8B-B14F-4D97-AF65-F5344CB8AC3E}">
        <p14:creationId xmlns:p14="http://schemas.microsoft.com/office/powerpoint/2010/main" val="156372165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3A840-2291-49C6-AD53-56DE160BE6CF}"/>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rPr>
              <a:t>REPORTING TO LAW ENFORCEMENT OR OTHER AGENCIES</a:t>
            </a:r>
          </a:p>
        </p:txBody>
      </p:sp>
      <p:sp>
        <p:nvSpPr>
          <p:cNvPr id="3" name="Content Placeholder 2">
            <a:extLst>
              <a:ext uri="{FF2B5EF4-FFF2-40B4-BE49-F238E27FC236}">
                <a16:creationId xmlns:a16="http://schemas.microsoft.com/office/drawing/2014/main" id="{3D58089E-8A9A-4532-A599-9053C44273EF}"/>
              </a:ext>
            </a:extLst>
          </p:cNvPr>
          <p:cNvSpPr>
            <a:spLocks noGrp="1"/>
          </p:cNvSpPr>
          <p:nvPr>
            <p:ph idx="1"/>
          </p:nvPr>
        </p:nvSpPr>
        <p:spPr>
          <a:xfrm>
            <a:off x="4037827" y="649480"/>
            <a:ext cx="8151126" cy="5546047"/>
          </a:xfrm>
        </p:spPr>
        <p:txBody>
          <a:bodyPr anchor="ctr">
            <a:normAutofit fontScale="92500" lnSpcReduction="20000"/>
          </a:bodyPr>
          <a:lstStyle/>
          <a:p>
            <a:r>
              <a:rPr lang="en-US" sz="2000" dirty="0"/>
              <a:t>5330 - Reporting Abuse to Law Enforcement and the Medicaid Fraud Control Unit for Nursing Homes (Rev.) If the SA receives information that a suspected crime may have occurred in a facility and there is indication that it has not been reported or the SA cannot verify that a report was made to law enforcement, the SA must report the suspected crime to law enforcement.</a:t>
            </a:r>
          </a:p>
          <a:p>
            <a:r>
              <a:rPr lang="en-US" sz="2000" dirty="0"/>
              <a:t>Verifying that a complainant, facility, and/or covered individual(s) has made a report to law enforcement would include review and confirmation of the following information: </a:t>
            </a:r>
          </a:p>
          <a:p>
            <a:endParaRPr lang="en-US" sz="2000" dirty="0"/>
          </a:p>
          <a:p>
            <a:pPr marL="0" indent="0">
              <a:lnSpc>
                <a:spcPct val="110000"/>
              </a:lnSpc>
              <a:spcBef>
                <a:spcPts val="0"/>
              </a:spcBef>
              <a:buNone/>
            </a:pPr>
            <a:r>
              <a:rPr lang="en-US" sz="2000" dirty="0"/>
              <a:t>1. Who submitted the report to law enforcement, including name and </a:t>
            </a:r>
          </a:p>
          <a:p>
            <a:pPr marL="0" indent="0">
              <a:lnSpc>
                <a:spcPct val="110000"/>
              </a:lnSpc>
              <a:spcBef>
                <a:spcPts val="0"/>
              </a:spcBef>
              <a:buNone/>
            </a:pPr>
            <a:r>
              <a:rPr lang="en-US" sz="2000" dirty="0"/>
              <a:t>    contact information;</a:t>
            </a:r>
          </a:p>
          <a:p>
            <a:pPr marL="0" indent="0">
              <a:lnSpc>
                <a:spcPct val="110000"/>
              </a:lnSpc>
              <a:spcBef>
                <a:spcPts val="0"/>
              </a:spcBef>
              <a:buNone/>
            </a:pPr>
            <a:endParaRPr lang="en-US" sz="2000" dirty="0"/>
          </a:p>
          <a:p>
            <a:pPr marL="0" indent="0">
              <a:lnSpc>
                <a:spcPct val="110000"/>
              </a:lnSpc>
              <a:spcBef>
                <a:spcPts val="0"/>
              </a:spcBef>
              <a:buNone/>
            </a:pPr>
            <a:r>
              <a:rPr lang="en-US" sz="2000" dirty="0"/>
              <a:t>2. Who did the reporter contact, including law enforcement  </a:t>
            </a:r>
          </a:p>
          <a:p>
            <a:pPr marL="0" indent="0">
              <a:lnSpc>
                <a:spcPct val="110000"/>
              </a:lnSpc>
              <a:spcBef>
                <a:spcPts val="0"/>
              </a:spcBef>
              <a:buNone/>
            </a:pPr>
            <a:r>
              <a:rPr lang="en-US" sz="2000" dirty="0"/>
              <a:t>   entity, name, and contact information; </a:t>
            </a:r>
          </a:p>
          <a:p>
            <a:pPr marL="0" indent="0">
              <a:lnSpc>
                <a:spcPct val="110000"/>
              </a:lnSpc>
              <a:spcBef>
                <a:spcPts val="0"/>
              </a:spcBef>
              <a:buNone/>
            </a:pPr>
            <a:endParaRPr lang="en-US" sz="2000" dirty="0"/>
          </a:p>
          <a:p>
            <a:pPr marL="0" indent="0">
              <a:lnSpc>
                <a:spcPct val="110000"/>
              </a:lnSpc>
              <a:spcBef>
                <a:spcPts val="0"/>
              </a:spcBef>
              <a:buNone/>
            </a:pPr>
            <a:r>
              <a:rPr lang="en-US" sz="2000" dirty="0"/>
              <a:t>3. Date/Time that the report was filed; </a:t>
            </a:r>
          </a:p>
          <a:p>
            <a:pPr marL="0" indent="0">
              <a:lnSpc>
                <a:spcPct val="110000"/>
              </a:lnSpc>
              <a:spcBef>
                <a:spcPts val="0"/>
              </a:spcBef>
              <a:buNone/>
            </a:pPr>
            <a:endParaRPr lang="en-US" sz="2000" dirty="0"/>
          </a:p>
          <a:p>
            <a:pPr marL="0" indent="0">
              <a:lnSpc>
                <a:spcPct val="110000"/>
              </a:lnSpc>
              <a:spcBef>
                <a:spcPts val="0"/>
              </a:spcBef>
              <a:buNone/>
            </a:pPr>
            <a:r>
              <a:rPr lang="en-US" sz="2000" dirty="0"/>
              <a:t>4.  Any copies of the report made to law enforcement, if available; • What  </a:t>
            </a:r>
          </a:p>
          <a:p>
            <a:pPr marL="0" indent="0">
              <a:lnSpc>
                <a:spcPct val="110000"/>
              </a:lnSpc>
              <a:spcBef>
                <a:spcPts val="0"/>
              </a:spcBef>
              <a:buNone/>
            </a:pPr>
            <a:r>
              <a:rPr lang="en-US" sz="2000" dirty="0"/>
              <a:t>    information was conveyed to law enforcement; and</a:t>
            </a:r>
          </a:p>
          <a:p>
            <a:pPr marL="0" indent="0">
              <a:lnSpc>
                <a:spcPct val="110000"/>
              </a:lnSpc>
              <a:spcBef>
                <a:spcPts val="0"/>
              </a:spcBef>
              <a:buNone/>
            </a:pPr>
            <a:endParaRPr lang="en-US" sz="2000" dirty="0"/>
          </a:p>
          <a:p>
            <a:pPr marL="0" indent="0">
              <a:lnSpc>
                <a:spcPct val="110000"/>
              </a:lnSpc>
              <a:spcBef>
                <a:spcPts val="0"/>
              </a:spcBef>
              <a:buNone/>
            </a:pPr>
            <a:r>
              <a:rPr lang="en-US" sz="2000" dirty="0"/>
              <a:t> 5. The police report number provided by law enforcement. </a:t>
            </a:r>
          </a:p>
        </p:txBody>
      </p:sp>
    </p:spTree>
    <p:extLst>
      <p:ext uri="{BB962C8B-B14F-4D97-AF65-F5344CB8AC3E}">
        <p14:creationId xmlns:p14="http://schemas.microsoft.com/office/powerpoint/2010/main" val="284519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RQ--Agency for Healthcare Research and Quality: Advancing Excellence in Health Care">
            <a:hlinkClick r:id="rId2"/>
            <a:extLst>
              <a:ext uri="{FF2B5EF4-FFF2-40B4-BE49-F238E27FC236}">
                <a16:creationId xmlns:a16="http://schemas.microsoft.com/office/drawing/2014/main" id="{9FA0B0EF-BE2D-4CCE-9669-1A32D2E566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90900" y="3019904"/>
            <a:ext cx="5410200" cy="1073923"/>
          </a:xfrm>
          <a:prstGeom prst="rect">
            <a:avLst/>
          </a:prstGeom>
          <a:noFill/>
          <a:ln>
            <a:noFill/>
          </a:ln>
        </p:spPr>
      </p:pic>
      <p:sp>
        <p:nvSpPr>
          <p:cNvPr id="5" name="Rectangle 4">
            <a:extLst>
              <a:ext uri="{FF2B5EF4-FFF2-40B4-BE49-F238E27FC236}">
                <a16:creationId xmlns:a16="http://schemas.microsoft.com/office/drawing/2014/main" id="{356DB931-98DE-464A-B6D3-42FBC534B1D6}"/>
              </a:ext>
            </a:extLst>
          </p:cNvPr>
          <p:cNvSpPr/>
          <p:nvPr/>
        </p:nvSpPr>
        <p:spPr>
          <a:xfrm>
            <a:off x="218114" y="3019904"/>
            <a:ext cx="12398928" cy="1754326"/>
          </a:xfrm>
          <a:prstGeom prst="rect">
            <a:avLst/>
          </a:prstGeom>
        </p:spPr>
        <p:txBody>
          <a:bodyPr wrap="square">
            <a:spAutoFit/>
          </a:bodyPr>
          <a:lstStyle/>
          <a:p>
            <a:r>
              <a:rPr lang="en-US" u="sng" dirty="0">
                <a:solidFill>
                  <a:srgbClr val="0563C1"/>
                </a:solidFill>
                <a:latin typeface="Times New Roman" panose="02020603050405020304" pitchFamily="18" charset="0"/>
                <a:ea typeface="Times New Roman" panose="02020603050405020304" pitchFamily="18" charset="0"/>
                <a:hlinkClick r:id="rId4"/>
              </a:rPr>
              <a:t>Toolkits From:</a:t>
            </a:r>
          </a:p>
          <a:p>
            <a:endParaRPr lang="en-US" u="sng" dirty="0">
              <a:solidFill>
                <a:srgbClr val="0563C1"/>
              </a:solidFill>
              <a:latin typeface="Times New Roman" panose="02020603050405020304" pitchFamily="18" charset="0"/>
              <a:ea typeface="Times New Roman" panose="02020603050405020304" pitchFamily="18" charset="0"/>
              <a:hlinkClick r:id="rId4"/>
            </a:endParaRPr>
          </a:p>
          <a:p>
            <a:endParaRPr lang="en-US" u="sng" dirty="0">
              <a:solidFill>
                <a:srgbClr val="0563C1"/>
              </a:solidFill>
              <a:latin typeface="Times New Roman" panose="02020603050405020304" pitchFamily="18" charset="0"/>
              <a:ea typeface="Times New Roman" panose="02020603050405020304" pitchFamily="18" charset="0"/>
              <a:hlinkClick r:id="rId4"/>
            </a:endParaRPr>
          </a:p>
          <a:p>
            <a:endParaRPr lang="en-US" u="sng" dirty="0">
              <a:solidFill>
                <a:srgbClr val="0563C1"/>
              </a:solidFill>
              <a:latin typeface="Times New Roman" panose="02020603050405020304" pitchFamily="18" charset="0"/>
              <a:ea typeface="Times New Roman" panose="02020603050405020304" pitchFamily="18" charset="0"/>
              <a:hlinkClick r:id="rId4"/>
            </a:endParaRPr>
          </a:p>
          <a:p>
            <a:endParaRPr lang="en-US" u="sng" dirty="0">
              <a:solidFill>
                <a:srgbClr val="0563C1"/>
              </a:solidFill>
              <a:latin typeface="Times New Roman" panose="02020603050405020304" pitchFamily="18" charset="0"/>
              <a:ea typeface="Times New Roman" panose="02020603050405020304" pitchFamily="18" charset="0"/>
              <a:hlinkClick r:id="rId4"/>
            </a:endParaRPr>
          </a:p>
          <a:p>
            <a:endParaRPr lang="en-US" u="sng" dirty="0">
              <a:solidFill>
                <a:srgbClr val="0563C1"/>
              </a:solidFill>
              <a:latin typeface="Times New Roman" panose="02020603050405020304" pitchFamily="18" charset="0"/>
              <a:ea typeface="Times New Roman" panose="02020603050405020304" pitchFamily="18" charset="0"/>
              <a:hlinkClick r:id="rId4"/>
            </a:endParaRPr>
          </a:p>
        </p:txBody>
      </p:sp>
    </p:spTree>
    <p:extLst>
      <p:ext uri="{BB962C8B-B14F-4D97-AF65-F5344CB8AC3E}">
        <p14:creationId xmlns:p14="http://schemas.microsoft.com/office/powerpoint/2010/main" val="3135086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9E4E7A-2976-4F1E-B36E-039231B1E11C}"/>
              </a:ext>
            </a:extLst>
          </p:cNvPr>
          <p:cNvSpPr/>
          <p:nvPr/>
        </p:nvSpPr>
        <p:spPr>
          <a:xfrm>
            <a:off x="100668" y="385894"/>
            <a:ext cx="11652308" cy="5078313"/>
          </a:xfrm>
          <a:prstGeom prst="rect">
            <a:avLst/>
          </a:prstGeom>
        </p:spPr>
        <p:txBody>
          <a:bodyPr wrap="square">
            <a:spAutoFit/>
          </a:bodyPr>
          <a:lstStyle/>
          <a:p>
            <a:endParaRPr lang="en-US" dirty="0"/>
          </a:p>
          <a:p>
            <a:endParaRPr lang="en-US" dirty="0"/>
          </a:p>
          <a:p>
            <a:r>
              <a:rPr lang="en-US" dirty="0"/>
              <a:t>Nursing Home Stewardship Guide and toolkits</a:t>
            </a:r>
          </a:p>
          <a:p>
            <a:r>
              <a:rPr lang="en-US" dirty="0">
                <a:solidFill>
                  <a:schemeClr val="bg1"/>
                </a:solidFill>
              </a:rPr>
              <a:t>https://www.ahrq.gov/nhguide/toolkits/educate-and-engage/index.html</a:t>
            </a:r>
          </a:p>
          <a:p>
            <a:endParaRPr lang="en-US" dirty="0">
              <a:solidFill>
                <a:schemeClr val="bg1"/>
              </a:solidFill>
            </a:endParaRPr>
          </a:p>
          <a:p>
            <a:r>
              <a:rPr lang="en-US" dirty="0"/>
              <a:t>Talking With Residents provides talking points for nurses to educate residents about antibiotics and encourage them to ask questions or report symptoms :</a:t>
            </a:r>
          </a:p>
          <a:p>
            <a:endParaRPr lang="en-US" u="sng" dirty="0">
              <a:solidFill>
                <a:srgbClr val="0563C1"/>
              </a:solidFill>
              <a:latin typeface="Times New Roman" panose="02020603050405020304" pitchFamily="18" charset="0"/>
              <a:ea typeface="Times New Roman" panose="02020603050405020304" pitchFamily="18" charset="0"/>
              <a:hlinkClick r:id="rId2"/>
            </a:endParaRPr>
          </a:p>
          <a:p>
            <a:r>
              <a:rPr lang="en-US" u="sng" dirty="0">
                <a:solidFill>
                  <a:srgbClr val="0563C1"/>
                </a:solidFill>
                <a:latin typeface="Times New Roman" panose="02020603050405020304" pitchFamily="18" charset="0"/>
                <a:ea typeface="Times New Roman" panose="02020603050405020304" pitchFamily="18" charset="0"/>
                <a:hlinkClick r:id="rId2"/>
              </a:rPr>
              <a:t>https://www.ahrq.gov/sites/default/files/wysiwyg/nhguide/6_TK1_T4-Be_Smart_About_Antibiotics_Final.pdf</a:t>
            </a:r>
            <a:endParaRPr lang="en-US" u="sng" dirty="0">
              <a:solidFill>
                <a:srgbClr val="0563C1"/>
              </a:solidFill>
              <a:latin typeface="Times New Roman" panose="02020603050405020304" pitchFamily="18" charset="0"/>
              <a:ea typeface="Times New Roman" panose="02020603050405020304" pitchFamily="18" charset="0"/>
            </a:endParaRPr>
          </a:p>
          <a:p>
            <a:endParaRPr lang="en-US" u="sng" dirty="0">
              <a:solidFill>
                <a:srgbClr val="0563C1"/>
              </a:solidFill>
              <a:latin typeface="Times New Roman" panose="02020603050405020304" pitchFamily="18" charset="0"/>
              <a:ea typeface="Times New Roman" panose="02020603050405020304" pitchFamily="18" charset="0"/>
            </a:endParaRPr>
          </a:p>
          <a:p>
            <a:r>
              <a:rPr lang="en-US" dirty="0"/>
              <a:t>Talking With Residents’ Family Members provides similar talking points for nurses to use when talking to residents’ family members </a:t>
            </a:r>
          </a:p>
          <a:p>
            <a:endParaRPr lang="en-US" u="sng" dirty="0">
              <a:solidFill>
                <a:srgbClr val="0563C1"/>
              </a:solidFill>
              <a:latin typeface="Times New Roman" panose="02020603050405020304" pitchFamily="18" charset="0"/>
              <a:ea typeface="Times New Roman" panose="02020603050405020304" pitchFamily="18" charset="0"/>
            </a:endParaRPr>
          </a:p>
          <a:p>
            <a:r>
              <a:rPr lang="en-US" dirty="0">
                <a:solidFill>
                  <a:schemeClr val="bg1"/>
                </a:solidFill>
                <a:latin typeface="Times New Roman" panose="02020603050405020304" pitchFamily="18" charset="0"/>
                <a:ea typeface="Times New Roman" panose="02020603050405020304" pitchFamily="18" charset="0"/>
                <a:hlinkClick r:id="rId3"/>
              </a:rPr>
              <a:t>https://www.ahrq.gov/sites/default/files/wysiwyg/nhguide/6_TK1_T2-Talking_with_Residents_Family_Members_checklist_version_Final.pdf</a:t>
            </a:r>
            <a:endParaRPr lang="en-US" dirty="0">
              <a:solidFill>
                <a:schemeClr val="bg1"/>
              </a:solidFill>
              <a:latin typeface="Times New Roman" panose="02020603050405020304" pitchFamily="18" charset="0"/>
              <a:ea typeface="Times New Roman" panose="02020603050405020304" pitchFamily="18" charset="0"/>
            </a:endParaRPr>
          </a:p>
          <a:p>
            <a:endParaRPr lang="en-US" dirty="0">
              <a:solidFill>
                <a:schemeClr val="bg1"/>
              </a:solidFill>
              <a:latin typeface="Times New Roman" panose="02020603050405020304" pitchFamily="18" charset="0"/>
              <a:ea typeface="Times New Roman" panose="02020603050405020304" pitchFamily="18" charset="0"/>
            </a:endParaRPr>
          </a:p>
          <a:p>
            <a:endParaRPr lang="en-US" dirty="0">
              <a:solidFill>
                <a:schemeClr val="bg1"/>
              </a:solidFill>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892349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5AD52-FE55-4689-AF9A-C8B60E621003}"/>
              </a:ext>
            </a:extLst>
          </p:cNvPr>
          <p:cNvPicPr>
            <a:picLocks noChangeAspect="1"/>
          </p:cNvPicPr>
          <p:nvPr/>
        </p:nvPicPr>
        <p:blipFill>
          <a:blip r:embed="rId2"/>
          <a:stretch>
            <a:fillRect/>
          </a:stretch>
        </p:blipFill>
        <p:spPr>
          <a:xfrm>
            <a:off x="1514459" y="3002243"/>
            <a:ext cx="9163082" cy="853514"/>
          </a:xfrm>
          <a:prstGeom prst="rect">
            <a:avLst/>
          </a:prstGeom>
        </p:spPr>
      </p:pic>
    </p:spTree>
    <p:extLst>
      <p:ext uri="{BB962C8B-B14F-4D97-AF65-F5344CB8AC3E}">
        <p14:creationId xmlns:p14="http://schemas.microsoft.com/office/powerpoint/2010/main" val="3708694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02913C-9EB4-42E7-92F0-88FF2713C26A}"/>
              </a:ext>
            </a:extLst>
          </p:cNvPr>
          <p:cNvSpPr/>
          <p:nvPr/>
        </p:nvSpPr>
        <p:spPr>
          <a:xfrm>
            <a:off x="145280" y="282011"/>
            <a:ext cx="23608760" cy="5893023"/>
          </a:xfrm>
          <a:prstGeom prst="rect">
            <a:avLst/>
          </a:prstGeom>
        </p:spPr>
        <p:txBody>
          <a:bodyPr wrap="square">
            <a:spAutoFit/>
          </a:bodyPr>
          <a:lstStyle/>
          <a:p>
            <a:pPr lvl="0"/>
            <a:endParaRPr lang="en-US" dirty="0">
              <a:solidFill>
                <a:schemeClr val="bg1"/>
              </a:solidFill>
            </a:endParaRPr>
          </a:p>
          <a:p>
            <a:pPr lvl="0"/>
            <a:r>
              <a:rPr lang="en-US" sz="3200" b="1" dirty="0">
                <a:solidFill>
                  <a:schemeClr val="bg1"/>
                </a:solidFill>
              </a:rPr>
              <a:t>To Have Infection Prevention and Control Committee (IPCC) </a:t>
            </a:r>
          </a:p>
          <a:p>
            <a:pPr lvl="0"/>
            <a:r>
              <a:rPr lang="en-US" dirty="0">
                <a:solidFill>
                  <a:schemeClr val="bg1"/>
                </a:solidFill>
              </a:rPr>
              <a:t>                                                  (With guidance of the Medical Director) </a:t>
            </a:r>
          </a:p>
          <a:p>
            <a:pPr lvl="0"/>
            <a:r>
              <a:rPr lang="en-US" b="1" dirty="0">
                <a:solidFill>
                  <a:schemeClr val="bg1"/>
                </a:solidFill>
              </a:rPr>
              <a:t>  </a:t>
            </a:r>
          </a:p>
          <a:p>
            <a:pPr lvl="0"/>
            <a:r>
              <a:rPr lang="en-US" b="1" dirty="0">
                <a:solidFill>
                  <a:schemeClr val="bg1"/>
                </a:solidFill>
              </a:rPr>
              <a:t> Will:</a:t>
            </a:r>
          </a:p>
          <a:p>
            <a:pPr lvl="0"/>
            <a:endParaRPr lang="en-US" sz="1600" dirty="0">
              <a:solidFill>
                <a:schemeClr val="bg1"/>
              </a:solidFill>
            </a:endParaRPr>
          </a:p>
          <a:p>
            <a:pPr marL="742950" lvl="1" indent="-285750">
              <a:buFont typeface="Arial" panose="020B0604020202020204" pitchFamily="34" charset="0"/>
              <a:buChar char="•"/>
            </a:pPr>
            <a:r>
              <a:rPr lang="en-US" dirty="0">
                <a:solidFill>
                  <a:schemeClr val="bg1"/>
                </a:solidFill>
              </a:rPr>
              <a:t>Develop and implement written policies and procedures for the prevention and control of infections </a:t>
            </a:r>
          </a:p>
          <a:p>
            <a:pPr lvl="1"/>
            <a:r>
              <a:rPr lang="en-US" dirty="0">
                <a:solidFill>
                  <a:schemeClr val="bg1"/>
                </a:solidFill>
              </a:rPr>
              <a:t>     among residents and employees and visitors</a:t>
            </a:r>
          </a:p>
          <a:p>
            <a:pPr lvl="1"/>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Establish, assesses, evaluate, and oversee environmental infection prevention and control practices </a:t>
            </a:r>
          </a:p>
          <a:p>
            <a:pPr lvl="1"/>
            <a:r>
              <a:rPr lang="en-US" dirty="0">
                <a:solidFill>
                  <a:schemeClr val="bg1"/>
                </a:solidFill>
              </a:rPr>
              <a:t>     in accordance with CDC, federal and state guidelines and requirements</a:t>
            </a:r>
          </a:p>
          <a:p>
            <a:pPr lvl="1"/>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Provide these guidelines and requirements to the facility employees to establish a safe </a:t>
            </a:r>
          </a:p>
          <a:p>
            <a:pPr lvl="1"/>
            <a:r>
              <a:rPr lang="en-US" dirty="0">
                <a:solidFill>
                  <a:schemeClr val="bg1"/>
                </a:solidFill>
              </a:rPr>
              <a:t>    and sanitary environment-All training should support current scope of standards of practice through </a:t>
            </a:r>
          </a:p>
          <a:p>
            <a:pPr lvl="1"/>
            <a:r>
              <a:rPr lang="en-US" dirty="0">
                <a:solidFill>
                  <a:schemeClr val="bg1"/>
                </a:solidFill>
              </a:rPr>
              <a:t>    curricula with detail learning objective, performance standard, evaluation criteria and addresses</a:t>
            </a:r>
          </a:p>
          <a:p>
            <a:pPr lvl="1"/>
            <a:r>
              <a:rPr lang="en-US" dirty="0">
                <a:solidFill>
                  <a:schemeClr val="bg1"/>
                </a:solidFill>
              </a:rPr>
              <a:t>    potential risks to residents, staff, and volunteers if procedures are not followed.</a:t>
            </a:r>
          </a:p>
          <a:p>
            <a:pPr lvl="1"/>
            <a:r>
              <a:rPr lang="en-US" dirty="0">
                <a:solidFill>
                  <a:schemeClr val="bg1"/>
                </a:solidFill>
              </a:rPr>
              <a:t>   </a:t>
            </a:r>
          </a:p>
          <a:p>
            <a:pPr lvl="1"/>
            <a:r>
              <a:rPr lang="en-US" dirty="0">
                <a:solidFill>
                  <a:schemeClr val="bg1"/>
                </a:solidFill>
              </a:rPr>
              <a:t> A process should be place to track staff participation in and the understanding of the required training.</a:t>
            </a:r>
          </a:p>
          <a:p>
            <a:pPr lvl="1"/>
            <a:endParaRPr lang="en-US" dirty="0">
              <a:solidFill>
                <a:schemeClr val="bg1"/>
              </a:solidFill>
            </a:endParaRPr>
          </a:p>
          <a:p>
            <a:pPr marL="514350" marR="110490" indent="-2540">
              <a:lnSpc>
                <a:spcPct val="113000"/>
              </a:lnSpc>
              <a:spcBef>
                <a:spcPts val="465"/>
              </a:spcBef>
              <a:spcAft>
                <a:spcPts val="0"/>
              </a:spcAft>
            </a:pPr>
            <a:endParaRPr lang="en-US"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7630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32CCAB-7579-4DDD-964B-AEB8A82A32A5}"/>
              </a:ext>
            </a:extLst>
          </p:cNvPr>
          <p:cNvSpPr txBox="1"/>
          <p:nvPr/>
        </p:nvSpPr>
        <p:spPr>
          <a:xfrm>
            <a:off x="157163" y="128588"/>
            <a:ext cx="11887199" cy="6463308"/>
          </a:xfrm>
          <a:prstGeom prst="rect">
            <a:avLst/>
          </a:prstGeom>
          <a:noFill/>
        </p:spPr>
        <p:txBody>
          <a:bodyPr wrap="square">
            <a:spAutoFit/>
          </a:bodyPr>
          <a:lstStyle/>
          <a:p>
            <a:endParaRPr lang="en-US" dirty="0"/>
          </a:p>
          <a:p>
            <a:r>
              <a:rPr lang="en-US" dirty="0">
                <a:solidFill>
                  <a:schemeClr val="bg1"/>
                </a:solidFill>
              </a:rPr>
              <a:t>Such infection control training must, at a minimum, include the following areas (as </a:t>
            </a:r>
          </a:p>
          <a:p>
            <a:r>
              <a:rPr lang="en-US" dirty="0">
                <a:solidFill>
                  <a:schemeClr val="bg1"/>
                </a:solidFill>
              </a:rPr>
              <a:t>described in §483.80(a)(2)): </a:t>
            </a:r>
          </a:p>
          <a:p>
            <a:endParaRPr lang="en-US" dirty="0">
              <a:solidFill>
                <a:schemeClr val="bg1"/>
              </a:solidFill>
            </a:endParaRPr>
          </a:p>
          <a:p>
            <a:r>
              <a:rPr lang="en-US" dirty="0">
                <a:solidFill>
                  <a:schemeClr val="bg1"/>
                </a:solidFill>
              </a:rPr>
              <a:t>• The facility’s surveillance system designed to identify possible communicable diseases or infections    </a:t>
            </a:r>
          </a:p>
          <a:p>
            <a:r>
              <a:rPr lang="en-US" dirty="0">
                <a:solidFill>
                  <a:schemeClr val="bg1"/>
                </a:solidFill>
              </a:rPr>
              <a:t>    before they can spread to other persons in the facility; </a:t>
            </a:r>
          </a:p>
          <a:p>
            <a:endParaRPr lang="en-US" dirty="0">
              <a:solidFill>
                <a:schemeClr val="bg1"/>
              </a:solidFill>
            </a:endParaRPr>
          </a:p>
          <a:p>
            <a:r>
              <a:rPr lang="en-US" dirty="0">
                <a:solidFill>
                  <a:schemeClr val="bg1"/>
                </a:solidFill>
              </a:rPr>
              <a:t>• When and to whom possible incidents of communicable disease or infections in the facility should be  </a:t>
            </a:r>
          </a:p>
          <a:p>
            <a:r>
              <a:rPr lang="en-US" dirty="0">
                <a:solidFill>
                  <a:schemeClr val="bg1"/>
                </a:solidFill>
              </a:rPr>
              <a:t>    reported; </a:t>
            </a:r>
          </a:p>
          <a:p>
            <a:endParaRPr lang="en-US" dirty="0">
              <a:solidFill>
                <a:schemeClr val="bg1"/>
              </a:solidFill>
            </a:endParaRPr>
          </a:p>
          <a:p>
            <a:r>
              <a:rPr lang="en-US" dirty="0">
                <a:solidFill>
                  <a:schemeClr val="bg1"/>
                </a:solidFill>
              </a:rPr>
              <a:t>• How and when to use standard precautions, including proper hand hygiene practices and   </a:t>
            </a:r>
          </a:p>
          <a:p>
            <a:r>
              <a:rPr lang="en-US" dirty="0">
                <a:solidFill>
                  <a:schemeClr val="bg1"/>
                </a:solidFill>
              </a:rPr>
              <a:t>   environmental cleaning and disinfection practices; </a:t>
            </a:r>
          </a:p>
          <a:p>
            <a:endParaRPr lang="en-US" dirty="0">
              <a:solidFill>
                <a:schemeClr val="bg1"/>
              </a:solidFill>
            </a:endParaRPr>
          </a:p>
          <a:p>
            <a:r>
              <a:rPr lang="en-US" dirty="0">
                <a:solidFill>
                  <a:schemeClr val="bg1"/>
                </a:solidFill>
              </a:rPr>
              <a:t>• How and when to use transmission-based precautions for a resident, including but not limited to, the </a:t>
            </a:r>
          </a:p>
          <a:p>
            <a:r>
              <a:rPr lang="en-US" dirty="0">
                <a:solidFill>
                  <a:schemeClr val="bg1"/>
                </a:solidFill>
              </a:rPr>
              <a:t>   type and its duration of use depending upon the infectious agent or organism involved; </a:t>
            </a:r>
          </a:p>
          <a:p>
            <a:endParaRPr lang="en-US" dirty="0">
              <a:solidFill>
                <a:schemeClr val="bg1"/>
              </a:solidFill>
            </a:endParaRPr>
          </a:p>
          <a:p>
            <a:r>
              <a:rPr lang="en-US" dirty="0">
                <a:solidFill>
                  <a:schemeClr val="bg1"/>
                </a:solidFill>
              </a:rPr>
              <a:t>• Occupational health policies, including the circumstances under which the facility must enforce work  </a:t>
            </a:r>
          </a:p>
          <a:p>
            <a:r>
              <a:rPr lang="en-US" dirty="0">
                <a:solidFill>
                  <a:schemeClr val="bg1"/>
                </a:solidFill>
              </a:rPr>
              <a:t>   restrictions and when to self-report illness or exposures to potentially infectious materials and </a:t>
            </a:r>
          </a:p>
          <a:p>
            <a:endParaRPr lang="en-US" dirty="0">
              <a:solidFill>
                <a:schemeClr val="bg1"/>
              </a:solidFill>
            </a:endParaRPr>
          </a:p>
          <a:p>
            <a:r>
              <a:rPr lang="en-US" dirty="0">
                <a:solidFill>
                  <a:schemeClr val="bg1"/>
                </a:solidFill>
              </a:rPr>
              <a:t>• Proper infection prevention and control practices when performing resident care activities as it pertains  </a:t>
            </a:r>
          </a:p>
          <a:p>
            <a:r>
              <a:rPr lang="en-US" dirty="0">
                <a:solidFill>
                  <a:schemeClr val="bg1"/>
                </a:solidFill>
              </a:rPr>
              <a:t>   to particular staff roles, responsibilities, and situations. </a:t>
            </a:r>
          </a:p>
          <a:p>
            <a:endParaRPr lang="en-US" dirty="0">
              <a:solidFill>
                <a:schemeClr val="bg1"/>
              </a:solidFill>
            </a:endParaRPr>
          </a:p>
          <a:p>
            <a:r>
              <a:rPr lang="en-US" dirty="0">
                <a:solidFill>
                  <a:schemeClr val="bg1"/>
                </a:solidFill>
              </a:rPr>
              <a:t>Please refer to F880 for a detailed description of these topics. </a:t>
            </a:r>
          </a:p>
        </p:txBody>
      </p:sp>
    </p:spTree>
    <p:extLst>
      <p:ext uri="{BB962C8B-B14F-4D97-AF65-F5344CB8AC3E}">
        <p14:creationId xmlns:p14="http://schemas.microsoft.com/office/powerpoint/2010/main" val="4033187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5B4765-3A13-4B5C-A75B-48973CADDD70}"/>
              </a:ext>
            </a:extLst>
          </p:cNvPr>
          <p:cNvSpPr txBox="1"/>
          <p:nvPr/>
        </p:nvSpPr>
        <p:spPr>
          <a:xfrm>
            <a:off x="771524" y="1643064"/>
            <a:ext cx="11087101" cy="646331"/>
          </a:xfrm>
          <a:prstGeom prst="rect">
            <a:avLst/>
          </a:prstGeom>
          <a:noFill/>
        </p:spPr>
        <p:txBody>
          <a:bodyPr wrap="square">
            <a:spAutoFit/>
          </a:bodyPr>
          <a:lstStyle/>
          <a:p>
            <a:r>
              <a:rPr lang="en-US" dirty="0">
                <a:solidFill>
                  <a:schemeClr val="bg1"/>
                </a:solidFill>
              </a:rPr>
              <a:t>Develop isolation precaution protocols for when control of an infectious or communicable disease or disease risk is required in accordance with current CDC guidelines and recommendations</a:t>
            </a:r>
          </a:p>
        </p:txBody>
      </p:sp>
    </p:spTree>
    <p:extLst>
      <p:ext uri="{BB962C8B-B14F-4D97-AF65-F5344CB8AC3E}">
        <p14:creationId xmlns:p14="http://schemas.microsoft.com/office/powerpoint/2010/main" val="582775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E3C299-6D85-40E6-835F-3F2361A1EC58}"/>
              </a:ext>
            </a:extLst>
          </p:cNvPr>
          <p:cNvSpPr/>
          <p:nvPr/>
        </p:nvSpPr>
        <p:spPr>
          <a:xfrm>
            <a:off x="402671" y="327171"/>
            <a:ext cx="10981189" cy="5739135"/>
          </a:xfrm>
          <a:prstGeom prst="rect">
            <a:avLst/>
          </a:prstGeom>
        </p:spPr>
        <p:txBody>
          <a:bodyPr wrap="square">
            <a:spAutoFit/>
          </a:bodyPr>
          <a:lstStyle/>
          <a:p>
            <a:pPr lvl="0"/>
            <a:r>
              <a:rPr lang="en-US" sz="3200" b="1" dirty="0">
                <a:solidFill>
                  <a:schemeClr val="bg1"/>
                </a:solidFill>
              </a:rPr>
              <a:t>To Have Infection Prevention and Control Committee (IPCC) </a:t>
            </a:r>
          </a:p>
          <a:p>
            <a:pPr lvl="0"/>
            <a:r>
              <a:rPr lang="en-US" dirty="0">
                <a:solidFill>
                  <a:schemeClr val="bg1"/>
                </a:solidFill>
              </a:rPr>
              <a:t>                                                  (With guidance of the Medical Director) </a:t>
            </a:r>
          </a:p>
          <a:p>
            <a:pPr lvl="0"/>
            <a:r>
              <a:rPr lang="en-US" b="1" dirty="0">
                <a:solidFill>
                  <a:schemeClr val="bg1"/>
                </a:solidFill>
              </a:rPr>
              <a:t>  </a:t>
            </a:r>
          </a:p>
          <a:p>
            <a:pPr lvl="0"/>
            <a:r>
              <a:rPr lang="en-US" b="1" dirty="0">
                <a:solidFill>
                  <a:schemeClr val="bg1"/>
                </a:solidFill>
              </a:rPr>
              <a:t> </a:t>
            </a:r>
          </a:p>
          <a:p>
            <a:pPr lvl="1"/>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Develop an effective employee health program</a:t>
            </a:r>
          </a:p>
          <a:p>
            <a:pPr marL="742950" lvl="1" indent="-285750">
              <a:buFont typeface="Arial" panose="020B0604020202020204" pitchFamily="34" charset="0"/>
              <a:buChar char="•"/>
            </a:pPr>
            <a:endParaRPr lang="en-US" sz="1600" dirty="0">
              <a:solidFill>
                <a:schemeClr val="bg1"/>
              </a:solidFill>
            </a:endParaRPr>
          </a:p>
          <a:p>
            <a:pPr marL="742950" lvl="1" indent="-285750">
              <a:buFont typeface="Arial" panose="020B0604020202020204" pitchFamily="34" charset="0"/>
              <a:buChar char="•"/>
            </a:pPr>
            <a:r>
              <a:rPr lang="en-US" dirty="0">
                <a:solidFill>
                  <a:schemeClr val="bg1"/>
                </a:solidFill>
              </a:rPr>
              <a:t>Identify situations that may result in employees' exposure to blood, body fluids, or other potentially infectious materials</a:t>
            </a:r>
          </a:p>
          <a:p>
            <a:pPr marL="742950" lvl="1" indent="-285750">
              <a:buFont typeface="Arial" panose="020B0604020202020204" pitchFamily="34" charset="0"/>
              <a:buChar char="•"/>
            </a:pPr>
            <a:endParaRPr lang="en-US" sz="1600" dirty="0">
              <a:solidFill>
                <a:schemeClr val="bg1"/>
              </a:solidFill>
            </a:endParaRPr>
          </a:p>
          <a:p>
            <a:pPr marL="742950" lvl="1" indent="-285750">
              <a:buFont typeface="Arial" panose="020B0604020202020204" pitchFamily="34" charset="0"/>
              <a:buChar char="•"/>
            </a:pPr>
            <a:r>
              <a:rPr lang="en-US" dirty="0">
                <a:solidFill>
                  <a:schemeClr val="bg1"/>
                </a:solidFill>
              </a:rPr>
              <a:t>Develop infection prevention and control orientation and in-service training programs for all facility personnel</a:t>
            </a:r>
          </a:p>
          <a:p>
            <a:pPr lvl="1"/>
            <a:endParaRPr lang="en-US" sz="1600" dirty="0">
              <a:solidFill>
                <a:schemeClr val="bg1"/>
              </a:solidFill>
            </a:endParaRPr>
          </a:p>
          <a:p>
            <a:pPr marL="742950" lvl="1" indent="-285750">
              <a:buFont typeface="Arial" panose="020B0604020202020204" pitchFamily="34" charset="0"/>
              <a:buChar char="•"/>
            </a:pPr>
            <a:r>
              <a:rPr lang="en-US" dirty="0">
                <a:solidFill>
                  <a:schemeClr val="bg1"/>
                </a:solidFill>
              </a:rPr>
              <a:t>Develop policies and procedures for the surveillance and monitoring of infection control practices </a:t>
            </a:r>
          </a:p>
          <a:p>
            <a:pPr lvl="1"/>
            <a:endParaRPr lang="en-US" sz="1600" dirty="0">
              <a:solidFill>
                <a:schemeClr val="bg1"/>
              </a:solidFill>
            </a:endParaRPr>
          </a:p>
          <a:p>
            <a:pPr marL="742950" lvl="1" indent="-285750">
              <a:buFont typeface="Arial" panose="020B0604020202020204" pitchFamily="34" charset="0"/>
              <a:buChar char="•"/>
            </a:pPr>
            <a:r>
              <a:rPr lang="en-US" dirty="0">
                <a:solidFill>
                  <a:schemeClr val="bg1"/>
                </a:solidFill>
              </a:rPr>
              <a:t>Review and help monitor the medical waste management plan</a:t>
            </a:r>
            <a:endParaRPr lang="en-US" sz="1600" dirty="0">
              <a:solidFill>
                <a:schemeClr val="bg1"/>
              </a:solidFill>
            </a:endParaRPr>
          </a:p>
          <a:p>
            <a:pPr marL="514350" marR="110490" indent="-2540">
              <a:lnSpc>
                <a:spcPct val="113000"/>
              </a:lnSpc>
              <a:spcBef>
                <a:spcPts val="465"/>
              </a:spcBef>
              <a:spcAft>
                <a:spcPts val="0"/>
              </a:spcAft>
            </a:pPr>
            <a:endParaRPr lang="en-US"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503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10">
            <a:extLst>
              <a:ext uri="{FF2B5EF4-FFF2-40B4-BE49-F238E27FC236}">
                <a16:creationId xmlns:a16="http://schemas.microsoft.com/office/drawing/2014/main" id="{B455B88A-C127-47B3-B317-724BD4EAAD0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3F07A923-368D-45E6-AACC-9ECE4057AAC4}"/>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2">
              <a:extLst>
                <a:ext uri="{FF2B5EF4-FFF2-40B4-BE49-F238E27FC236}">
                  <a16:creationId xmlns:a16="http://schemas.microsoft.com/office/drawing/2014/main" id="{3FE16B44-FE3C-4330-AF20-E869FC7B78A2}"/>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CB6733-6A12-4A1C-87C3-B676FB381DB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4">
              <a:extLst>
                <a:ext uri="{FF2B5EF4-FFF2-40B4-BE49-F238E27FC236}">
                  <a16:creationId xmlns:a16="http://schemas.microsoft.com/office/drawing/2014/main" id="{A754CCFD-DC5E-453F-B95A-F045ED9B290B}"/>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826A39-89EA-44EA-ABC5-F4469349217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40BBD06B-552C-4DF7-9E19-C5617573E2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748286" y="5181599"/>
            <a:ext cx="8707922" cy="839821"/>
          </a:xfrm>
        </p:spPr>
        <p:txBody>
          <a:bodyPr vert="horz" lIns="91440" tIns="45720" rIns="91440" bIns="45720" rtlCol="0" anchor="b">
            <a:normAutofit/>
          </a:bodyPr>
          <a:lstStyle/>
          <a:p>
            <a:r>
              <a:rPr lang="en-US" sz="3200" kern="1200" cap="all">
                <a:ln w="3175" cmpd="sng">
                  <a:noFill/>
                </a:ln>
                <a:solidFill>
                  <a:srgbClr val="FFFFFF"/>
                </a:solidFill>
                <a:effectLst/>
                <a:latin typeface="+mj-lt"/>
                <a:ea typeface="+mj-ea"/>
                <a:cs typeface="+mj-cs"/>
              </a:rPr>
              <a:t> Implementation Grid</a:t>
            </a:r>
          </a:p>
        </p:txBody>
      </p:sp>
      <p:sp useBgFill="1">
        <p:nvSpPr>
          <p:cNvPr id="20" name="Snip Diagonal Corner Rectangle 21">
            <a:extLst>
              <a:ext uri="{FF2B5EF4-FFF2-40B4-BE49-F238E27FC236}">
                <a16:creationId xmlns:a16="http://schemas.microsoft.com/office/drawing/2014/main" id="{1D27B411-D85B-4FEE-8EF5-0726CC104B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99" y="620722"/>
            <a:ext cx="9805929" cy="4418206"/>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a:xfrm>
            <a:off x="10363200" y="5578475"/>
            <a:ext cx="1142245" cy="669925"/>
          </a:xfrm>
        </p:spPr>
        <p:txBody>
          <a:bodyPr vert="horz" lIns="91440" tIns="45720" rIns="91440" bIns="45720" rtlCol="0" anchor="b">
            <a:normAutofit/>
          </a:bodyPr>
          <a:lstStyle/>
          <a:p>
            <a:pPr>
              <a:spcAft>
                <a:spcPts val="600"/>
              </a:spcAft>
            </a:pPr>
            <a:fld id="{0BC8825E-DCFA-4720-BCBC-502528E7151B}" type="slidenum">
              <a:rPr lang="en-US" sz="3200" b="0" i="0" kern="1200">
                <a:solidFill>
                  <a:srgbClr val="0A304A"/>
                </a:solidFill>
                <a:effectLst/>
                <a:latin typeface="+mn-lt"/>
                <a:ea typeface="+mn-ea"/>
                <a:cs typeface="+mn-cs"/>
              </a:rPr>
              <a:pPr>
                <a:spcAft>
                  <a:spcPts val="600"/>
                </a:spcAft>
              </a:pPr>
              <a:t>4</a:t>
            </a:fld>
            <a:endParaRPr lang="en-US" sz="3200" b="0" i="0" kern="1200">
              <a:solidFill>
                <a:srgbClr val="0A304A"/>
              </a:solidFill>
              <a:effectLst/>
              <a:latin typeface="+mn-lt"/>
              <a:ea typeface="+mn-ea"/>
              <a:cs typeface="+mn-cs"/>
            </a:endParaRPr>
          </a:p>
        </p:txBody>
      </p:sp>
      <p:grpSp>
        <p:nvGrpSpPr>
          <p:cNvPr id="22" name="Group 21">
            <a:extLst>
              <a:ext uri="{FF2B5EF4-FFF2-40B4-BE49-F238E27FC236}">
                <a16:creationId xmlns:a16="http://schemas.microsoft.com/office/drawing/2014/main" id="{21C33B52-966B-48AB-B150-0703D341A00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22">
              <a:extLst>
                <a:ext uri="{FF2B5EF4-FFF2-40B4-BE49-F238E27FC236}">
                  <a16:creationId xmlns:a16="http://schemas.microsoft.com/office/drawing/2014/main" id="{A15605B8-360E-48F8-8236-1D79EF8EBF3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A3977D2-0245-428A-8353-C7231D91ED87}"/>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6" name="Straight Connector 24">
              <a:extLst>
                <a:ext uri="{FF2B5EF4-FFF2-40B4-BE49-F238E27FC236}">
                  <a16:creationId xmlns:a16="http://schemas.microsoft.com/office/drawing/2014/main" id="{E9420A79-B7F1-42B2-8A65-7F990211ADB8}"/>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F944D0E-1FE0-47ED-9362-B7A1560D700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5A66304-0B88-40BA-A57C-226AA50D4345}"/>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4" name="Content Placeholder 1" descr="Table depicting estimated implementation dates, type of change, and details of change for Phase I, Phase 2, and Phase III of new regulations."/>
          <p:cNvGraphicFramePr>
            <a:graphicFrameLocks noGrp="1"/>
          </p:cNvGraphicFramePr>
          <p:nvPr>
            <p:ph idx="1"/>
            <p:extLst>
              <p:ext uri="{D42A27DB-BD31-4B8C-83A1-F6EECF244321}">
                <p14:modId xmlns:p14="http://schemas.microsoft.com/office/powerpoint/2010/main" val="1976973100"/>
              </p:ext>
            </p:extLst>
          </p:nvPr>
        </p:nvGraphicFramePr>
        <p:xfrm>
          <a:off x="630824" y="357188"/>
          <a:ext cx="10156240" cy="4957762"/>
        </p:xfrm>
        <a:graphic>
          <a:graphicData uri="http://schemas.openxmlformats.org/drawingml/2006/table">
            <a:tbl>
              <a:tblPr firstRow="1" bandRow="1">
                <a:solidFill>
                  <a:schemeClr val="bg1">
                    <a:lumMod val="95000"/>
                  </a:schemeClr>
                </a:solidFill>
                <a:tableStyleId>{5C22544A-7EE6-4342-B048-85BDC9FD1C3A}</a:tableStyleId>
              </a:tblPr>
              <a:tblGrid>
                <a:gridCol w="2724072">
                  <a:extLst>
                    <a:ext uri="{9D8B030D-6E8A-4147-A177-3AD203B41FA5}">
                      <a16:colId xmlns:a16="http://schemas.microsoft.com/office/drawing/2014/main" val="1259873498"/>
                    </a:ext>
                  </a:extLst>
                </a:gridCol>
                <a:gridCol w="3682423">
                  <a:extLst>
                    <a:ext uri="{9D8B030D-6E8A-4147-A177-3AD203B41FA5}">
                      <a16:colId xmlns:a16="http://schemas.microsoft.com/office/drawing/2014/main" val="577461011"/>
                    </a:ext>
                  </a:extLst>
                </a:gridCol>
                <a:gridCol w="3749745">
                  <a:extLst>
                    <a:ext uri="{9D8B030D-6E8A-4147-A177-3AD203B41FA5}">
                      <a16:colId xmlns:a16="http://schemas.microsoft.com/office/drawing/2014/main" val="3394349792"/>
                    </a:ext>
                  </a:extLst>
                </a:gridCol>
              </a:tblGrid>
              <a:tr h="465764">
                <a:tc>
                  <a:txBody>
                    <a:bodyPr/>
                    <a:lstStyle/>
                    <a:p>
                      <a:pPr algn="ctr"/>
                      <a:r>
                        <a:rPr lang="en-US" sz="1800" b="1" cap="none" spc="0">
                          <a:solidFill>
                            <a:schemeClr val="tx1"/>
                          </a:solidFill>
                          <a:latin typeface="Times New Roman" panose="02020603050405020304" pitchFamily="18" charset="0"/>
                          <a:cs typeface="Times New Roman" panose="02020603050405020304" pitchFamily="18" charset="0"/>
                        </a:rPr>
                        <a:t>Implementation</a:t>
                      </a:r>
                      <a:r>
                        <a:rPr lang="en-US" sz="1800" b="1" cap="none" spc="0" baseline="0">
                          <a:solidFill>
                            <a:schemeClr val="tx1"/>
                          </a:solidFill>
                          <a:latin typeface="Times New Roman" panose="02020603050405020304" pitchFamily="18" charset="0"/>
                          <a:cs typeface="Times New Roman" panose="02020603050405020304" pitchFamily="18" charset="0"/>
                        </a:rPr>
                        <a:t> Date</a:t>
                      </a:r>
                      <a:endParaRPr lang="en-US" sz="1800" b="1" cap="none" spc="0">
                        <a:solidFill>
                          <a:schemeClr val="tx1"/>
                        </a:solidFill>
                        <a:latin typeface="Times New Roman" panose="02020603050405020304" pitchFamily="18" charset="0"/>
                        <a:cs typeface="Times New Roman" panose="02020603050405020304" pitchFamily="18" charset="0"/>
                      </a:endParaRPr>
                    </a:p>
                  </a:txBody>
                  <a:tcPr marL="72114" marR="111769" marT="20604" marB="1545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1800" b="1" cap="none" spc="0">
                          <a:solidFill>
                            <a:schemeClr val="tx1"/>
                          </a:solidFill>
                          <a:latin typeface="Times New Roman" panose="02020603050405020304" pitchFamily="18" charset="0"/>
                          <a:cs typeface="Times New Roman" panose="02020603050405020304" pitchFamily="18" charset="0"/>
                        </a:rPr>
                        <a:t>Type of Change</a:t>
                      </a:r>
                    </a:p>
                  </a:txBody>
                  <a:tcPr marL="72114" marR="111769" marT="20604" marB="1545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1800" b="1" cap="none" spc="0" dirty="0">
                          <a:solidFill>
                            <a:schemeClr val="tx1"/>
                          </a:solidFill>
                          <a:latin typeface="Times New Roman" panose="02020603050405020304" pitchFamily="18" charset="0"/>
                          <a:cs typeface="Times New Roman" panose="02020603050405020304" pitchFamily="18" charset="0"/>
                        </a:rPr>
                        <a:t>Details of Change</a:t>
                      </a:r>
                    </a:p>
                  </a:txBody>
                  <a:tcPr marL="72114" marR="111769" marT="20604" marB="154531"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512195683"/>
                  </a:ext>
                </a:extLst>
              </a:tr>
              <a:tr h="1065727">
                <a:tc>
                  <a:txBody>
                    <a:bodyPr/>
                    <a:lstStyle/>
                    <a:p>
                      <a:r>
                        <a:rPr lang="en-US" sz="1400" cap="none" spc="0" dirty="0">
                          <a:solidFill>
                            <a:schemeClr val="tx1"/>
                          </a:solidFill>
                          <a:latin typeface="Times New Roman" panose="02020603050405020304" pitchFamily="18" charset="0"/>
                          <a:cs typeface="Times New Roman" panose="02020603050405020304" pitchFamily="18" charset="0"/>
                        </a:rPr>
                        <a:t>Phase 1: </a:t>
                      </a:r>
                    </a:p>
                    <a:p>
                      <a:r>
                        <a:rPr lang="en-US" sz="1400" cap="none" spc="0" dirty="0">
                          <a:solidFill>
                            <a:schemeClr val="tx1"/>
                          </a:solidFill>
                          <a:latin typeface="Times New Roman" panose="02020603050405020304" pitchFamily="18" charset="0"/>
                          <a:cs typeface="Times New Roman" panose="02020603050405020304" pitchFamily="18" charset="0"/>
                        </a:rPr>
                        <a:t>November 28, 2016</a:t>
                      </a:r>
                    </a:p>
                    <a:p>
                      <a:r>
                        <a:rPr lang="en-US" sz="1400" cap="none" spc="0" dirty="0">
                          <a:solidFill>
                            <a:schemeClr val="tx1"/>
                          </a:solidFill>
                          <a:latin typeface="Times New Roman" panose="02020603050405020304" pitchFamily="18" charset="0"/>
                          <a:cs typeface="Times New Roman" panose="02020603050405020304" pitchFamily="18" charset="0"/>
                        </a:rPr>
                        <a:t>(Implemented)</a:t>
                      </a:r>
                    </a:p>
                  </a:txBody>
                  <a:tcPr marL="72114" marR="111769" marT="20604" marB="154531">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latin typeface="Times New Roman" panose="02020603050405020304" pitchFamily="18" charset="0"/>
                          <a:cs typeface="Times New Roman" panose="02020603050405020304" pitchFamily="18" charset="0"/>
                        </a:rPr>
                        <a:t>Nursing</a:t>
                      </a:r>
                      <a:r>
                        <a:rPr lang="en-US" sz="1400" cap="none" spc="0" baseline="0">
                          <a:solidFill>
                            <a:schemeClr val="tx1"/>
                          </a:solidFill>
                          <a:latin typeface="Times New Roman" panose="02020603050405020304" pitchFamily="18" charset="0"/>
                          <a:cs typeface="Times New Roman" panose="02020603050405020304" pitchFamily="18" charset="0"/>
                        </a:rPr>
                        <a:t> Home Requirements for Participation</a:t>
                      </a:r>
                      <a:endParaRPr lang="en-US" sz="1400" cap="none" spc="0">
                        <a:solidFill>
                          <a:schemeClr val="tx1"/>
                        </a:solidFill>
                        <a:latin typeface="Times New Roman" panose="02020603050405020304" pitchFamily="18" charset="0"/>
                        <a:cs typeface="Times New Roman" panose="02020603050405020304" pitchFamily="18" charset="0"/>
                      </a:endParaRPr>
                    </a:p>
                  </a:txBody>
                  <a:tcPr marL="72114" marR="111769" marT="20604" marB="154531">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400" cap="none" spc="0">
                          <a:solidFill>
                            <a:schemeClr val="tx1"/>
                          </a:solidFill>
                          <a:latin typeface="Times New Roman" panose="02020603050405020304" pitchFamily="18" charset="0"/>
                          <a:cs typeface="Times New Roman" panose="02020603050405020304" pitchFamily="18" charset="0"/>
                        </a:rPr>
                        <a:t>New Regulatory Language was uploaded to</a:t>
                      </a:r>
                      <a:r>
                        <a:rPr lang="en-US" sz="1400" cap="none" spc="0" baseline="0">
                          <a:solidFill>
                            <a:schemeClr val="tx1"/>
                          </a:solidFill>
                          <a:latin typeface="Times New Roman" panose="02020603050405020304" pitchFamily="18" charset="0"/>
                          <a:cs typeface="Times New Roman" panose="02020603050405020304" pitchFamily="18" charset="0"/>
                        </a:rPr>
                        <a:t> the Automated Survey Processing Environment (</a:t>
                      </a:r>
                      <a:r>
                        <a:rPr lang="en-US" sz="1400" cap="none" spc="0">
                          <a:solidFill>
                            <a:schemeClr val="tx1"/>
                          </a:solidFill>
                          <a:latin typeface="Times New Roman" panose="02020603050405020304" pitchFamily="18" charset="0"/>
                          <a:cs typeface="Times New Roman" panose="02020603050405020304" pitchFamily="18" charset="0"/>
                        </a:rPr>
                        <a:t>ASPEN) under current F Tags</a:t>
                      </a:r>
                    </a:p>
                  </a:txBody>
                  <a:tcPr marL="72114" marR="111769" marT="20604" marB="154531">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3138804783"/>
                  </a:ext>
                </a:extLst>
              </a:tr>
              <a:tr h="1065727">
                <a:tc>
                  <a:txBody>
                    <a:bodyPr/>
                    <a:lstStyle/>
                    <a:p>
                      <a:r>
                        <a:rPr lang="en-US" sz="1400" cap="none" spc="0">
                          <a:solidFill>
                            <a:schemeClr val="tx1"/>
                          </a:solidFill>
                          <a:latin typeface="Times New Roman" panose="02020603050405020304" pitchFamily="18" charset="0"/>
                          <a:cs typeface="Times New Roman" panose="02020603050405020304" pitchFamily="18" charset="0"/>
                        </a:rPr>
                        <a:t>Phase 2: </a:t>
                      </a:r>
                    </a:p>
                    <a:p>
                      <a:r>
                        <a:rPr lang="en-US" sz="1400" cap="none" spc="0">
                          <a:solidFill>
                            <a:schemeClr val="tx1"/>
                          </a:solidFill>
                          <a:latin typeface="Times New Roman" panose="02020603050405020304" pitchFamily="18" charset="0"/>
                          <a:cs typeface="Times New Roman" panose="02020603050405020304" pitchFamily="18" charset="0"/>
                        </a:rPr>
                        <a:t>November 28, 2017</a:t>
                      </a:r>
                    </a:p>
                  </a:txBody>
                  <a:tcPr marL="72114" marR="111769" marT="20604" marB="154531">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latin typeface="Times New Roman" panose="02020603050405020304" pitchFamily="18" charset="0"/>
                          <a:cs typeface="Times New Roman" panose="02020603050405020304" pitchFamily="18" charset="0"/>
                        </a:rPr>
                        <a:t>F Tag numbering</a:t>
                      </a:r>
                    </a:p>
                    <a:p>
                      <a:r>
                        <a:rPr lang="en-US" sz="1400" cap="none" spc="0">
                          <a:solidFill>
                            <a:schemeClr val="tx1"/>
                          </a:solidFill>
                          <a:latin typeface="Times New Roman" panose="02020603050405020304" pitchFamily="18" charset="0"/>
                          <a:cs typeface="Times New Roman" panose="02020603050405020304" pitchFamily="18" charset="0"/>
                        </a:rPr>
                        <a:t>Interpretive Guidance (IG) Implement new survey process</a:t>
                      </a:r>
                    </a:p>
                  </a:txBody>
                  <a:tcPr marL="72114" marR="111769" marT="20604" marB="154531">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tx1"/>
                          </a:solidFill>
                          <a:latin typeface="Times New Roman" panose="02020603050405020304" pitchFamily="18" charset="0"/>
                          <a:cs typeface="Times New Roman" panose="02020603050405020304" pitchFamily="18" charset="0"/>
                        </a:rPr>
                        <a:t>New F Tags</a:t>
                      </a:r>
                      <a:endParaRPr lang="en-US" sz="1400" cap="none" spc="0" baseline="0" dirty="0">
                        <a:solidFill>
                          <a:schemeClr val="tx1"/>
                        </a:solidFill>
                        <a:latin typeface="Times New Roman" panose="02020603050405020304" pitchFamily="18" charset="0"/>
                        <a:cs typeface="Times New Roman" panose="02020603050405020304" pitchFamily="18" charset="0"/>
                      </a:endParaRPr>
                    </a:p>
                    <a:p>
                      <a:r>
                        <a:rPr lang="en-US" sz="1400" cap="none" spc="0" baseline="0" dirty="0">
                          <a:solidFill>
                            <a:schemeClr val="tx1"/>
                          </a:solidFill>
                          <a:latin typeface="Times New Roman" panose="02020603050405020304" pitchFamily="18" charset="0"/>
                          <a:cs typeface="Times New Roman" panose="02020603050405020304" pitchFamily="18" charset="0"/>
                        </a:rPr>
                        <a:t>Updated IG </a:t>
                      </a:r>
                    </a:p>
                    <a:p>
                      <a:r>
                        <a:rPr lang="en-US" sz="1400" cap="none" spc="0" baseline="0" dirty="0">
                          <a:solidFill>
                            <a:schemeClr val="tx1"/>
                          </a:solidFill>
                          <a:latin typeface="Times New Roman" panose="02020603050405020304" pitchFamily="18" charset="0"/>
                          <a:cs typeface="Times New Roman" panose="02020603050405020304" pitchFamily="18" charset="0"/>
                        </a:rPr>
                        <a:t>Began surveying with the new survey process throughout all states</a:t>
                      </a:r>
                      <a:endParaRPr lang="en-US" sz="1400" cap="none" spc="0" dirty="0">
                        <a:solidFill>
                          <a:schemeClr val="tx1"/>
                        </a:solidFill>
                        <a:latin typeface="Times New Roman" panose="02020603050405020304" pitchFamily="18" charset="0"/>
                        <a:cs typeface="Times New Roman" panose="02020603050405020304" pitchFamily="18" charset="0"/>
                      </a:endParaRPr>
                    </a:p>
                  </a:txBody>
                  <a:tcPr marL="72114" marR="111769" marT="20604" marB="154531">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266489330"/>
                  </a:ext>
                </a:extLst>
              </a:tr>
              <a:tr h="2360544">
                <a:tc>
                  <a:txBody>
                    <a:bodyPr/>
                    <a:lstStyle/>
                    <a:p>
                      <a:r>
                        <a:rPr lang="en-US" sz="1400" cap="none" spc="0">
                          <a:solidFill>
                            <a:schemeClr val="tx1"/>
                          </a:solidFill>
                          <a:latin typeface="Times New Roman" panose="02020603050405020304" pitchFamily="18" charset="0"/>
                          <a:cs typeface="Times New Roman" panose="02020603050405020304" pitchFamily="18" charset="0"/>
                        </a:rPr>
                        <a:t>Phase 3: </a:t>
                      </a:r>
                    </a:p>
                    <a:p>
                      <a:r>
                        <a:rPr lang="en-US" sz="1400" cap="none" spc="0">
                          <a:solidFill>
                            <a:schemeClr val="tx1"/>
                          </a:solidFill>
                          <a:latin typeface="Times New Roman" panose="02020603050405020304" pitchFamily="18" charset="0"/>
                          <a:cs typeface="Times New Roman" panose="02020603050405020304" pitchFamily="18" charset="0"/>
                        </a:rPr>
                        <a:t>November 28, 2019</a:t>
                      </a:r>
                    </a:p>
                  </a:txBody>
                  <a:tcPr marL="72114" marR="111769" marT="20604" marB="154531">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indent="0">
                        <a:spcBef>
                          <a:spcPts val="1200"/>
                        </a:spcBef>
                        <a:spcAft>
                          <a:spcPts val="0"/>
                        </a:spcAft>
                      </a:pPr>
                      <a:r>
                        <a:rPr lang="en-US" sz="1400" b="0" cap="none" spc="0" dirty="0">
                          <a:solidFill>
                            <a:schemeClr val="tx1"/>
                          </a:solidFill>
                          <a:effectLst/>
                          <a:latin typeface="Times New Roman" panose="02020603050405020304" pitchFamily="18" charset="0"/>
                          <a:cs typeface="Times New Roman" panose="02020603050405020304" pitchFamily="18" charset="0"/>
                        </a:rPr>
                        <a:t>Infection Control &amp; Antibiotic Stewardship; Water Management; Arbitration; PBJ; Psychosocial Outcome Severity Guide; Psychotropic Medications; Trauma Informed Care; Behavioral Health,; Abuse;/Neglect; Admission/Transfer/ Discharge; Resident Rights; </a:t>
                      </a:r>
                      <a:r>
                        <a:rPr lang="en-US" sz="1400" b="0" cap="none" spc="0" dirty="0" err="1">
                          <a:solidFill>
                            <a:schemeClr val="tx1"/>
                          </a:solidFill>
                          <a:effectLst/>
                          <a:latin typeface="Times New Roman" panose="02020603050405020304" pitchFamily="18" charset="0"/>
                          <a:cs typeface="Times New Roman" panose="02020603050405020304" pitchFamily="18" charset="0"/>
                        </a:rPr>
                        <a:t>Chaper</a:t>
                      </a:r>
                      <a:r>
                        <a:rPr lang="en-US" sz="1400" b="0" cap="none" spc="0" dirty="0">
                          <a:solidFill>
                            <a:schemeClr val="tx1"/>
                          </a:solidFill>
                          <a:effectLst/>
                          <a:latin typeface="Times New Roman" panose="02020603050405020304" pitchFamily="18" charset="0"/>
                          <a:cs typeface="Times New Roman" panose="02020603050405020304" pitchFamily="18" charset="0"/>
                        </a:rPr>
                        <a:t> 5 – Complaints &amp; FRIs (Facility Reported Incidences)</a:t>
                      </a:r>
                    </a:p>
                  </a:txBody>
                  <a:tcPr marL="72114" marR="111769" marT="20604" marB="15453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1">
                        <a:buFont typeface="Wingdings" panose="05000000000000000000" pitchFamily="2" charset="2"/>
                        <a:buNone/>
                      </a:pPr>
                      <a:endParaRPr lang="en-US" altLang="en-US" sz="2800" dirty="0">
                        <a:latin typeface="Times New Roman" panose="02020603050405020304" pitchFamily="18" charset="0"/>
                        <a:cs typeface="Times New Roman" panose="02020603050405020304" pitchFamily="18" charset="0"/>
                      </a:endParaRPr>
                    </a:p>
                    <a:p>
                      <a:pPr marL="0" marR="0" indent="0">
                        <a:spcBef>
                          <a:spcPts val="1200"/>
                        </a:spcBef>
                        <a:spcAft>
                          <a:spcPts val="0"/>
                        </a:spcAft>
                      </a:pPr>
                      <a:r>
                        <a:rPr lang="en-US" sz="1400" b="0" cap="none" spc="0" dirty="0">
                          <a:solidFill>
                            <a:schemeClr val="tx1"/>
                          </a:solidFill>
                          <a:effectLst/>
                          <a:latin typeface="Times New Roman" panose="02020603050405020304" pitchFamily="18" charset="0"/>
                          <a:cs typeface="Times New Roman" panose="02020603050405020304" pitchFamily="18" charset="0"/>
                        </a:rPr>
                        <a:t>           </a:t>
                      </a:r>
                    </a:p>
                    <a:p>
                      <a:pPr marL="0" marR="0" indent="0">
                        <a:spcBef>
                          <a:spcPts val="1200"/>
                        </a:spcBef>
                        <a:spcAft>
                          <a:spcPts val="0"/>
                        </a:spcAft>
                      </a:pPr>
                      <a:r>
                        <a:rPr lang="en-US" sz="1400" b="0" cap="none" spc="0" dirty="0">
                          <a:solidFill>
                            <a:schemeClr val="tx1"/>
                          </a:solidFill>
                          <a:effectLst/>
                          <a:latin typeface="Times New Roman" panose="02020603050405020304" pitchFamily="18" charset="0"/>
                          <a:cs typeface="Times New Roman" panose="02020603050405020304" pitchFamily="18" charset="0"/>
                        </a:rPr>
                        <a:t>          OCTOBER 24, 2022            </a:t>
                      </a:r>
                    </a:p>
                    <a:p>
                      <a:pPr marL="0" marR="0" indent="0">
                        <a:spcBef>
                          <a:spcPts val="1200"/>
                        </a:spcBef>
                        <a:spcAft>
                          <a:spcPts val="0"/>
                        </a:spcAft>
                      </a:pPr>
                      <a:r>
                        <a:rPr lang="en-US" sz="1400" b="0" cap="none" spc="0" dirty="0">
                          <a:solidFill>
                            <a:schemeClr val="tx1"/>
                          </a:solidFill>
                          <a:effectLst/>
                          <a:latin typeface="Times New Roman" panose="02020603050405020304" pitchFamily="18" charset="0"/>
                          <a:cs typeface="Times New Roman" panose="02020603050405020304" pitchFamily="18" charset="0"/>
                        </a:rPr>
                        <a:t>          IMPLEMENTATION</a:t>
                      </a:r>
                    </a:p>
                    <a:p>
                      <a:pPr marL="0" marR="0" indent="0">
                        <a:spcBef>
                          <a:spcPts val="1200"/>
                        </a:spcBef>
                        <a:spcAft>
                          <a:spcPts val="0"/>
                        </a:spcAft>
                      </a:pPr>
                      <a:endParaRPr lang="en-US" sz="1400" b="0" cap="none" spc="0" dirty="0">
                        <a:solidFill>
                          <a:schemeClr val="tx1"/>
                        </a:solidFill>
                        <a:effectLst/>
                        <a:latin typeface="Times New Roman" panose="02020603050405020304" pitchFamily="18" charset="0"/>
                        <a:cs typeface="Times New Roman" panose="02020603050405020304" pitchFamily="18" charset="0"/>
                      </a:endParaRPr>
                    </a:p>
                  </a:txBody>
                  <a:tcPr marL="72114" marR="111769" marT="20604" marB="15453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891345204"/>
                  </a:ext>
                </a:extLst>
              </a:tr>
            </a:tbl>
          </a:graphicData>
        </a:graphic>
      </p:graphicFrame>
    </p:spTree>
    <p:extLst>
      <p:ext uri="{BB962C8B-B14F-4D97-AF65-F5344CB8AC3E}">
        <p14:creationId xmlns:p14="http://schemas.microsoft.com/office/powerpoint/2010/main" val="4853063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00AA2-8704-4D09-95B3-B259C4D2D81A}"/>
              </a:ext>
            </a:extLst>
          </p:cNvPr>
          <p:cNvSpPr/>
          <p:nvPr/>
        </p:nvSpPr>
        <p:spPr>
          <a:xfrm>
            <a:off x="0" y="1585520"/>
            <a:ext cx="10851469" cy="584775"/>
          </a:xfrm>
          <a:prstGeom prst="rect">
            <a:avLst/>
          </a:prstGeom>
        </p:spPr>
        <p:txBody>
          <a:bodyPr wrap="square">
            <a:spAutoFit/>
          </a:bodyPr>
          <a:lstStyle/>
          <a:p>
            <a:pPr marL="1600200" algn="ctr"/>
            <a:r>
              <a:rPr lang="en-US" sz="3200" b="1" dirty="0">
                <a:solidFill>
                  <a:schemeClr val="bg1"/>
                </a:solidFill>
                <a:latin typeface="Times New Roman" panose="02020603050405020304" pitchFamily="18" charset="0"/>
                <a:ea typeface="Times New Roman" panose="02020603050405020304" pitchFamily="18" charset="0"/>
              </a:rPr>
              <a:t>Composition of the Committee</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6544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EF12E-DC80-4A1A-B4C0-817CDF351CD2}"/>
              </a:ext>
            </a:extLst>
          </p:cNvPr>
          <p:cNvSpPr/>
          <p:nvPr/>
        </p:nvSpPr>
        <p:spPr>
          <a:xfrm>
            <a:off x="0" y="528506"/>
            <a:ext cx="11962701" cy="5875968"/>
          </a:xfrm>
          <a:prstGeom prst="rect">
            <a:avLst/>
          </a:prstGeom>
        </p:spPr>
        <p:txBody>
          <a:bodyPr wrap="square">
            <a:spAutoFit/>
          </a:bodyPr>
          <a:lstStyle/>
          <a:p>
            <a:pPr marR="0" lvl="0">
              <a:spcBef>
                <a:spcPts val="0"/>
              </a:spcBef>
              <a:spcAft>
                <a:spcPts val="0"/>
              </a:spcAft>
              <a:buSzPts val="1100"/>
              <a:tabLst>
                <a:tab pos="914400" algn="l"/>
              </a:tabLst>
            </a:pPr>
            <a:r>
              <a:rPr lang="en-US" sz="3200" b="1" dirty="0">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If the Infection Control Committee as a separate entity: may consist of the following</a:t>
            </a:r>
            <a:r>
              <a:rPr lang="en-US" sz="3200" b="1" spc="185" dirty="0">
                <a:solidFill>
                  <a:schemeClr val="bg1"/>
                </a:solidFill>
                <a:latin typeface="Times New Roman" panose="02020603050405020304" pitchFamily="18" charset="0"/>
                <a:ea typeface="Times New Roman" panose="02020603050405020304" pitchFamily="18" charset="0"/>
              </a:rPr>
              <a:t> disciplines: </a:t>
            </a:r>
          </a:p>
          <a:p>
            <a:pPr marR="0" lvl="0">
              <a:spcBef>
                <a:spcPts val="0"/>
              </a:spcBef>
              <a:spcAft>
                <a:spcPts val="0"/>
              </a:spcAft>
              <a:buSzPts val="1100"/>
              <a:tabLst>
                <a:tab pos="914400" algn="l"/>
              </a:tabLst>
            </a:pPr>
            <a:endParaRPr lang="en-US" sz="3200" b="1" spc="185" dirty="0">
              <a:solidFill>
                <a:schemeClr val="bg1"/>
              </a:solidFill>
              <a:latin typeface="Times New Roman" panose="02020603050405020304" pitchFamily="18" charset="0"/>
              <a:ea typeface="Times New Roman" panose="02020603050405020304" pitchFamily="18" charset="0"/>
            </a:endParaRPr>
          </a:p>
          <a:p>
            <a:pPr marL="800100" marR="0" lvl="1" indent="-342900">
              <a:spcBef>
                <a:spcPts val="130"/>
              </a:spcBef>
              <a:spcAft>
                <a:spcPts val="0"/>
              </a:spcAft>
              <a:buSzPts val="1000"/>
              <a:buFont typeface="Arial" panose="020B0604020202020204" pitchFamily="34" charset="0"/>
              <a:buChar char="•"/>
              <a:tabLst>
                <a:tab pos="914400" algn="l"/>
                <a:tab pos="1306195" algn="l"/>
              </a:tabLst>
            </a:pPr>
            <a:r>
              <a:rPr lang="en-US" sz="2400" spc="-5" dirty="0">
                <a:solidFill>
                  <a:schemeClr val="bg1"/>
                </a:solidFill>
                <a:latin typeface="Times New Roman" panose="02020603050405020304" pitchFamily="18" charset="0"/>
                <a:ea typeface="Times New Roman" panose="02020603050405020304" pitchFamily="18" charset="0"/>
              </a:rPr>
              <a:t>Administrator (or</a:t>
            </a:r>
            <a:r>
              <a:rPr lang="en-US" sz="2400" spc="-10"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designee):</a:t>
            </a:r>
          </a:p>
          <a:p>
            <a:pPr marL="800100" marR="0" lvl="1" indent="-342900">
              <a:spcBef>
                <a:spcPts val="220"/>
              </a:spcBef>
              <a:spcAft>
                <a:spcPts val="0"/>
              </a:spcAft>
              <a:buSzPts val="1000"/>
              <a:buFont typeface="Arial" panose="020B0604020202020204" pitchFamily="34" charset="0"/>
              <a:buChar char="•"/>
              <a:tabLst>
                <a:tab pos="914400" algn="l"/>
                <a:tab pos="1305560" algn="l"/>
              </a:tabLst>
            </a:pPr>
            <a:r>
              <a:rPr lang="en-US" sz="2400" spc="-5" dirty="0">
                <a:solidFill>
                  <a:schemeClr val="bg1"/>
                </a:solidFill>
                <a:latin typeface="Times New Roman" panose="02020603050405020304" pitchFamily="18" charset="0"/>
                <a:ea typeface="Times New Roman" panose="02020603050405020304" pitchFamily="18" charset="0"/>
              </a:rPr>
              <a:t>Medical</a:t>
            </a:r>
            <a:r>
              <a:rPr lang="en-US" sz="2400" spc="95"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Director</a:t>
            </a:r>
          </a:p>
          <a:p>
            <a:pPr marL="800100" marR="0" lvl="1" indent="-342900">
              <a:spcBef>
                <a:spcPts val="185"/>
              </a:spcBef>
              <a:spcAft>
                <a:spcPts val="0"/>
              </a:spcAft>
              <a:buSzPts val="1000"/>
              <a:buFont typeface="Arial" panose="020B0604020202020204" pitchFamily="34" charset="0"/>
              <a:buChar char="•"/>
              <a:tabLst>
                <a:tab pos="914400" algn="l"/>
                <a:tab pos="1304290" algn="l"/>
                <a:tab pos="1304925" algn="l"/>
              </a:tabLst>
            </a:pPr>
            <a:r>
              <a:rPr lang="en-US" sz="2400" spc="-5" dirty="0">
                <a:solidFill>
                  <a:schemeClr val="bg1"/>
                </a:solidFill>
                <a:latin typeface="Times New Roman" panose="02020603050405020304" pitchFamily="18" charset="0"/>
                <a:ea typeface="Times New Roman" panose="02020603050405020304" pitchFamily="18" charset="0"/>
              </a:rPr>
              <a:t>Director of Nursing</a:t>
            </a:r>
            <a:r>
              <a:rPr lang="en-US" sz="2400" spc="50"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Services</a:t>
            </a:r>
          </a:p>
          <a:p>
            <a:pPr marL="800100" marR="0" lvl="1" indent="-342900">
              <a:spcBef>
                <a:spcPts val="185"/>
              </a:spcBef>
              <a:spcAft>
                <a:spcPts val="0"/>
              </a:spcAft>
              <a:buSzPts val="1000"/>
              <a:buFont typeface="Arial" panose="020B0604020202020204" pitchFamily="34" charset="0"/>
              <a:buChar char="•"/>
              <a:tabLst>
                <a:tab pos="914400" algn="l"/>
                <a:tab pos="1308735" algn="l"/>
              </a:tabLst>
            </a:pPr>
            <a:r>
              <a:rPr lang="en-US" sz="2400" spc="-5" dirty="0">
                <a:solidFill>
                  <a:schemeClr val="bg1"/>
                </a:solidFill>
                <a:latin typeface="Times New Roman" panose="02020603050405020304" pitchFamily="18" charset="0"/>
                <a:ea typeface="Times New Roman" panose="02020603050405020304" pitchFamily="18" charset="0"/>
              </a:rPr>
              <a:t>Certified Infection Control</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Preventionist</a:t>
            </a:r>
          </a:p>
          <a:p>
            <a:pPr marL="800100" marR="0" lvl="1" indent="-342900">
              <a:spcBef>
                <a:spcPts val="185"/>
              </a:spcBef>
              <a:spcAft>
                <a:spcPts val="0"/>
              </a:spcAft>
              <a:buSzPts val="1000"/>
              <a:buFont typeface="Arial" panose="020B0604020202020204" pitchFamily="34" charset="0"/>
              <a:buChar char="•"/>
              <a:tabLst>
                <a:tab pos="914400" algn="l"/>
                <a:tab pos="1304925" algn="l"/>
              </a:tabLst>
            </a:pPr>
            <a:r>
              <a:rPr lang="en-US" sz="2400" spc="-5" dirty="0">
                <a:solidFill>
                  <a:schemeClr val="bg1"/>
                </a:solidFill>
                <a:latin typeface="Times New Roman" panose="02020603050405020304" pitchFamily="18" charset="0"/>
                <a:ea typeface="Times New Roman" panose="02020603050405020304" pitchFamily="18" charset="0"/>
              </a:rPr>
              <a:t>Dietitian/Food Services</a:t>
            </a:r>
            <a:r>
              <a:rPr lang="en-US" sz="2400" spc="15"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Director</a:t>
            </a:r>
          </a:p>
          <a:p>
            <a:pPr marL="800100" marR="0" lvl="1" indent="-342900">
              <a:spcBef>
                <a:spcPts val="220"/>
              </a:spcBef>
              <a:spcAft>
                <a:spcPts val="0"/>
              </a:spcAft>
              <a:buSzPts val="1000"/>
              <a:buFont typeface="Arial" panose="020B0604020202020204" pitchFamily="34" charset="0"/>
              <a:buChar char="•"/>
              <a:tabLst>
                <a:tab pos="914400" algn="l"/>
                <a:tab pos="1299210" algn="l"/>
                <a:tab pos="1300480" algn="l"/>
              </a:tabLst>
            </a:pPr>
            <a:r>
              <a:rPr lang="en-US" sz="2400" spc="-5" dirty="0">
                <a:solidFill>
                  <a:schemeClr val="bg1"/>
                </a:solidFill>
                <a:latin typeface="Times New Roman" panose="02020603050405020304" pitchFamily="18" charset="0"/>
                <a:ea typeface="Times New Roman" panose="02020603050405020304" pitchFamily="18" charset="0"/>
              </a:rPr>
              <a:t>Environmental Services</a:t>
            </a:r>
            <a:r>
              <a:rPr lang="en-US" sz="2400" spc="-105"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Director</a:t>
            </a:r>
          </a:p>
          <a:p>
            <a:pPr marL="800100" marR="0" lvl="1" indent="-342900">
              <a:spcBef>
                <a:spcPts val="185"/>
              </a:spcBef>
              <a:spcAft>
                <a:spcPts val="0"/>
              </a:spcAft>
              <a:buSzPts val="1000"/>
              <a:buFont typeface="Arial" panose="020B0604020202020204" pitchFamily="34" charset="0"/>
              <a:buChar char="•"/>
              <a:tabLst>
                <a:tab pos="914400" algn="l"/>
                <a:tab pos="1301115" algn="l"/>
              </a:tabLst>
            </a:pPr>
            <a:r>
              <a:rPr lang="en-US" sz="2400" spc="-5" dirty="0">
                <a:solidFill>
                  <a:schemeClr val="bg1"/>
                </a:solidFill>
                <a:latin typeface="Times New Roman" panose="02020603050405020304" pitchFamily="18" charset="0"/>
                <a:ea typeface="Times New Roman" panose="02020603050405020304" pitchFamily="18" charset="0"/>
              </a:rPr>
              <a:t>Maintenance</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Director</a:t>
            </a:r>
          </a:p>
          <a:p>
            <a:pPr marL="800100" marR="0" lvl="1" indent="-342900">
              <a:spcBef>
                <a:spcPts val="185"/>
              </a:spcBef>
              <a:spcAft>
                <a:spcPts val="0"/>
              </a:spcAft>
              <a:buSzPts val="1000"/>
              <a:buFont typeface="Arial" panose="020B0604020202020204" pitchFamily="34" charset="0"/>
              <a:buChar char="•"/>
              <a:tabLst>
                <a:tab pos="914400" algn="l"/>
                <a:tab pos="1300480" algn="l"/>
              </a:tabLst>
            </a:pPr>
            <a:r>
              <a:rPr lang="en-US" sz="2400" spc="-5" dirty="0">
                <a:solidFill>
                  <a:schemeClr val="bg1"/>
                </a:solidFill>
                <a:latin typeface="Times New Roman" panose="02020603050405020304" pitchFamily="18" charset="0"/>
                <a:ea typeface="Times New Roman" panose="02020603050405020304" pitchFamily="18" charset="0"/>
              </a:rPr>
              <a:t>Laundry Director/Supervisor</a:t>
            </a:r>
          </a:p>
          <a:p>
            <a:pPr marL="800100" marR="0" lvl="1" indent="-342900">
              <a:spcBef>
                <a:spcPts val="185"/>
              </a:spcBef>
              <a:spcAft>
                <a:spcPts val="0"/>
              </a:spcAft>
              <a:buSzPts val="1000"/>
              <a:buFont typeface="Arial" panose="020B0604020202020204" pitchFamily="34" charset="0"/>
              <a:buChar char="•"/>
              <a:tabLst>
                <a:tab pos="914400" algn="l"/>
                <a:tab pos="1300480" algn="l"/>
              </a:tabLst>
            </a:pPr>
            <a:r>
              <a:rPr lang="en-US" sz="2400" spc="-5" dirty="0">
                <a:solidFill>
                  <a:schemeClr val="bg1"/>
                </a:solidFill>
                <a:latin typeface="Times New Roman" panose="02020603050405020304" pitchFamily="18" charset="0"/>
                <a:ea typeface="Times New Roman" panose="02020603050405020304" pitchFamily="18" charset="0"/>
              </a:rPr>
              <a:t>Consultant Pharmacist- (if unable to attend, should have written recommendations regarding Antibiotic Stewardship for review)</a:t>
            </a:r>
          </a:p>
          <a:p>
            <a:pPr marL="800100" marR="0" lvl="1" indent="-342900">
              <a:spcBef>
                <a:spcPts val="220"/>
              </a:spcBef>
              <a:spcAft>
                <a:spcPts val="0"/>
              </a:spcAft>
              <a:buSzPts val="1000"/>
              <a:buFont typeface="Arial" panose="020B0604020202020204" pitchFamily="34" charset="0"/>
              <a:buChar char="•"/>
              <a:tabLst>
                <a:tab pos="914400" algn="l"/>
                <a:tab pos="1292860" algn="l"/>
                <a:tab pos="1293495" algn="l"/>
              </a:tabLst>
            </a:pPr>
            <a:r>
              <a:rPr lang="en-US" sz="2400" spc="-5" dirty="0">
                <a:solidFill>
                  <a:schemeClr val="bg1"/>
                </a:solidFill>
                <a:latin typeface="Times New Roman" panose="02020603050405020304" pitchFamily="18" charset="0"/>
                <a:ea typeface="Times New Roman" panose="02020603050405020304" pitchFamily="18" charset="0"/>
              </a:rPr>
              <a:t>Others as</a:t>
            </a:r>
            <a:r>
              <a:rPr lang="en-US" sz="2400" spc="-30" dirty="0">
                <a:solidFill>
                  <a:schemeClr val="bg1"/>
                </a:solidFill>
                <a:latin typeface="Times New Roman" panose="02020603050405020304" pitchFamily="18" charset="0"/>
                <a:ea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rPr>
              <a:t>appropriate</a:t>
            </a:r>
            <a:endParaRPr lang="en-US" sz="2400" spc="-5"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2229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EC9C1-3D58-4DB3-B609-FF64D9E36C32}"/>
              </a:ext>
            </a:extLst>
          </p:cNvPr>
          <p:cNvSpPr/>
          <p:nvPr/>
        </p:nvSpPr>
        <p:spPr>
          <a:xfrm>
            <a:off x="209725" y="813732"/>
            <a:ext cx="12063369" cy="2535566"/>
          </a:xfrm>
          <a:prstGeom prst="rect">
            <a:avLst/>
          </a:prstGeom>
        </p:spPr>
        <p:txBody>
          <a:bodyPr wrap="square">
            <a:spAutoFit/>
          </a:bodyPr>
          <a:lstStyle/>
          <a:p>
            <a:pPr marL="575945" marR="1788160" indent="57150">
              <a:lnSpc>
                <a:spcPct val="150000"/>
              </a:lnSpc>
              <a:tabLst>
                <a:tab pos="4400550" algn="l"/>
              </a:tabLst>
            </a:pPr>
            <a:r>
              <a:rPr lang="en-US" b="1" dirty="0">
                <a:solidFill>
                  <a:schemeClr val="bg1"/>
                </a:solidFill>
                <a:latin typeface="Times New Roman" panose="02020603050405020304" pitchFamily="18" charset="0"/>
                <a:ea typeface="Times New Roman" panose="02020603050405020304" pitchFamily="18" charset="0"/>
              </a:rPr>
              <a:t>If the Infection Control Committee meets separately:</a:t>
            </a:r>
          </a:p>
          <a:p>
            <a:pPr marL="575945" marR="1788160" indent="57150">
              <a:lnSpc>
                <a:spcPct val="150000"/>
              </a:lnSpc>
              <a:tabLst>
                <a:tab pos="4400550" algn="l"/>
              </a:tabLst>
            </a:pPr>
            <a:endParaRPr lang="en-US" b="1" dirty="0">
              <a:solidFill>
                <a:schemeClr val="bg1"/>
              </a:solidFill>
              <a:latin typeface="Times New Roman" panose="02020603050405020304" pitchFamily="18" charset="0"/>
              <a:ea typeface="Times New Roman" panose="02020603050405020304" pitchFamily="18" charset="0"/>
            </a:endParaRPr>
          </a:p>
          <a:p>
            <a:pPr marL="575945" marR="1788160" indent="57150">
              <a:lnSpc>
                <a:spcPct val="150000"/>
              </a:lnSpc>
              <a:tabLst>
                <a:tab pos="4400550" algn="l"/>
              </a:tabLst>
            </a:pPr>
            <a:r>
              <a:rPr lang="en-US" b="1" dirty="0">
                <a:solidFill>
                  <a:schemeClr val="bg1"/>
                </a:solidFill>
                <a:latin typeface="Times New Roman" panose="02020603050405020304" pitchFamily="18" charset="0"/>
                <a:ea typeface="Times New Roman" panose="02020603050405020304" pitchFamily="18" charset="0"/>
              </a:rPr>
              <a:t>The IP will:</a:t>
            </a:r>
          </a:p>
          <a:p>
            <a:pPr marL="861695" marR="1788160" indent="-285750">
              <a:lnSpc>
                <a:spcPct val="150000"/>
              </a:lnSpc>
              <a:buFont typeface="Arial" panose="020B0604020202020204" pitchFamily="34" charset="0"/>
              <a:buChar char="•"/>
              <a:tabLst>
                <a:tab pos="4400550" algn="l"/>
              </a:tabLst>
            </a:pPr>
            <a:r>
              <a:rPr lang="en-US" b="1" dirty="0">
                <a:solidFill>
                  <a:schemeClr val="bg1"/>
                </a:solidFill>
                <a:latin typeface="Times New Roman" panose="02020603050405020304" pitchFamily="18" charset="0"/>
                <a:ea typeface="Times New Roman" panose="02020603050405020304" pitchFamily="18" charset="0"/>
              </a:rPr>
              <a:t>Report to the QAPI committee </a:t>
            </a:r>
          </a:p>
          <a:p>
            <a:pPr marL="861695" marR="1788160" indent="-285750">
              <a:lnSpc>
                <a:spcPct val="150000"/>
              </a:lnSpc>
              <a:buFont typeface="Arial" panose="020B0604020202020204" pitchFamily="34" charset="0"/>
              <a:buChar char="•"/>
              <a:tabLst>
                <a:tab pos="4400550" algn="l"/>
              </a:tabLst>
            </a:pPr>
            <a:r>
              <a:rPr lang="en-US" b="1" dirty="0">
                <a:solidFill>
                  <a:schemeClr val="bg1"/>
                </a:solidFill>
                <a:latin typeface="Times New Roman" panose="02020603050405020304" pitchFamily="18" charset="0"/>
                <a:ea typeface="Times New Roman" panose="02020603050405020304" pitchFamily="18" charset="0"/>
              </a:rPr>
              <a:t>Provide a summary of the committee findings/ concerns if any that would pose any infection risks to the residents, employees and visitors.</a:t>
            </a:r>
            <a:endParaRPr lang="en-US" sz="16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4568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41F15-92AF-406C-A8B2-F1FB19778E1E}"/>
              </a:ext>
            </a:extLst>
          </p:cNvPr>
          <p:cNvSpPr/>
          <p:nvPr/>
        </p:nvSpPr>
        <p:spPr>
          <a:xfrm>
            <a:off x="125835" y="125835"/>
            <a:ext cx="12066165" cy="3929281"/>
          </a:xfrm>
          <a:prstGeom prst="rect">
            <a:avLst/>
          </a:prstGeom>
        </p:spPr>
        <p:txBody>
          <a:bodyPr wrap="square">
            <a:spAutoFit/>
          </a:bodyPr>
          <a:lstStyle/>
          <a:p>
            <a:pPr algn="just"/>
            <a:r>
              <a:rPr lang="en-US" b="1" dirty="0">
                <a:latin typeface="Times New Roman" panose="02020603050405020304" pitchFamily="18" charset="0"/>
                <a:ea typeface="Times New Roman" panose="02020603050405020304" pitchFamily="18" charset="0"/>
              </a:rPr>
              <a:t> </a:t>
            </a:r>
          </a:p>
          <a:p>
            <a:pPr algn="just"/>
            <a:r>
              <a:rPr lang="en-US" sz="3200" b="1" dirty="0">
                <a:solidFill>
                  <a:schemeClr val="bg1"/>
                </a:solidFill>
                <a:latin typeface="Times New Roman" panose="02020603050405020304" pitchFamily="18" charset="0"/>
                <a:ea typeface="Times New Roman" panose="02020603050405020304" pitchFamily="18" charset="0"/>
              </a:rPr>
              <a:t>Unscheduled meetings of the Infection Control Committee</a:t>
            </a:r>
          </a:p>
          <a:p>
            <a:pPr algn="just"/>
            <a:endParaRPr lang="en-US" sz="3200" b="1" dirty="0">
              <a:solidFill>
                <a:schemeClr val="bg1"/>
              </a:solidFill>
              <a:latin typeface="Times New Roman" panose="02020603050405020304" pitchFamily="18" charset="0"/>
              <a:ea typeface="Times New Roman" panose="02020603050405020304" pitchFamily="18" charset="0"/>
            </a:endParaRPr>
          </a:p>
          <a:p>
            <a:pPr algn="just"/>
            <a:r>
              <a:rPr lang="en-US" sz="2400" dirty="0">
                <a:solidFill>
                  <a:schemeClr val="bg1"/>
                </a:solidFill>
                <a:latin typeface="Times New Roman" panose="02020603050405020304" pitchFamily="18" charset="0"/>
                <a:ea typeface="Times New Roman" panose="02020603050405020304" pitchFamily="18" charset="0"/>
              </a:rPr>
              <a:t>The Infection Control Committee should be gathered more frequently than scheduled in the following situations:</a:t>
            </a:r>
            <a:endParaRPr lang="en-US" sz="2400" b="1" dirty="0">
              <a:solidFill>
                <a:schemeClr val="bg1"/>
              </a:solidFill>
              <a:latin typeface="Times New Roman" panose="02020603050405020304" pitchFamily="18" charset="0"/>
              <a:ea typeface="Times New Roman" panose="02020603050405020304" pitchFamily="18" charset="0"/>
            </a:endParaRPr>
          </a:p>
          <a:p>
            <a:pPr marL="800100" marR="0" algn="just">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endParaRPr lang="en-US" sz="2400" b="1"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660"/>
              </a:spcBef>
              <a:spcAft>
                <a:spcPts val="0"/>
              </a:spcAft>
              <a:buFont typeface="Symbol" panose="05050102010706020507" pitchFamily="18" charset="2"/>
              <a:buChar char=""/>
              <a:tabLst>
                <a:tab pos="1103630" algn="l"/>
              </a:tabLst>
            </a:pPr>
            <a:r>
              <a:rPr lang="en-US" dirty="0">
                <a:solidFill>
                  <a:schemeClr val="bg1"/>
                </a:solidFill>
                <a:latin typeface="Times New Roman" panose="02020603050405020304" pitchFamily="18" charset="0"/>
                <a:ea typeface="Times New Roman" panose="02020603050405020304" pitchFamily="18" charset="0"/>
              </a:rPr>
              <a:t>Emergency meeting during an outbreak situation</a:t>
            </a:r>
            <a:endParaRPr lang="en-US" sz="1600"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660"/>
              </a:spcBef>
              <a:spcAft>
                <a:spcPts val="0"/>
              </a:spcAft>
              <a:buFont typeface="Symbol" panose="05050102010706020507" pitchFamily="18" charset="2"/>
              <a:buChar char=""/>
              <a:tabLst>
                <a:tab pos="1103630" algn="l"/>
              </a:tabLst>
            </a:pPr>
            <a:r>
              <a:rPr lang="en-US" dirty="0">
                <a:solidFill>
                  <a:schemeClr val="bg1"/>
                </a:solidFill>
                <a:latin typeface="Times New Roman" panose="02020603050405020304" pitchFamily="18" charset="0"/>
                <a:ea typeface="Times New Roman" panose="02020603050405020304" pitchFamily="18" charset="0"/>
              </a:rPr>
              <a:t>If directed by the local health department, State and Federal government, CDC.</a:t>
            </a:r>
            <a:endParaRPr lang="en-US" sz="1600"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660"/>
              </a:spcBef>
              <a:spcAft>
                <a:spcPts val="0"/>
              </a:spcAft>
              <a:buFont typeface="Symbol" panose="05050102010706020507" pitchFamily="18" charset="2"/>
              <a:buChar char=""/>
              <a:tabLst>
                <a:tab pos="1103630" algn="l"/>
              </a:tabLst>
            </a:pPr>
            <a:r>
              <a:rPr lang="en-US" dirty="0">
                <a:solidFill>
                  <a:schemeClr val="bg1"/>
                </a:solidFill>
                <a:latin typeface="Times New Roman" panose="02020603050405020304" pitchFamily="18" charset="0"/>
                <a:ea typeface="Times New Roman" panose="02020603050405020304" pitchFamily="18" charset="0"/>
              </a:rPr>
              <a:t>If the IP or Medical Director deems there is an actual or potential infection control emergency </a:t>
            </a:r>
            <a:endParaRPr lang="en-US" sz="1600"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660"/>
              </a:spcBef>
              <a:spcAft>
                <a:spcPts val="0"/>
              </a:spcAft>
              <a:buFont typeface="Symbol" panose="05050102010706020507" pitchFamily="18" charset="2"/>
              <a:buChar char=""/>
              <a:tabLst>
                <a:tab pos="1103630" algn="l"/>
              </a:tabLst>
            </a:pPr>
            <a:r>
              <a:rPr lang="en-US" dirty="0">
                <a:solidFill>
                  <a:schemeClr val="bg1"/>
                </a:solidFill>
                <a:latin typeface="Times New Roman" panose="02020603050405020304" pitchFamily="18" charset="0"/>
                <a:ea typeface="Times New Roman" panose="02020603050405020304" pitchFamily="18" charset="0"/>
              </a:rPr>
              <a:t>A change in local, state or federal regulation that requires immediate action on part of the Committee. </a:t>
            </a:r>
            <a:endParaRPr lang="en-US" dirty="0">
              <a:solidFill>
                <a:schemeClr val="bg1"/>
              </a:solidFill>
            </a:endParaRPr>
          </a:p>
        </p:txBody>
      </p:sp>
    </p:spTree>
    <p:extLst>
      <p:ext uri="{BB962C8B-B14F-4D97-AF65-F5344CB8AC3E}">
        <p14:creationId xmlns:p14="http://schemas.microsoft.com/office/powerpoint/2010/main" val="1013263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8ED5A7-FC92-416D-849D-53E75280B37A}"/>
              </a:ext>
            </a:extLst>
          </p:cNvPr>
          <p:cNvSpPr/>
          <p:nvPr/>
        </p:nvSpPr>
        <p:spPr>
          <a:xfrm>
            <a:off x="226503" y="989901"/>
            <a:ext cx="11048301" cy="4278094"/>
          </a:xfrm>
          <a:prstGeom prst="rect">
            <a:avLst/>
          </a:prstGeom>
        </p:spPr>
        <p:txBody>
          <a:bodyPr wrap="square">
            <a:spAutoFit/>
          </a:bodyPr>
          <a:lstStyle/>
          <a:p>
            <a:pPr marL="2371090" marR="1788160" algn="ctr">
              <a:spcBef>
                <a:spcPts val="5"/>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Delegation of Authority</a:t>
            </a:r>
          </a:p>
          <a:p>
            <a:pPr>
              <a:spcBef>
                <a:spcPts val="40"/>
              </a:spcBef>
            </a:pPr>
            <a:r>
              <a:rPr lang="en-US" dirty="0">
                <a:solidFill>
                  <a:schemeClr val="bg1"/>
                </a:solidFill>
                <a:latin typeface="Times New Roman" panose="02020603050405020304" pitchFamily="18" charset="0"/>
                <a:ea typeface="Times New Roman" panose="02020603050405020304" pitchFamily="18" charset="0"/>
              </a:rPr>
              <a:t> </a:t>
            </a:r>
            <a:endParaRPr lang="en-US" sz="1200" dirty="0">
              <a:solidFill>
                <a:schemeClr val="bg1"/>
              </a:solidFill>
              <a:latin typeface="Times New Roman" panose="02020603050405020304" pitchFamily="18" charset="0"/>
              <a:ea typeface="Times New Roman" panose="02020603050405020304" pitchFamily="18" charset="0"/>
            </a:endParaRPr>
          </a:p>
          <a:p>
            <a:pPr marL="742950" marR="91440" indent="-285750" algn="just">
              <a:lnSpc>
                <a:spcPct val="150000"/>
              </a:lnSpc>
              <a:spcBef>
                <a:spcPts val="0"/>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The </a:t>
            </a:r>
            <a:r>
              <a:rPr lang="en-US" sz="2400" b="1" dirty="0">
                <a:solidFill>
                  <a:schemeClr val="bg1"/>
                </a:solidFill>
                <a:latin typeface="Times New Roman" panose="02020603050405020304" pitchFamily="18" charset="0"/>
                <a:ea typeface="Times New Roman" panose="02020603050405020304" pitchFamily="18" charset="0"/>
              </a:rPr>
              <a:t>IP </a:t>
            </a:r>
            <a:r>
              <a:rPr lang="en-US" sz="2400" dirty="0">
                <a:solidFill>
                  <a:schemeClr val="bg1"/>
                </a:solidFill>
                <a:latin typeface="Times New Roman" panose="02020603050405020304" pitchFamily="18" charset="0"/>
                <a:ea typeface="Times New Roman" panose="02020603050405020304" pitchFamily="18" charset="0"/>
              </a:rPr>
              <a:t>will oversee the Infection Prevention and Control program and report to the Infection Prevention and Control Committee. </a:t>
            </a:r>
          </a:p>
          <a:p>
            <a:pPr marL="742950" marR="91440" indent="-285750" algn="just">
              <a:lnSpc>
                <a:spcPct val="150000"/>
              </a:lnSpc>
              <a:spcBef>
                <a:spcPts val="0"/>
              </a:spcBef>
              <a:spcAft>
                <a:spcPts val="0"/>
              </a:spcAft>
              <a:buFont typeface="Arial" panose="020B0604020202020204" pitchFamily="34" charset="0"/>
              <a:buChar char="•"/>
            </a:pPr>
            <a:endParaRPr lang="en-US" sz="2400" dirty="0">
              <a:solidFill>
                <a:schemeClr val="bg1"/>
              </a:solidFill>
              <a:latin typeface="Times New Roman" panose="02020603050405020304" pitchFamily="18" charset="0"/>
              <a:ea typeface="Times New Roman" panose="02020603050405020304" pitchFamily="18" charset="0"/>
            </a:endParaRPr>
          </a:p>
          <a:p>
            <a:pPr marL="742950" marR="91440" indent="-285750" algn="just">
              <a:lnSpc>
                <a:spcPct val="150000"/>
              </a:lnSpc>
              <a:spcBef>
                <a:spcPts val="0"/>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The </a:t>
            </a:r>
            <a:r>
              <a:rPr lang="en-US" sz="2400" b="1" dirty="0">
                <a:solidFill>
                  <a:schemeClr val="bg1"/>
                </a:solidFill>
                <a:latin typeface="Times New Roman" panose="02020603050405020304" pitchFamily="18" charset="0"/>
                <a:ea typeface="Times New Roman" panose="02020603050405020304" pitchFamily="18" charset="0"/>
              </a:rPr>
              <a:t>Administrator </a:t>
            </a:r>
            <a:r>
              <a:rPr lang="en-US" sz="2400" dirty="0">
                <a:solidFill>
                  <a:schemeClr val="bg1"/>
                </a:solidFill>
                <a:latin typeface="Times New Roman" panose="02020603050405020304" pitchFamily="18" charset="0"/>
                <a:ea typeface="Times New Roman" panose="02020603050405020304" pitchFamily="18" charset="0"/>
              </a:rPr>
              <a:t>will be responsible for oversight of the Infection Prevention and Control</a:t>
            </a:r>
            <a:r>
              <a:rPr lang="en-US" sz="2400" spc="-4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Program.</a:t>
            </a:r>
          </a:p>
          <a:p>
            <a:pPr marL="457200" marR="1788160" algn="ctr">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p>
          <a:p>
            <a:pPr marL="2320290" marR="1788160" algn="ctr">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79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B45D17-FE32-4282-B4B4-0B0BC301E2CB}"/>
              </a:ext>
            </a:extLst>
          </p:cNvPr>
          <p:cNvSpPr/>
          <p:nvPr/>
        </p:nvSpPr>
        <p:spPr>
          <a:xfrm>
            <a:off x="838899" y="1359017"/>
            <a:ext cx="9722840" cy="1569660"/>
          </a:xfrm>
          <a:prstGeom prst="rect">
            <a:avLst/>
          </a:prstGeom>
        </p:spPr>
        <p:txBody>
          <a:bodyPr wrap="square">
            <a:spAutoFit/>
          </a:bodyPr>
          <a:lstStyle/>
          <a:p>
            <a:pPr marL="2320290" marR="1788160" algn="ctr">
              <a:spcBef>
                <a:spcPts val="0"/>
              </a:spcBef>
              <a:spcAft>
                <a:spcPts val="0"/>
              </a:spcAft>
            </a:pPr>
            <a:endParaRPr lang="en-US" sz="3200" b="1" dirty="0">
              <a:solidFill>
                <a:schemeClr val="bg1"/>
              </a:solidFill>
              <a:latin typeface="Times New Roman" panose="02020603050405020304" pitchFamily="18" charset="0"/>
              <a:ea typeface="Times New Roman" panose="02020603050405020304" pitchFamily="18" charset="0"/>
            </a:endParaRPr>
          </a:p>
          <a:p>
            <a:pPr marL="2320290" marR="1788160" algn="ctr">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Responsibilities of the Committee</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8724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03BE86-482A-4C93-A236-0EB22CF34D1E}"/>
              </a:ext>
            </a:extLst>
          </p:cNvPr>
          <p:cNvSpPr/>
          <p:nvPr/>
        </p:nvSpPr>
        <p:spPr>
          <a:xfrm>
            <a:off x="780175" y="947955"/>
            <a:ext cx="10100345" cy="3670557"/>
          </a:xfrm>
          <a:prstGeom prst="rect">
            <a:avLst/>
          </a:prstGeom>
        </p:spPr>
        <p:txBody>
          <a:bodyPr wrap="square">
            <a:spAutoFit/>
          </a:bodyPr>
          <a:lstStyle/>
          <a:p>
            <a:pPr marR="0" lvl="0">
              <a:lnSpc>
                <a:spcPct val="150000"/>
              </a:lnSpc>
              <a:spcBef>
                <a:spcPts val="50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The Medical Director will:</a:t>
            </a:r>
          </a:p>
          <a:p>
            <a:pPr marL="342900" marR="0" lvl="0" indent="-342900">
              <a:lnSpc>
                <a:spcPct val="150000"/>
              </a:lnSpc>
              <a:spcBef>
                <a:spcPts val="505"/>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 Provide assist and provide input and oversight with guiding the written  </a:t>
            </a:r>
          </a:p>
          <a:p>
            <a:pPr marR="0" lvl="0">
              <a:lnSpc>
                <a:spcPct val="150000"/>
              </a:lnSpc>
              <a:spcBef>
                <a:spcPts val="50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policies and procedures from the input of the Director of Nursing, Infection   </a:t>
            </a:r>
          </a:p>
          <a:p>
            <a:pPr marR="0" lvl="0">
              <a:lnSpc>
                <a:spcPct val="150000"/>
              </a:lnSpc>
              <a:spcBef>
                <a:spcPts val="50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Control Preventionist (IP), input of direct care employees,  practitioners, for  </a:t>
            </a:r>
          </a:p>
          <a:p>
            <a:pPr marR="0" lvl="0">
              <a:lnSpc>
                <a:spcPct val="150000"/>
              </a:lnSpc>
              <a:spcBef>
                <a:spcPts val="505"/>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the prevention and control of infectious or communicable diseases within the</a:t>
            </a:r>
            <a:r>
              <a:rPr lang="en-US" sz="2400" spc="170" dirty="0">
                <a:solidFill>
                  <a:schemeClr val="bg1"/>
                </a:solidFill>
                <a:latin typeface="Times New Roman" panose="02020603050405020304" pitchFamily="18" charset="0"/>
                <a:ea typeface="Times New Roman" panose="02020603050405020304" pitchFamily="18" charset="0"/>
              </a:rPr>
              <a:t>  </a:t>
            </a:r>
          </a:p>
          <a:p>
            <a:pPr marR="0" lvl="0">
              <a:lnSpc>
                <a:spcPct val="150000"/>
              </a:lnSpc>
              <a:spcBef>
                <a:spcPts val="505"/>
              </a:spcBef>
              <a:spcAft>
                <a:spcPts val="0"/>
              </a:spcAft>
            </a:pPr>
            <a:r>
              <a:rPr lang="en-US" sz="2400" spc="17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facility for all facility employees,  residents and visitors.</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465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D56E4-CF1E-46EF-83DA-2E4B0B8FA70E}"/>
              </a:ext>
            </a:extLst>
          </p:cNvPr>
          <p:cNvSpPr/>
          <p:nvPr/>
        </p:nvSpPr>
        <p:spPr>
          <a:xfrm>
            <a:off x="637563" y="880844"/>
            <a:ext cx="10363812" cy="2893100"/>
          </a:xfrm>
          <a:prstGeom prst="rect">
            <a:avLst/>
          </a:prstGeom>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rPr>
              <a:t>The Medical Director and Consultant Pharmacist :</a:t>
            </a:r>
          </a:p>
          <a:p>
            <a:endParaRPr lang="en-US" sz="2400" dirty="0">
              <a:solidFill>
                <a:schemeClr val="bg1"/>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Provide assist and provide input and oversight with guiding the written policies and procedures from the input of the Director of  Nursing, Infection Control Preventionist (IP), input of direct care staff, practitioners for the Antibiotic Stewardship Program.</a:t>
            </a:r>
          </a:p>
          <a:p>
            <a:endParaRPr lang="en-US" sz="2400" dirty="0">
              <a:solidFill>
                <a:schemeClr val="bg1"/>
              </a:solidFill>
              <a:latin typeface="Times New Roman" panose="02020603050405020304" pitchFamily="18" charset="0"/>
            </a:endParaRPr>
          </a:p>
          <a:p>
            <a:r>
              <a:rPr lang="en-US" sz="1400" dirty="0">
                <a:solidFill>
                  <a:schemeClr val="bg1"/>
                </a:solidFill>
                <a:latin typeface="Times New Roman" panose="02020603050405020304" pitchFamily="18" charset="0"/>
              </a:rPr>
              <a:t>                                                               (Facility may have policy for further responsibilities)</a:t>
            </a:r>
            <a:endParaRPr lang="en-US" sz="1400" dirty="0">
              <a:solidFill>
                <a:schemeClr val="bg1"/>
              </a:solidFill>
            </a:endParaRPr>
          </a:p>
        </p:txBody>
      </p:sp>
    </p:spTree>
    <p:extLst>
      <p:ext uri="{BB962C8B-B14F-4D97-AF65-F5344CB8AC3E}">
        <p14:creationId xmlns:p14="http://schemas.microsoft.com/office/powerpoint/2010/main" val="3738457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BA4CDE-05B6-401F-A289-32487A5D46EE}"/>
              </a:ext>
            </a:extLst>
          </p:cNvPr>
          <p:cNvSpPr/>
          <p:nvPr/>
        </p:nvSpPr>
        <p:spPr>
          <a:xfrm>
            <a:off x="3741490" y="2315361"/>
            <a:ext cx="5687735" cy="584775"/>
          </a:xfrm>
          <a:prstGeom prst="rect">
            <a:avLst/>
          </a:prstGeom>
        </p:spPr>
        <p:txBody>
          <a:bodyPr wrap="square">
            <a:spAutoFit/>
          </a:bodyPr>
          <a:lstStyle/>
          <a:p>
            <a:pPr marR="0" lvl="0">
              <a:spcBef>
                <a:spcPts val="455"/>
              </a:spcBef>
              <a:spcAft>
                <a:spcPts val="0"/>
              </a:spcAft>
              <a:tabLst>
                <a:tab pos="914400" algn="l"/>
              </a:tabLst>
            </a:pPr>
            <a:r>
              <a:rPr lang="en-US" sz="3200" b="1" dirty="0">
                <a:solidFill>
                  <a:schemeClr val="bg1"/>
                </a:solidFill>
                <a:latin typeface="Times New Roman" panose="02020603050405020304" pitchFamily="18" charset="0"/>
                <a:ea typeface="Times New Roman" panose="02020603050405020304" pitchFamily="18" charset="0"/>
              </a:rPr>
              <a:t>Coordination and</a:t>
            </a:r>
            <a:r>
              <a:rPr lang="en-US" sz="3200" b="1" spc="-90" dirty="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Oversight</a:t>
            </a:r>
          </a:p>
        </p:txBody>
      </p:sp>
    </p:spTree>
    <p:extLst>
      <p:ext uri="{BB962C8B-B14F-4D97-AF65-F5344CB8AC3E}">
        <p14:creationId xmlns:p14="http://schemas.microsoft.com/office/powerpoint/2010/main" val="4073571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E99198-BF55-48F2-820F-21CA53CE9CAA}"/>
              </a:ext>
            </a:extLst>
          </p:cNvPr>
          <p:cNvSpPr/>
          <p:nvPr/>
        </p:nvSpPr>
        <p:spPr>
          <a:xfrm>
            <a:off x="998290" y="1325461"/>
            <a:ext cx="8925886" cy="6609502"/>
          </a:xfrm>
          <a:prstGeom prst="rect">
            <a:avLst/>
          </a:prstGeom>
        </p:spPr>
        <p:txBody>
          <a:bodyPr wrap="square">
            <a:spAutoFit/>
          </a:bodyPr>
          <a:lstStyle/>
          <a:p>
            <a:pPr marL="742950" marR="0" indent="0">
              <a:spcBef>
                <a:spcPts val="455"/>
              </a:spcBef>
              <a:spcAft>
                <a:spcPts val="0"/>
              </a:spcAft>
              <a:tabLst>
                <a:tab pos="914400" algn="l"/>
              </a:tabLst>
            </a:pPr>
            <a:r>
              <a:rPr lang="en-US" b="1" dirty="0">
                <a:latin typeface="Times New Roman" panose="02020603050405020304" pitchFamily="18" charset="0"/>
                <a:ea typeface="Times New Roman" panose="02020603050405020304" pitchFamily="18" charset="0"/>
              </a:rPr>
              <a:t> </a:t>
            </a:r>
            <a:endParaRPr lang="en-US" sz="1200" b="1" dirty="0">
              <a:latin typeface="Times New Roman" panose="02020603050405020304" pitchFamily="18" charset="0"/>
              <a:ea typeface="Times New Roman" panose="02020603050405020304" pitchFamily="18" charset="0"/>
            </a:endParaRPr>
          </a:p>
          <a:p>
            <a:pPr marL="742950" marR="99060" indent="0">
              <a:spcBef>
                <a:spcPts val="285"/>
              </a:spcBef>
              <a:spcAft>
                <a:spcPts val="0"/>
              </a:spcAft>
              <a:tabLst>
                <a:tab pos="914400" algn="l"/>
                <a:tab pos="1344930" algn="l"/>
              </a:tabLst>
            </a:pPr>
            <a:r>
              <a:rPr lang="en-US" sz="2400" dirty="0">
                <a:solidFill>
                  <a:schemeClr val="bg1"/>
                </a:solidFill>
                <a:latin typeface="Times New Roman" panose="02020603050405020304" pitchFamily="18" charset="0"/>
                <a:ea typeface="Times New Roman" panose="02020603050405020304" pitchFamily="18" charset="0"/>
              </a:rPr>
              <a:t>The Infection Prevention and Control Program is coordinated and overseen by the Infection Control Preventionist (IP)</a:t>
            </a:r>
          </a:p>
          <a:p>
            <a:pPr marL="742950" marR="99060" indent="0">
              <a:spcBef>
                <a:spcPts val="285"/>
              </a:spcBef>
              <a:spcAft>
                <a:spcPts val="0"/>
              </a:spcAft>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1085850" marR="99060" indent="-342900">
              <a:spcBef>
                <a:spcPts val="285"/>
              </a:spcBef>
              <a:spcAft>
                <a:spcPts val="0"/>
              </a:spcAft>
              <a:buFont typeface="Arial" panose="020B0604020202020204" pitchFamily="34" charset="0"/>
              <a:buChar char="•"/>
              <a:tabLst>
                <a:tab pos="914400" algn="l"/>
                <a:tab pos="1344930" algn="l"/>
              </a:tabLst>
            </a:pPr>
            <a:r>
              <a:rPr lang="en-US" sz="2400" dirty="0">
                <a:solidFill>
                  <a:schemeClr val="bg1"/>
                </a:solidFill>
                <a:latin typeface="Times New Roman" panose="02020603050405020304" pitchFamily="18" charset="0"/>
                <a:ea typeface="Times New Roman" panose="02020603050405020304" pitchFamily="18" charset="0"/>
              </a:rPr>
              <a:t>The IP is responsible for the facility’s IPCP</a:t>
            </a:r>
          </a:p>
          <a:p>
            <a:pPr marL="1085850" marR="99060" indent="-342900">
              <a:spcBef>
                <a:spcPts val="285"/>
              </a:spcBef>
              <a:spcAft>
                <a:spcPts val="0"/>
              </a:spcAft>
              <a:buFont typeface="Arial" panose="020B0604020202020204" pitchFamily="34" charset="0"/>
              <a:buChar char="•"/>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1085850" marR="99060" indent="-342900">
              <a:spcBef>
                <a:spcPts val="285"/>
              </a:spcBef>
              <a:buFont typeface="Arial" panose="020B0604020202020204" pitchFamily="34" charset="0"/>
              <a:buChar char="•"/>
              <a:tabLst>
                <a:tab pos="914400" algn="l"/>
                <a:tab pos="1344930" algn="l"/>
              </a:tabLst>
            </a:pPr>
            <a:r>
              <a:rPr lang="en-US" sz="2400" dirty="0">
                <a:solidFill>
                  <a:schemeClr val="bg1"/>
                </a:solidFill>
                <a:latin typeface="Times New Roman" panose="02020603050405020304" pitchFamily="18" charset="0"/>
                <a:cs typeface="Times New Roman" panose="02020603050405020304" pitchFamily="18" charset="0"/>
              </a:rPr>
              <a:t>The IP must have primary professional training in nursing, medical technology, microbiology, epidemiology, or other related field; be qualified by education, training, experience or certification; have completed specialized training in infection prevention and control. </a:t>
            </a:r>
            <a:endParaRPr lang="en-US" sz="2000" dirty="0">
              <a:solidFill>
                <a:schemeClr val="bg1"/>
              </a:solidFill>
              <a:latin typeface="Times New Roman" panose="02020603050405020304" pitchFamily="18" charset="0"/>
              <a:cs typeface="Times New Roman" panose="02020603050405020304" pitchFamily="18" charset="0"/>
            </a:endParaRPr>
          </a:p>
          <a:p>
            <a:pPr marL="1085850" marR="99060" indent="-342900">
              <a:spcBef>
                <a:spcPts val="285"/>
              </a:spcBef>
              <a:spcAft>
                <a:spcPts val="0"/>
              </a:spcAft>
              <a:buFont typeface="Arial" panose="020B0604020202020204" pitchFamily="34" charset="0"/>
              <a:buChar char="•"/>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1085850" marR="99060" indent="-342900">
              <a:spcBef>
                <a:spcPts val="285"/>
              </a:spcBef>
              <a:spcAft>
                <a:spcPts val="0"/>
              </a:spcAft>
              <a:buFont typeface="Arial" panose="020B0604020202020204" pitchFamily="34" charset="0"/>
              <a:buChar char="•"/>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1085850" marR="99060" indent="-342900">
              <a:spcBef>
                <a:spcPts val="285"/>
              </a:spcBef>
              <a:spcAft>
                <a:spcPts val="0"/>
              </a:spcAft>
              <a:buFont typeface="Arial" panose="020B0604020202020204" pitchFamily="34" charset="0"/>
              <a:buChar char="•"/>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742950" marR="99060" indent="0">
              <a:spcBef>
                <a:spcPts val="285"/>
              </a:spcBef>
              <a:spcAft>
                <a:spcPts val="0"/>
              </a:spcAft>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742950" marR="99060" indent="0">
              <a:spcBef>
                <a:spcPts val="285"/>
              </a:spcBef>
              <a:spcAft>
                <a:spcPts val="0"/>
              </a:spcAft>
              <a:tabLst>
                <a:tab pos="914400" algn="l"/>
                <a:tab pos="134493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742950" marR="99060" indent="0">
              <a:spcBef>
                <a:spcPts val="285"/>
              </a:spcBef>
              <a:spcAft>
                <a:spcPts val="0"/>
              </a:spcAft>
              <a:tabLst>
                <a:tab pos="914400" algn="l"/>
                <a:tab pos="1344930" algn="l"/>
              </a:tabLst>
            </a:pPr>
            <a:r>
              <a:rPr lang="en-US" dirty="0">
                <a:solidFill>
                  <a:schemeClr val="bg1"/>
                </a:solidFill>
                <a:latin typeface="Times New Roman" panose="02020603050405020304" pitchFamily="18" charset="0"/>
                <a:ea typeface="Times New Roman" panose="02020603050405020304" pitchFamily="18" charset="0"/>
              </a:rPr>
              <a:t> </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814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Phase 2 of LTC Regulations (continued)</a:t>
            </a:r>
          </a:p>
        </p:txBody>
      </p:sp>
      <p:sp>
        <p:nvSpPr>
          <p:cNvPr id="3" name="Content Placeholder 2"/>
          <p:cNvSpPr>
            <a:spLocks noGrp="1"/>
          </p:cNvSpPr>
          <p:nvPr>
            <p:ph idx="1"/>
          </p:nvPr>
        </p:nvSpPr>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Phase 2 includes:</a:t>
            </a:r>
          </a:p>
          <a:p>
            <a:r>
              <a:rPr lang="en-US" sz="2800" dirty="0">
                <a:latin typeface="Times New Roman" panose="02020603050405020304" pitchFamily="18" charset="0"/>
                <a:cs typeface="Times New Roman" panose="02020603050405020304" pitchFamily="18" charset="0"/>
              </a:rPr>
              <a:t>Behavioral Health Services – Assess staff competencies &amp; skills to provide care for residents with behavioral needs</a:t>
            </a:r>
          </a:p>
          <a:p>
            <a:pPr lvl="0"/>
            <a:r>
              <a:rPr lang="en-US" sz="2800" dirty="0">
                <a:latin typeface="Times New Roman" panose="02020603050405020304" pitchFamily="18" charset="0"/>
                <a:cs typeface="Times New Roman" panose="02020603050405020304" pitchFamily="18" charset="0"/>
              </a:rPr>
              <a:t>Quality Assurance and Performance Improvements </a:t>
            </a:r>
          </a:p>
          <a:p>
            <a:r>
              <a:rPr lang="en-US" sz="2800" dirty="0">
                <a:latin typeface="Times New Roman" panose="02020603050405020304" pitchFamily="18" charset="0"/>
                <a:cs typeface="Times New Roman" panose="02020603050405020304" pitchFamily="18" charset="0"/>
              </a:rPr>
              <a:t>Infection Control and Antibiotic Stewardship</a:t>
            </a:r>
          </a:p>
          <a:p>
            <a:pPr lvl="0"/>
            <a:r>
              <a:rPr lang="en-US" sz="2800" dirty="0">
                <a:latin typeface="Times New Roman" panose="02020603050405020304" pitchFamily="18" charset="0"/>
                <a:cs typeface="Times New Roman" panose="02020603050405020304" pitchFamily="18" charset="0"/>
              </a:rPr>
              <a:t>Physical Environment – smoking policies</a:t>
            </a:r>
          </a:p>
          <a:p>
            <a:endParaRPr lang="en-US" sz="2800" dirty="0">
              <a:latin typeface="Times New Roman" panose="02020603050405020304" pitchFamily="18" charset="0"/>
              <a:cs typeface="Times New Roman" panose="02020603050405020304" pitchFamily="18" charset="0"/>
            </a:endParaRPr>
          </a:p>
          <a:p>
            <a:pPr lvl="0"/>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4"/>
          </p:nvPr>
        </p:nvSpPr>
        <p:spPr/>
        <p:txBody>
          <a:bodyPr/>
          <a:lstStyle/>
          <a:p>
            <a:fld id="{0BC8825E-DCFA-4720-BCBC-502528E7151B}" type="slidenum">
              <a:rPr lang="en-US" smtClean="0"/>
              <a:pPr/>
              <a:t>5</a:t>
            </a:fld>
            <a:endParaRPr lang="en-US" dirty="0"/>
          </a:p>
        </p:txBody>
      </p:sp>
    </p:spTree>
    <p:extLst>
      <p:ext uri="{BB962C8B-B14F-4D97-AF65-F5344CB8AC3E}">
        <p14:creationId xmlns:p14="http://schemas.microsoft.com/office/powerpoint/2010/main" val="2928237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070555-8279-4C19-8543-DAACDC541C06}"/>
              </a:ext>
            </a:extLst>
          </p:cNvPr>
          <p:cNvSpPr/>
          <p:nvPr/>
        </p:nvSpPr>
        <p:spPr>
          <a:xfrm>
            <a:off x="780176" y="629174"/>
            <a:ext cx="8363824" cy="5909310"/>
          </a:xfrm>
          <a:prstGeom prst="rect">
            <a:avLst/>
          </a:prstGeom>
        </p:spPr>
        <p:txBody>
          <a:bodyPr wrap="square">
            <a:spAutoFit/>
          </a:bodyPr>
          <a:lstStyle/>
          <a:p>
            <a:pPr marL="742950" lvl="1"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The IP will remain current regarding CDC, state and federal guidelines of infection prevention and control.</a:t>
            </a:r>
          </a:p>
          <a:p>
            <a:pPr lvl="1"/>
            <a:endParaRPr lang="en-US" sz="2000" dirty="0">
              <a:solidFill>
                <a:schemeClr val="bg1"/>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The IP will conduct unannounced infection prevention and control compliance rounds at least monthly and report any non-compliance.</a:t>
            </a:r>
          </a:p>
          <a:p>
            <a:pPr marL="742950" lvl="1"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The IP will recognize and educate the staff member at the time of observation to assist in compliance with infection control prevention and control. </a:t>
            </a:r>
          </a:p>
          <a:p>
            <a:pPr lvl="1"/>
            <a:endParaRPr lang="en-US" sz="2000" dirty="0">
              <a:solidFill>
                <a:schemeClr val="bg1"/>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The IP will report the observation of rounds to the Infection Control Committee and the QAPI team during the meetings. </a:t>
            </a:r>
          </a:p>
          <a:p>
            <a:pPr marL="742950" lvl="1"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The IP will also educate the staff regarding the identification of issues of rounds with the appropriate infection control measures to be implemented. </a:t>
            </a:r>
          </a:p>
          <a:p>
            <a:pPr lvl="1"/>
            <a:r>
              <a:rPr lang="en-US" sz="2000" dirty="0">
                <a:solidFill>
                  <a:schemeClr val="bg1"/>
                </a:solidFill>
                <a:latin typeface="Times New Roman" panose="02020603050405020304" pitchFamily="18" charset="0"/>
                <a:cs typeface="Times New Roman" panose="02020603050405020304" pitchFamily="18" charset="0"/>
              </a:rPr>
              <a:t>    </a:t>
            </a:r>
          </a:p>
          <a:p>
            <a:pPr lvl="1"/>
            <a:r>
              <a:rPr lang="en-US" sz="20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rPr>
              <a:t>(Facility may have policy for further responsibilities)</a:t>
            </a:r>
            <a:endParaRPr lang="en-US" sz="1600" dirty="0">
              <a:solidFill>
                <a:schemeClr val="bg1"/>
              </a:solidFill>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4009507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49FB4B-1AD2-4270-8B61-D3873C69B70E}"/>
              </a:ext>
            </a:extLst>
          </p:cNvPr>
          <p:cNvSpPr/>
          <p:nvPr/>
        </p:nvSpPr>
        <p:spPr>
          <a:xfrm>
            <a:off x="1526796" y="1954635"/>
            <a:ext cx="7617204" cy="3077766"/>
          </a:xfrm>
          <a:prstGeom prst="rect">
            <a:avLst/>
          </a:prstGeom>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Surveillance</a:t>
            </a: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Surveillance is conducting with the use of tools that are   </a:t>
            </a:r>
          </a:p>
          <a:p>
            <a:r>
              <a:rPr lang="en-US" sz="2400" dirty="0">
                <a:solidFill>
                  <a:schemeClr val="bg1"/>
                </a:solidFill>
                <a:latin typeface="Times New Roman" panose="02020603050405020304" pitchFamily="18" charset="0"/>
                <a:cs typeface="Times New Roman" panose="02020603050405020304" pitchFamily="18" charset="0"/>
              </a:rPr>
              <a:t>      utilized in the recognition of occurrence of infections. </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These tools are the documentation that will assist in the tracking and trending of infections.</a:t>
            </a:r>
          </a:p>
          <a:p>
            <a:endParaRPr lang="en-US" dirty="0"/>
          </a:p>
        </p:txBody>
      </p:sp>
    </p:spTree>
    <p:extLst>
      <p:ext uri="{BB962C8B-B14F-4D97-AF65-F5344CB8AC3E}">
        <p14:creationId xmlns:p14="http://schemas.microsoft.com/office/powerpoint/2010/main" val="277328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4DC1634F-EB49-448C-BA3F-14F8F10D3F54}"/>
              </a:ext>
            </a:extLst>
          </p:cNvPr>
          <p:cNvPicPr>
            <a:picLocks noChangeAspect="1"/>
          </p:cNvPicPr>
          <p:nvPr/>
        </p:nvPicPr>
        <p:blipFill rotWithShape="1">
          <a:blip r:embed="rId2"/>
          <a:srcRect t="21667" b="16875"/>
          <a:stretch/>
        </p:blipFill>
        <p:spPr>
          <a:xfrm>
            <a:off x="0" y="1528762"/>
            <a:ext cx="15287625" cy="4214813"/>
          </a:xfrm>
          <a:prstGeom prst="rect">
            <a:avLst/>
          </a:prstGeom>
        </p:spPr>
      </p:pic>
    </p:spTree>
    <p:extLst>
      <p:ext uri="{BB962C8B-B14F-4D97-AF65-F5344CB8AC3E}">
        <p14:creationId xmlns:p14="http://schemas.microsoft.com/office/powerpoint/2010/main" val="34487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A45F9-9420-4B42-AAD8-E8D637B81A5D}"/>
              </a:ext>
            </a:extLst>
          </p:cNvPr>
          <p:cNvSpPr/>
          <p:nvPr/>
        </p:nvSpPr>
        <p:spPr>
          <a:xfrm>
            <a:off x="1031845" y="813733"/>
            <a:ext cx="9569479" cy="4364208"/>
          </a:xfrm>
          <a:prstGeom prst="rect">
            <a:avLst/>
          </a:prstGeom>
        </p:spPr>
        <p:txBody>
          <a:bodyPr wrap="square">
            <a:spAutoFit/>
          </a:bodyPr>
          <a:lstStyle/>
          <a:p>
            <a:pPr marR="0" lvl="0">
              <a:spcBef>
                <a:spcPts val="700"/>
              </a:spcBef>
              <a:spcAft>
                <a:spcPts val="0"/>
              </a:spcAft>
              <a:tabLst>
                <a:tab pos="1146175" algn="l"/>
              </a:tabLs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Antibiotic</a:t>
            </a:r>
            <a:r>
              <a:rPr lang="en-US" sz="3200" b="1" spc="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Stewardship</a:t>
            </a:r>
          </a:p>
          <a:p>
            <a:pPr marR="0" lvl="0">
              <a:spcBef>
                <a:spcPts val="700"/>
              </a:spcBef>
              <a:spcAft>
                <a:spcPts val="0"/>
              </a:spcAft>
              <a:tabLst>
                <a:tab pos="1146175" algn="l"/>
              </a:tabLst>
            </a:pP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175"/>
              </a:spcBef>
              <a:spcAft>
                <a:spcPts val="0"/>
              </a:spcAft>
              <a:buFont typeface="Symbol" panose="05050102010706020507" pitchFamily="18" charset="2"/>
              <a:buChar char=""/>
              <a:tabLst>
                <a:tab pos="1356360" algn="l"/>
                <a:tab pos="1356995" algn="l"/>
              </a:tabLst>
            </a:pP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Culture</a:t>
            </a:r>
            <a:r>
              <a:rPr lang="en-US" sz="2400" spc="-1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reports,</a:t>
            </a:r>
            <a:r>
              <a:rPr lang="en-US" sz="2400" spc="-1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sensitivity</a:t>
            </a:r>
            <a:r>
              <a:rPr lang="en-US" sz="2400" spc="-1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data,</a:t>
            </a:r>
            <a:r>
              <a:rPr lang="en-US" sz="2400" spc="-1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a:t>
            </a:r>
            <a:r>
              <a:rPr lang="en-US" sz="2400" spc="-1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antibiotic</a:t>
            </a:r>
            <a:r>
              <a:rPr lang="en-US" sz="2400" spc="-1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usage reviews</a:t>
            </a:r>
            <a:r>
              <a:rPr lang="en-US" sz="2400" spc="-1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are</a:t>
            </a:r>
            <a:r>
              <a:rPr lang="en-US" sz="2400" spc="-1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included</a:t>
            </a:r>
            <a:r>
              <a:rPr lang="en-US" sz="2400" spc="-12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a:t>
            </a:r>
            <a:r>
              <a:rPr lang="en-US" sz="2400" spc="-1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surveillance</a:t>
            </a:r>
            <a:r>
              <a:rPr lang="en-US" sz="2400" spc="-1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activities.</a:t>
            </a:r>
          </a:p>
          <a:p>
            <a:pPr marL="742950" marR="0" lvl="1" indent="-285750">
              <a:spcBef>
                <a:spcPts val="175"/>
              </a:spcBef>
              <a:spcAft>
                <a:spcPts val="0"/>
              </a:spcAft>
              <a:buFont typeface="Symbol" panose="05050102010706020507" pitchFamily="18" charset="2"/>
              <a:buChar char=""/>
              <a:tabLst>
                <a:tab pos="1356360" algn="l"/>
                <a:tab pos="1356995" algn="l"/>
              </a:tabLst>
            </a:pPr>
            <a:endPar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79375" lvl="1" indent="-285750">
              <a:lnSpc>
                <a:spcPct val="108000"/>
              </a:lnSpc>
              <a:spcBef>
                <a:spcPts val="255"/>
              </a:spcBef>
              <a:spcAft>
                <a:spcPts val="0"/>
              </a:spcAft>
              <a:buFont typeface="Symbol" panose="05050102010706020507" pitchFamily="18" charset="2"/>
              <a:buChar char=""/>
              <a:tabLst>
                <a:tab pos="1360805" algn="l"/>
              </a:tabLst>
            </a:pP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Medical criteria and standardized definitions of infections are utilized in the recognition and management of actual and potential infections.</a:t>
            </a:r>
          </a:p>
          <a:p>
            <a:pPr marL="742950" marR="79375" lvl="1" indent="-285750">
              <a:lnSpc>
                <a:spcPct val="108000"/>
              </a:lnSpc>
              <a:spcBef>
                <a:spcPts val="255"/>
              </a:spcBef>
              <a:spcAft>
                <a:spcPts val="0"/>
              </a:spcAft>
              <a:buFont typeface="Symbol" panose="05050102010706020507" pitchFamily="18" charset="2"/>
              <a:buChar char=""/>
              <a:tabLst>
                <a:tab pos="1360805" algn="l"/>
              </a:tabLst>
            </a:pPr>
            <a:endPar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180"/>
              </a:spcBef>
              <a:spcAft>
                <a:spcPts val="0"/>
              </a:spcAft>
              <a:buFont typeface="Symbol" panose="05050102010706020507" pitchFamily="18" charset="2"/>
              <a:buChar char=""/>
              <a:tabLst>
                <a:tab pos="1356360" algn="l"/>
                <a:tab pos="1356995" algn="l"/>
              </a:tabLst>
            </a:pPr>
            <a:r>
              <a:rPr lang="en-US" sz="2400"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Antibiotic usage is evaluated, and the NP/MD are provided feedback on the evaluations.</a:t>
            </a:r>
            <a:endParaRPr lang="en-US" sz="2400"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071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206A8-D850-4A30-82E3-6061DACD4019}"/>
              </a:ext>
            </a:extLst>
          </p:cNvPr>
          <p:cNvSpPr/>
          <p:nvPr/>
        </p:nvSpPr>
        <p:spPr>
          <a:xfrm>
            <a:off x="830509" y="1031846"/>
            <a:ext cx="9982899" cy="3505383"/>
          </a:xfrm>
          <a:prstGeom prst="rect">
            <a:avLst/>
          </a:prstGeom>
        </p:spPr>
        <p:txBody>
          <a:bodyPr wrap="square">
            <a:spAutoFit/>
          </a:bodyPr>
          <a:lstStyle/>
          <a:p>
            <a:pPr marR="0" lvl="0">
              <a:spcBef>
                <a:spcPts val="665"/>
              </a:spcBef>
              <a:spcAft>
                <a:spcPts val="0"/>
              </a:spcAft>
              <a:tabLst>
                <a:tab pos="1140460" algn="l"/>
              </a:tabLst>
            </a:pPr>
            <a:r>
              <a:rPr lang="en-US" sz="3200" b="1" dirty="0">
                <a:solidFill>
                  <a:schemeClr val="bg1"/>
                </a:solidFill>
                <a:latin typeface="Times New Roman" panose="02020603050405020304" pitchFamily="18" charset="0"/>
                <a:ea typeface="Times New Roman" panose="02020603050405020304" pitchFamily="18" charset="0"/>
              </a:rPr>
              <a:t>Data</a:t>
            </a:r>
            <a:r>
              <a:rPr lang="en-US" sz="3200" b="1" spc="95" dirty="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Analysis</a:t>
            </a:r>
          </a:p>
          <a:p>
            <a:pPr marR="0" lvl="0">
              <a:spcBef>
                <a:spcPts val="665"/>
              </a:spcBef>
              <a:spcAft>
                <a:spcPts val="0"/>
              </a:spcAft>
              <a:tabLst>
                <a:tab pos="1140460" algn="l"/>
              </a:tabLst>
            </a:pPr>
            <a:endParaRPr lang="en-US" sz="2400" b="1" dirty="0">
              <a:solidFill>
                <a:schemeClr val="bg1"/>
              </a:solidFill>
              <a:latin typeface="Times New Roman" panose="02020603050405020304" pitchFamily="18" charset="0"/>
              <a:ea typeface="Times New Roman" panose="02020603050405020304" pitchFamily="18" charset="0"/>
            </a:endParaRPr>
          </a:p>
          <a:p>
            <a:pPr marL="742950" marR="0" lvl="1" indent="-285750">
              <a:spcBef>
                <a:spcPts val="265"/>
              </a:spcBef>
              <a:spcAft>
                <a:spcPts val="0"/>
              </a:spcAft>
              <a:buFont typeface="Symbol" panose="05050102010706020507" pitchFamily="18" charset="2"/>
              <a:buChar char=""/>
              <a:tabLst>
                <a:tab pos="1355725" algn="l"/>
              </a:tabLst>
            </a:pPr>
            <a:r>
              <a:rPr lang="en-US" sz="2400" b="1" spc="-5" dirty="0">
                <a:solidFill>
                  <a:schemeClr val="bg1"/>
                </a:solidFill>
                <a:latin typeface="Times New Roman" panose="02020603050405020304" pitchFamily="18" charset="0"/>
                <a:ea typeface="Times New Roman" panose="02020603050405020304" pitchFamily="18" charset="0"/>
              </a:rPr>
              <a:t>Data gathered during surveillance is used to tracking and recognize infection</a:t>
            </a:r>
            <a:r>
              <a:rPr lang="en-US" sz="2400" b="1" spc="220" dirty="0">
                <a:solidFill>
                  <a:schemeClr val="bg1"/>
                </a:solidFill>
                <a:latin typeface="Times New Roman" panose="02020603050405020304" pitchFamily="18" charset="0"/>
                <a:ea typeface="Times New Roman" panose="02020603050405020304" pitchFamily="18" charset="0"/>
              </a:rPr>
              <a:t> </a:t>
            </a:r>
            <a:r>
              <a:rPr lang="en-US" sz="2400" b="1" spc="-5" dirty="0">
                <a:solidFill>
                  <a:schemeClr val="bg1"/>
                </a:solidFill>
                <a:latin typeface="Times New Roman" panose="02020603050405020304" pitchFamily="18" charset="0"/>
                <a:ea typeface="Times New Roman" panose="02020603050405020304" pitchFamily="18" charset="0"/>
              </a:rPr>
              <a:t>trends</a:t>
            </a:r>
          </a:p>
          <a:p>
            <a:pPr marR="0" lvl="1">
              <a:spcBef>
                <a:spcPts val="265"/>
              </a:spcBef>
              <a:spcAft>
                <a:spcPts val="0"/>
              </a:spcAft>
              <a:tabLst>
                <a:tab pos="1355725" algn="l"/>
              </a:tabLst>
            </a:pPr>
            <a:endParaRPr lang="en-US" sz="2400" b="1" spc="-5" dirty="0">
              <a:solidFill>
                <a:schemeClr val="bg1"/>
              </a:solidFill>
              <a:latin typeface="Times New Roman" panose="02020603050405020304" pitchFamily="18" charset="0"/>
              <a:ea typeface="Times New Roman" panose="02020603050405020304" pitchFamily="18" charset="0"/>
            </a:endParaRPr>
          </a:p>
          <a:p>
            <a:pPr marL="742950" marR="86995" lvl="1" indent="-285750">
              <a:lnSpc>
                <a:spcPct val="111000"/>
              </a:lnSpc>
              <a:spcBef>
                <a:spcPts val="240"/>
              </a:spcBef>
              <a:spcAft>
                <a:spcPts val="0"/>
              </a:spcAft>
              <a:buFont typeface="Symbol" panose="05050102010706020507" pitchFamily="18" charset="2"/>
              <a:buChar char=""/>
              <a:tabLst>
                <a:tab pos="1353185" algn="l"/>
              </a:tabLst>
            </a:pPr>
            <a:r>
              <a:rPr lang="en-US" sz="2400" b="1" spc="-5" dirty="0">
                <a:solidFill>
                  <a:schemeClr val="bg1"/>
                </a:solidFill>
                <a:latin typeface="Times New Roman" panose="02020603050405020304" pitchFamily="18" charset="0"/>
                <a:ea typeface="Times New Roman" panose="02020603050405020304" pitchFamily="18" charset="0"/>
              </a:rPr>
              <a:t>The IP will gather this data and provide analysis to the committee</a:t>
            </a:r>
          </a:p>
          <a:p>
            <a:pPr marR="86995">
              <a:lnSpc>
                <a:spcPct val="111000"/>
              </a:lnSpc>
              <a:spcBef>
                <a:spcPts val="240"/>
              </a:spcBef>
              <a:tabLst>
                <a:tab pos="1353185" algn="l"/>
              </a:tabLst>
            </a:pPr>
            <a:r>
              <a:rPr lang="en-US" sz="2400" b="1" dirty="0">
                <a:solidFill>
                  <a:schemeClr val="bg1"/>
                </a:solidFill>
                <a:latin typeface="Times New Roman" panose="02020603050405020304" pitchFamily="18" charset="0"/>
                <a:ea typeface="Times New Roman" panose="02020603050405020304" pitchFamily="18" charset="0"/>
              </a:rPr>
              <a:t> </a:t>
            </a:r>
          </a:p>
          <a:p>
            <a:pPr marR="86995">
              <a:lnSpc>
                <a:spcPct val="111000"/>
              </a:lnSpc>
              <a:spcBef>
                <a:spcPts val="240"/>
              </a:spcBef>
              <a:tabLst>
                <a:tab pos="1353185" algn="l"/>
              </a:tabLst>
            </a:pPr>
            <a:r>
              <a:rPr lang="en-US" sz="2400" b="1" dirty="0">
                <a:solidFill>
                  <a:schemeClr val="bg1"/>
                </a:solidFill>
                <a:latin typeface="Times New Roman" panose="02020603050405020304" pitchFamily="18" charset="0"/>
                <a:ea typeface="Times New Roman" panose="02020603050405020304" pitchFamily="18" charset="0"/>
              </a:rPr>
              <a:t> </a:t>
            </a:r>
            <a:endParaRPr lang="en-US" sz="24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6840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2BFD5-B01B-4B30-B1A4-922AC08660FC}"/>
              </a:ext>
            </a:extLst>
          </p:cNvPr>
          <p:cNvSpPr/>
          <p:nvPr/>
        </p:nvSpPr>
        <p:spPr>
          <a:xfrm>
            <a:off x="765110" y="1688841"/>
            <a:ext cx="10893490" cy="2739211"/>
          </a:xfrm>
          <a:prstGeom prst="rect">
            <a:avLst/>
          </a:prstGeom>
        </p:spPr>
        <p:txBody>
          <a:bodyPr wrap="square">
            <a:spAutoFit/>
          </a:bodyPr>
          <a:lstStyle/>
          <a:p>
            <a:r>
              <a:rPr lang="en-US" sz="3200" b="1" dirty="0">
                <a:solidFill>
                  <a:srgbClr val="111111"/>
                </a:solidFill>
                <a:latin typeface="Segoe UI" panose="020B0502040204020203" pitchFamily="34" charset="0"/>
              </a:rPr>
              <a:t>A</a:t>
            </a:r>
            <a:r>
              <a:rPr lang="en-US" sz="3200" b="1" dirty="0">
                <a:solidFill>
                  <a:srgbClr val="111111"/>
                </a:solidFill>
                <a:latin typeface="&amp;quot"/>
              </a:rPr>
              <a:t>ntibiogram</a:t>
            </a:r>
            <a:r>
              <a:rPr lang="en-US" sz="3200" dirty="0">
                <a:solidFill>
                  <a:srgbClr val="111111"/>
                </a:solidFill>
                <a:latin typeface="Segoe UI" panose="020B0502040204020203" pitchFamily="34" charset="0"/>
              </a:rPr>
              <a:t> </a:t>
            </a:r>
          </a:p>
          <a:p>
            <a:endParaRPr lang="en-US" sz="3200" dirty="0">
              <a:solidFill>
                <a:srgbClr val="111111"/>
              </a:solidFill>
              <a:latin typeface="Segoe UI" panose="020B0502040204020203" pitchFamily="34" charset="0"/>
            </a:endParaRPr>
          </a:p>
          <a:p>
            <a:pPr marL="285750" indent="-285750">
              <a:buFont typeface="Arial" panose="020B0604020202020204" pitchFamily="34" charset="0"/>
              <a:buChar char="•"/>
            </a:pPr>
            <a:r>
              <a:rPr lang="en-US" dirty="0">
                <a:solidFill>
                  <a:srgbClr val="111111"/>
                </a:solidFill>
                <a:latin typeface="Segoe UI" panose="020B0502040204020203" pitchFamily="34" charset="0"/>
              </a:rPr>
              <a:t>Generated after bacteria are isolated (as from a patient's tissues or body fluids)and subjected to laboratory testing.</a:t>
            </a:r>
          </a:p>
          <a:p>
            <a:endParaRPr lang="en-US" dirty="0">
              <a:solidFill>
                <a:srgbClr val="111111"/>
              </a:solidFill>
              <a:latin typeface="Segoe UI" panose="020B0502040204020203" pitchFamily="34" charset="0"/>
            </a:endParaRPr>
          </a:p>
          <a:p>
            <a:endParaRPr lang="en-US" dirty="0">
              <a:solidFill>
                <a:srgbClr val="111111"/>
              </a:solidFill>
              <a:latin typeface="Segoe UI" panose="020B0502040204020203" pitchFamily="34" charset="0"/>
            </a:endParaRPr>
          </a:p>
          <a:p>
            <a:pPr marL="285750" indent="-285750">
              <a:buFont typeface="Arial" panose="020B0604020202020204" pitchFamily="34" charset="0"/>
              <a:buChar char="•"/>
            </a:pPr>
            <a:r>
              <a:rPr lang="en-US" dirty="0">
                <a:solidFill>
                  <a:srgbClr val="111111"/>
                </a:solidFill>
                <a:latin typeface="Segoe UI" panose="020B0502040204020203" pitchFamily="34" charset="0"/>
              </a:rPr>
              <a:t>Collection of data usually in the form of a table summarizing the percent of individual bacterial pathogens susceptible to different antimicrobial agents</a:t>
            </a:r>
            <a:endParaRPr lang="en-US" dirty="0"/>
          </a:p>
        </p:txBody>
      </p:sp>
    </p:spTree>
    <p:extLst>
      <p:ext uri="{BB962C8B-B14F-4D97-AF65-F5344CB8AC3E}">
        <p14:creationId xmlns:p14="http://schemas.microsoft.com/office/powerpoint/2010/main" val="2233700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D826899-28E0-497A-A41C-A953832D16F4}"/>
              </a:ext>
            </a:extLst>
          </p:cNvPr>
          <p:cNvPicPr>
            <a:picLocks noChangeAspect="1"/>
          </p:cNvPicPr>
          <p:nvPr/>
        </p:nvPicPr>
        <p:blipFill>
          <a:blip r:embed="rId2"/>
          <a:stretch>
            <a:fillRect/>
          </a:stretch>
        </p:blipFill>
        <p:spPr>
          <a:xfrm>
            <a:off x="839754" y="0"/>
            <a:ext cx="10431625" cy="6858000"/>
          </a:xfrm>
          <a:prstGeom prst="rect">
            <a:avLst/>
          </a:prstGeom>
        </p:spPr>
      </p:pic>
    </p:spTree>
    <p:extLst>
      <p:ext uri="{BB962C8B-B14F-4D97-AF65-F5344CB8AC3E}">
        <p14:creationId xmlns:p14="http://schemas.microsoft.com/office/powerpoint/2010/main" val="1423825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032ACE-83B3-4D8C-83A1-F917018BD150}"/>
              </a:ext>
            </a:extLst>
          </p:cNvPr>
          <p:cNvPicPr>
            <a:picLocks noChangeAspect="1"/>
          </p:cNvPicPr>
          <p:nvPr/>
        </p:nvPicPr>
        <p:blipFill>
          <a:blip r:embed="rId2"/>
          <a:stretch>
            <a:fillRect/>
          </a:stretch>
        </p:blipFill>
        <p:spPr>
          <a:xfrm>
            <a:off x="1015392" y="0"/>
            <a:ext cx="10161215" cy="6858000"/>
          </a:xfrm>
          <a:prstGeom prst="rect">
            <a:avLst/>
          </a:prstGeom>
        </p:spPr>
      </p:pic>
    </p:spTree>
    <p:extLst>
      <p:ext uri="{BB962C8B-B14F-4D97-AF65-F5344CB8AC3E}">
        <p14:creationId xmlns:p14="http://schemas.microsoft.com/office/powerpoint/2010/main" val="1715456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ED1896C-1DF9-4EB0-9A90-A7CE90026D74}"/>
              </a:ext>
            </a:extLst>
          </p:cNvPr>
          <p:cNvPicPr>
            <a:picLocks noChangeAspect="1"/>
          </p:cNvPicPr>
          <p:nvPr/>
        </p:nvPicPr>
        <p:blipFill>
          <a:blip r:embed="rId2"/>
          <a:stretch>
            <a:fillRect/>
          </a:stretch>
        </p:blipFill>
        <p:spPr>
          <a:xfrm>
            <a:off x="2472612" y="0"/>
            <a:ext cx="5554664" cy="6858000"/>
          </a:xfrm>
          <a:prstGeom prst="rect">
            <a:avLst/>
          </a:prstGeom>
        </p:spPr>
      </p:pic>
    </p:spTree>
    <p:extLst>
      <p:ext uri="{BB962C8B-B14F-4D97-AF65-F5344CB8AC3E}">
        <p14:creationId xmlns:p14="http://schemas.microsoft.com/office/powerpoint/2010/main" val="2196548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53D77-07CA-4A88-83E7-66ECD558C465}"/>
              </a:ext>
            </a:extLst>
          </p:cNvPr>
          <p:cNvPicPr>
            <a:picLocks noChangeAspect="1"/>
          </p:cNvPicPr>
          <p:nvPr/>
        </p:nvPicPr>
        <p:blipFill rotWithShape="1">
          <a:blip r:embed="rId2"/>
          <a:srcRect t="416"/>
          <a:stretch/>
        </p:blipFill>
        <p:spPr>
          <a:xfrm>
            <a:off x="0" y="28574"/>
            <a:ext cx="14695714" cy="6829425"/>
          </a:xfrm>
          <a:prstGeom prst="rect">
            <a:avLst/>
          </a:prstGeom>
        </p:spPr>
      </p:pic>
    </p:spTree>
    <p:extLst>
      <p:ext uri="{BB962C8B-B14F-4D97-AF65-F5344CB8AC3E}">
        <p14:creationId xmlns:p14="http://schemas.microsoft.com/office/powerpoint/2010/main" val="312756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Phase 2 of LTC Regulations, continued</a:t>
            </a:r>
          </a:p>
        </p:txBody>
      </p:sp>
      <p:sp>
        <p:nvSpPr>
          <p:cNvPr id="3" name="Content Placeholder 2"/>
          <p:cNvSpPr>
            <a:spLocks noGrp="1"/>
          </p:cNvSpPr>
          <p:nvPr>
            <p:ph idx="1"/>
          </p:nvPr>
        </p:nvSpPr>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Phase 2 includes, but is not limited to: </a:t>
            </a:r>
          </a:p>
          <a:p>
            <a:pPr lvl="0"/>
            <a:r>
              <a:rPr lang="en-US" sz="2800" dirty="0">
                <a:latin typeface="Times New Roman" panose="02020603050405020304" pitchFamily="18" charset="0"/>
                <a:cs typeface="Times New Roman" panose="02020603050405020304" pitchFamily="18" charset="0"/>
              </a:rPr>
              <a:t>Resident Rights and Facility Responsibilities – Required Contact Information</a:t>
            </a:r>
          </a:p>
          <a:p>
            <a:pPr lvl="0"/>
            <a:r>
              <a:rPr lang="en-US" sz="2800" dirty="0">
                <a:latin typeface="Times New Roman" panose="02020603050405020304" pitchFamily="18" charset="0"/>
                <a:cs typeface="Times New Roman" panose="02020603050405020304" pitchFamily="18" charset="0"/>
              </a:rPr>
              <a:t>Freedom from Abuse, Neglect, and Exploitation </a:t>
            </a:r>
          </a:p>
          <a:p>
            <a:pPr lvl="0"/>
            <a:r>
              <a:rPr lang="en-US" sz="2800" dirty="0">
                <a:latin typeface="Times New Roman" panose="02020603050405020304" pitchFamily="18" charset="0"/>
                <a:cs typeface="Times New Roman" panose="02020603050405020304" pitchFamily="18" charset="0"/>
              </a:rPr>
              <a:t>Admission, Transfer, and Discharge Rights – Transfer/Discharge Documentation</a:t>
            </a:r>
          </a:p>
        </p:txBody>
      </p:sp>
      <p:sp>
        <p:nvSpPr>
          <p:cNvPr id="5" name="Slide Number Placeholder 4"/>
          <p:cNvSpPr>
            <a:spLocks noGrp="1"/>
          </p:cNvSpPr>
          <p:nvPr>
            <p:ph type="sldNum" sz="quarter" idx="4"/>
          </p:nvPr>
        </p:nvSpPr>
        <p:spPr/>
        <p:txBody>
          <a:bodyPr/>
          <a:lstStyle/>
          <a:p>
            <a:fld id="{0BC8825E-DCFA-4720-BCBC-502528E7151B}" type="slidenum">
              <a:rPr lang="en-US" smtClean="0"/>
              <a:pPr/>
              <a:t>6</a:t>
            </a:fld>
            <a:endParaRPr lang="en-US" dirty="0"/>
          </a:p>
        </p:txBody>
      </p:sp>
    </p:spTree>
    <p:extLst>
      <p:ext uri="{BB962C8B-B14F-4D97-AF65-F5344CB8AC3E}">
        <p14:creationId xmlns:p14="http://schemas.microsoft.com/office/powerpoint/2010/main" val="2667175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61AC33-0FA2-4614-9A64-BC0708FB9D82}"/>
              </a:ext>
            </a:extLst>
          </p:cNvPr>
          <p:cNvSpPr/>
          <p:nvPr/>
        </p:nvSpPr>
        <p:spPr>
          <a:xfrm>
            <a:off x="553673" y="234892"/>
            <a:ext cx="10670797" cy="5388655"/>
          </a:xfrm>
          <a:prstGeom prst="rect">
            <a:avLst/>
          </a:prstGeom>
        </p:spPr>
        <p:txBody>
          <a:bodyPr wrap="square">
            <a:spAutoFit/>
          </a:bodyPr>
          <a:lstStyle/>
          <a:p>
            <a:pPr marR="0" lvl="0">
              <a:spcBef>
                <a:spcPts val="485"/>
              </a:spcBef>
              <a:spcAft>
                <a:spcPts val="0"/>
              </a:spcAft>
              <a:tabLst>
                <a:tab pos="1135380" algn="l"/>
              </a:tabLst>
            </a:pPr>
            <a:r>
              <a:rPr lang="en-US" sz="2400" b="1" dirty="0">
                <a:solidFill>
                  <a:schemeClr val="bg1"/>
                </a:solidFill>
                <a:latin typeface="Times New Roman" panose="02020603050405020304" pitchFamily="18" charset="0"/>
                <a:ea typeface="Times New Roman" panose="02020603050405020304" pitchFamily="18" charset="0"/>
              </a:rPr>
              <a:t>Immunization</a:t>
            </a:r>
          </a:p>
          <a:p>
            <a:pPr marL="685800" marR="0" algn="r">
              <a:spcBef>
                <a:spcPts val="485"/>
              </a:spcBef>
              <a:spcAft>
                <a:spcPts val="0"/>
              </a:spcAft>
              <a:tabLst>
                <a:tab pos="1135380" algn="l"/>
              </a:tabLst>
            </a:pPr>
            <a:r>
              <a:rPr lang="en-US" sz="1200" b="1" dirty="0">
                <a:solidFill>
                  <a:schemeClr val="bg1"/>
                </a:solidFill>
                <a:latin typeface="Times New Roman" panose="02020603050405020304" pitchFamily="18" charset="0"/>
                <a:ea typeface="Times New Roman" panose="02020603050405020304" pitchFamily="18" charset="0"/>
              </a:rPr>
              <a:t> </a:t>
            </a:r>
            <a:endParaRPr lang="en-US" sz="1050" b="1" dirty="0">
              <a:solidFill>
                <a:schemeClr val="bg1"/>
              </a:solidFill>
              <a:latin typeface="Times New Roman" panose="02020603050405020304" pitchFamily="18" charset="0"/>
              <a:ea typeface="Times New Roman" panose="02020603050405020304" pitchFamily="18" charset="0"/>
            </a:endParaRPr>
          </a:p>
          <a:p>
            <a:pPr marL="685800" marR="0" indent="0">
              <a:spcBef>
                <a:spcPts val="130"/>
              </a:spcBef>
              <a:spcAft>
                <a:spcPts val="0"/>
              </a:spcAft>
              <a:tabLst>
                <a:tab pos="1350010" algn="l"/>
                <a:tab pos="1350645" algn="l"/>
              </a:tabLst>
            </a:pPr>
            <a:r>
              <a:rPr lang="en-US" sz="2000" i="1" dirty="0">
                <a:solidFill>
                  <a:schemeClr val="bg1"/>
                </a:solidFill>
                <a:latin typeface="Times New Roman" panose="02020603050405020304" pitchFamily="18" charset="0"/>
                <a:ea typeface="Times New Roman" panose="02020603050405020304" pitchFamily="18" charset="0"/>
              </a:rPr>
              <a:t>Immunization is a form of primary</a:t>
            </a:r>
            <a:r>
              <a:rPr lang="en-US" sz="2000" i="1" spc="-135" dirty="0">
                <a:solidFill>
                  <a:schemeClr val="bg1"/>
                </a:solidFill>
                <a:latin typeface="Times New Roman" panose="02020603050405020304" pitchFamily="18" charset="0"/>
                <a:ea typeface="Times New Roman" panose="02020603050405020304" pitchFamily="18" charset="0"/>
              </a:rPr>
              <a:t> </a:t>
            </a:r>
            <a:r>
              <a:rPr lang="en-US" sz="2000" i="1" dirty="0">
                <a:solidFill>
                  <a:schemeClr val="bg1"/>
                </a:solidFill>
                <a:latin typeface="Times New Roman" panose="02020603050405020304" pitchFamily="18" charset="0"/>
                <a:ea typeface="Times New Roman" panose="02020603050405020304" pitchFamily="18" charset="0"/>
              </a:rPr>
              <a:t>prevention.</a:t>
            </a:r>
            <a:endParaRPr lang="en-US" sz="2000" dirty="0">
              <a:solidFill>
                <a:schemeClr val="bg1"/>
              </a:solidFill>
              <a:latin typeface="Times New Roman" panose="02020603050405020304" pitchFamily="18" charset="0"/>
              <a:ea typeface="Times New Roman" panose="02020603050405020304" pitchFamily="18" charset="0"/>
            </a:endParaRPr>
          </a:p>
          <a:p>
            <a:pPr marL="685800" marR="0" indent="0">
              <a:spcBef>
                <a:spcPts val="130"/>
              </a:spcBef>
              <a:spcAft>
                <a:spcPts val="0"/>
              </a:spcAft>
              <a:tabLst>
                <a:tab pos="1350010" algn="l"/>
                <a:tab pos="1350645" algn="l"/>
              </a:tabLst>
            </a:pPr>
            <a:r>
              <a:rPr lang="en-US" sz="2000" dirty="0">
                <a:solidFill>
                  <a:schemeClr val="bg1"/>
                </a:solidFill>
                <a:latin typeface="Times New Roman" panose="02020603050405020304" pitchFamily="18" charset="0"/>
                <a:ea typeface="Times New Roman" panose="02020603050405020304" pitchFamily="18" charset="0"/>
              </a:rPr>
              <a:t> </a:t>
            </a:r>
            <a:r>
              <a:rPr lang="en-US" sz="2000" spc="-5" dirty="0">
                <a:solidFill>
                  <a:schemeClr val="bg1"/>
                </a:solidFill>
                <a:latin typeface="Times New Roman" panose="02020603050405020304" pitchFamily="18" charset="0"/>
                <a:ea typeface="Times New Roman" panose="02020603050405020304" pitchFamily="18" charset="0"/>
              </a:rPr>
              <a:t> </a:t>
            </a:r>
            <a:r>
              <a:rPr lang="en-US" spc="-5" dirty="0">
                <a:solidFill>
                  <a:schemeClr val="bg1"/>
                </a:solidFill>
                <a:latin typeface="+mj-lt"/>
                <a:ea typeface="Times New Roman" panose="02020603050405020304" pitchFamily="18" charset="0"/>
              </a:rPr>
              <a:t>Influenza vaccine in the nursing facility is strongly</a:t>
            </a:r>
            <a:r>
              <a:rPr lang="en-US" spc="35" dirty="0">
                <a:solidFill>
                  <a:schemeClr val="bg1"/>
                </a:solidFill>
                <a:latin typeface="+mj-lt"/>
                <a:ea typeface="Times New Roman" panose="02020603050405020304" pitchFamily="18" charset="0"/>
              </a:rPr>
              <a:t> </a:t>
            </a:r>
            <a:r>
              <a:rPr lang="en-US" spc="-5" dirty="0">
                <a:solidFill>
                  <a:schemeClr val="bg1"/>
                </a:solidFill>
                <a:latin typeface="+mj-lt"/>
                <a:ea typeface="Times New Roman" panose="02020603050405020304" pitchFamily="18" charset="0"/>
              </a:rPr>
              <a:t>encouraged.</a:t>
            </a:r>
          </a:p>
          <a:p>
            <a:pPr marL="1143000" marR="0" indent="0">
              <a:spcBef>
                <a:spcPts val="185"/>
              </a:spcBef>
              <a:spcAft>
                <a:spcPts val="0"/>
              </a:spcAft>
              <a:tabLst>
                <a:tab pos="1346835" algn="l"/>
              </a:tabLst>
            </a:pPr>
            <a:r>
              <a:rPr lang="en-US" dirty="0">
                <a:solidFill>
                  <a:schemeClr val="bg1"/>
                </a:solidFill>
                <a:latin typeface="+mj-lt"/>
                <a:ea typeface="Times New Roman" panose="02020603050405020304" pitchFamily="18" charset="0"/>
              </a:rPr>
              <a:t> </a:t>
            </a:r>
          </a:p>
          <a:p>
            <a:pPr marL="342900" marR="0" lvl="0" indent="-342900">
              <a:spcBef>
                <a:spcPts val="185"/>
              </a:spcBef>
              <a:spcAft>
                <a:spcPts val="0"/>
              </a:spcAft>
              <a:buFont typeface="Symbol" panose="05050102010706020507" pitchFamily="18" charset="2"/>
              <a:buChar char=""/>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Each resident will be offered an influenza immunization October 1 through March 31 annually, unless the immunization is medically contraindicated, or the resident has already been immunized during this time period;</a:t>
            </a:r>
          </a:p>
          <a:p>
            <a:pPr marL="342900" marR="0" lvl="0" indent="-342900">
              <a:spcBef>
                <a:spcPts val="185"/>
              </a:spcBef>
              <a:spcAft>
                <a:spcPts val="0"/>
              </a:spcAft>
              <a:buFont typeface="Symbol" panose="05050102010706020507" pitchFamily="18" charset="2"/>
              <a:buChar char=""/>
              <a:tabLst>
                <a:tab pos="1550035" algn="l"/>
              </a:tabLst>
            </a:pPr>
            <a:endParaRPr lang="en-US" sz="2000"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185"/>
              </a:spcBef>
              <a:spcAft>
                <a:spcPts val="0"/>
              </a:spcAft>
              <a:buFont typeface="Symbol" panose="05050102010706020507" pitchFamily="18" charset="2"/>
              <a:buChar char=""/>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The resident’s medical record includes documentation that indicates, at a minimum, the following: </a:t>
            </a:r>
          </a:p>
          <a:p>
            <a:pPr marL="1797050" marR="0" indent="-457200">
              <a:spcBef>
                <a:spcPts val="185"/>
              </a:spcBef>
              <a:spcAft>
                <a:spcPts val="0"/>
              </a:spcAft>
              <a:buAutoNum type="alphaLcParenBoth"/>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That the resident or resident’s representative was provided education regarding the   </a:t>
            </a:r>
          </a:p>
          <a:p>
            <a:pPr marL="1339850" marR="0">
              <a:spcBef>
                <a:spcPts val="185"/>
              </a:spcBef>
              <a:spcAft>
                <a:spcPts val="0"/>
              </a:spcAft>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       benefits and potential side effects of influenza immunization; and </a:t>
            </a:r>
          </a:p>
          <a:p>
            <a:pPr marL="1339850" marR="0" indent="0">
              <a:spcBef>
                <a:spcPts val="185"/>
              </a:spcBef>
              <a:spcAft>
                <a:spcPts val="0"/>
              </a:spcAft>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(b) That the resident either received the influenza immunization or did not receive the  </a:t>
            </a:r>
          </a:p>
          <a:p>
            <a:pPr marL="1339850" marR="0" indent="0">
              <a:spcBef>
                <a:spcPts val="185"/>
              </a:spcBef>
              <a:spcAft>
                <a:spcPts val="0"/>
              </a:spcAft>
              <a:tabLst>
                <a:tab pos="1550035" algn="l"/>
              </a:tabLst>
            </a:pPr>
            <a:r>
              <a:rPr lang="en-US" sz="2000" dirty="0">
                <a:solidFill>
                  <a:schemeClr val="bg1"/>
                </a:solidFill>
                <a:latin typeface="Times New Roman" panose="02020603050405020304" pitchFamily="18" charset="0"/>
                <a:ea typeface="Times New Roman" panose="02020603050405020304" pitchFamily="18" charset="0"/>
              </a:rPr>
              <a:t>      influenza immunization due to medical contraindications or refusal. </a:t>
            </a:r>
          </a:p>
          <a:p>
            <a:pPr marL="1339850" marR="0" indent="0">
              <a:spcBef>
                <a:spcPts val="185"/>
              </a:spcBef>
              <a:spcAft>
                <a:spcPts val="0"/>
              </a:spcAft>
              <a:tabLst>
                <a:tab pos="1550035" algn="l"/>
              </a:tabLst>
            </a:pPr>
            <a:endParaRPr lang="en-US" sz="2000" dirty="0">
              <a:solidFill>
                <a:schemeClr val="bg1"/>
              </a:solidFill>
              <a:latin typeface="Times New Roman" panose="02020603050405020304" pitchFamily="18" charset="0"/>
              <a:ea typeface="Times New Roman" panose="02020603050405020304" pitchFamily="18" charset="0"/>
            </a:endParaRPr>
          </a:p>
          <a:p>
            <a:pPr lvl="1"/>
            <a:endParaRPr lang="en-US" sz="2000" dirty="0"/>
          </a:p>
          <a:p>
            <a:pPr marL="1339850" marR="0" indent="0">
              <a:spcBef>
                <a:spcPts val="185"/>
              </a:spcBef>
              <a:spcAft>
                <a:spcPts val="0"/>
              </a:spcAft>
              <a:tabLst>
                <a:tab pos="1550035" algn="l"/>
              </a:tabLst>
            </a:pP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5445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C6FEB-A4DD-40A2-A433-F58B68A56ABF}"/>
              </a:ext>
            </a:extLst>
          </p:cNvPr>
          <p:cNvSpPr txBox="1"/>
          <p:nvPr/>
        </p:nvSpPr>
        <p:spPr>
          <a:xfrm>
            <a:off x="242888" y="-228600"/>
            <a:ext cx="11458575" cy="6606937"/>
          </a:xfrm>
          <a:prstGeom prst="rect">
            <a:avLst/>
          </a:prstGeom>
          <a:noFill/>
        </p:spPr>
        <p:txBody>
          <a:bodyPr wrap="square">
            <a:spAutoFit/>
          </a:bodyPr>
          <a:lstStyle/>
          <a:p>
            <a:pPr marL="1339850" marR="0" lvl="0" indent="0" algn="l" defTabSz="457200" rtl="0" eaLnBrk="1" fontAlgn="auto" latinLnBrk="0" hangingPunct="1">
              <a:lnSpc>
                <a:spcPct val="100000"/>
              </a:lnSpc>
              <a:spcBef>
                <a:spcPts val="185"/>
              </a:spcBef>
              <a:spcAft>
                <a:spcPts val="0"/>
              </a:spcAft>
              <a:buClrTx/>
              <a:buSzTx/>
              <a:buFontTx/>
              <a:buNone/>
              <a:tabLst>
                <a:tab pos="1550035" algn="l"/>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1339850" marR="0" lvl="0" indent="0" algn="l" defTabSz="457200" rtl="0" eaLnBrk="1" fontAlgn="auto" latinLnBrk="0" hangingPunct="1">
              <a:lnSpc>
                <a:spcPct val="100000"/>
              </a:lnSpc>
              <a:spcBef>
                <a:spcPts val="185"/>
              </a:spcBef>
              <a:spcAft>
                <a:spcPts val="0"/>
              </a:spcAft>
              <a:buClrTx/>
              <a:buSzTx/>
              <a:buFontTx/>
              <a:buNone/>
              <a:tabLst>
                <a:tab pos="1550035" algn="l"/>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Pneumococcal Immunization</a:t>
            </a:r>
          </a:p>
          <a:p>
            <a:pPr marL="1339850" marR="0" lvl="0" indent="0" algn="l" defTabSz="457200" rtl="0" eaLnBrk="1" fontAlgn="auto" latinLnBrk="0" hangingPunct="1">
              <a:lnSpc>
                <a:spcPct val="100000"/>
              </a:lnSpc>
              <a:spcBef>
                <a:spcPts val="185"/>
              </a:spcBef>
              <a:spcAft>
                <a:spcPts val="0"/>
              </a:spcAft>
              <a:buClrTx/>
              <a:buSzTx/>
              <a:buFontTx/>
              <a:buNone/>
              <a:tabLst>
                <a:tab pos="1550035" algn="l"/>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Each resident is offered a pneumococcal immunization, unless the immunization is medically contraindicated, or the resident has already been immunized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Before offering the pneumococcal immunization, each resident or the resident’s representative receives education regarding the benefits and potential side effects of the immunization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bg1"/>
              </a:solidFill>
              <a:latin typeface="Times New Roman" panose="02020603050405020304" pitchFamily="18"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Before offering the pneumococcal immunization, each resident or the resident’s representative receives education regarding the benefits and potential side effects of the immunization;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(ii) Each resident is offered a pneumococcal immunization, unless the immunization is medically contraindicated or the resident has already been immunized;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(iii) The resident or the resident’s representative has the opportunity to refuse immunization; and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(iv) The resident’s medical record includes documentation that indicates, at a minimum, the following: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 That the resident or resident’s representative was provided education regarding the benefits and potential side effects of pneumococcal immunization; and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 That the resident either received the pneumococcal immunization or did not receive the pneumococcal immunization due to medical contraindication or refusal.</a:t>
            </a:r>
          </a:p>
          <a:p>
            <a:pPr marR="0" lvl="1" algn="l" defTabSz="4572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COVID-19 &amp; Boosters- Adhere to CDC guidelines</a:t>
            </a:r>
          </a:p>
        </p:txBody>
      </p:sp>
    </p:spTree>
    <p:extLst>
      <p:ext uri="{BB962C8B-B14F-4D97-AF65-F5344CB8AC3E}">
        <p14:creationId xmlns:p14="http://schemas.microsoft.com/office/powerpoint/2010/main" val="2214559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ADAB41-B839-423E-AAB1-2E75A61CA481}"/>
              </a:ext>
            </a:extLst>
          </p:cNvPr>
          <p:cNvSpPr/>
          <p:nvPr/>
        </p:nvSpPr>
        <p:spPr>
          <a:xfrm>
            <a:off x="612396" y="1006679"/>
            <a:ext cx="10831892" cy="4454746"/>
          </a:xfrm>
          <a:prstGeom prst="rect">
            <a:avLst/>
          </a:prstGeom>
        </p:spPr>
        <p:txBody>
          <a:bodyPr wrap="square">
            <a:spAutoFit/>
          </a:bodyPr>
          <a:lstStyle/>
          <a:p>
            <a:pPr marL="342900" marR="0" lvl="0" indent="-342900">
              <a:spcBef>
                <a:spcPts val="655"/>
              </a:spcBef>
              <a:spcAft>
                <a:spcPts val="0"/>
              </a:spcAft>
              <a:buFont typeface="Arial" panose="020B0604020202020204" pitchFamily="34" charset="0"/>
              <a:buChar char="•"/>
              <a:tabLst>
                <a:tab pos="1125855" algn="l"/>
              </a:tabLst>
            </a:pPr>
            <a:r>
              <a:rPr lang="en-US" sz="2400" b="1" dirty="0">
                <a:solidFill>
                  <a:schemeClr val="bg1"/>
                </a:solidFill>
                <a:latin typeface="Times New Roman" panose="02020603050405020304" pitchFamily="18" charset="0"/>
                <a:ea typeface="Times New Roman" panose="02020603050405020304" pitchFamily="18" charset="0"/>
              </a:rPr>
              <a:t>Monitoring Employee Health and</a:t>
            </a:r>
            <a:r>
              <a:rPr lang="en-US" sz="2400" b="1" spc="-45" dirty="0">
                <a:solidFill>
                  <a:schemeClr val="bg1"/>
                </a:solidFill>
                <a:latin typeface="Times New Roman" panose="02020603050405020304" pitchFamily="18" charset="0"/>
                <a:ea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rPr>
              <a:t>Safety</a:t>
            </a:r>
          </a:p>
          <a:p>
            <a:pPr marL="342900" marR="0" lvl="0" indent="-342900">
              <a:spcBef>
                <a:spcPts val="655"/>
              </a:spcBef>
              <a:spcAft>
                <a:spcPts val="0"/>
              </a:spcAft>
              <a:buFont typeface="Arial" panose="020B0604020202020204" pitchFamily="34" charset="0"/>
              <a:buChar char="•"/>
              <a:tabLst>
                <a:tab pos="1125855" algn="l"/>
              </a:tabLst>
            </a:pPr>
            <a:endParaRPr lang="en-US" sz="2400" b="1" dirty="0">
              <a:solidFill>
                <a:schemeClr val="bg1"/>
              </a:solidFill>
              <a:latin typeface="Times New Roman" panose="02020603050405020304" pitchFamily="18" charset="0"/>
              <a:ea typeface="Times New Roman" panose="02020603050405020304" pitchFamily="18" charset="0"/>
            </a:endParaRPr>
          </a:p>
          <a:p>
            <a:pPr marL="342900" marR="0" lvl="0" indent="-342900">
              <a:spcBef>
                <a:spcPts val="135"/>
              </a:spcBef>
              <a:spcAft>
                <a:spcPts val="0"/>
              </a:spcAft>
              <a:buSzPts val="1000"/>
              <a:buFont typeface="+mj-lt"/>
              <a:buAutoNum type="arabicPeriod"/>
              <a:tabLst>
                <a:tab pos="1550670" algn="l"/>
              </a:tabLst>
            </a:pPr>
            <a:r>
              <a:rPr lang="en-US" sz="2400" dirty="0">
                <a:solidFill>
                  <a:schemeClr val="bg1"/>
                </a:solidFill>
                <a:latin typeface="Times New Roman" panose="02020603050405020304" pitchFamily="18" charset="0"/>
                <a:ea typeface="Times New Roman" panose="02020603050405020304" pitchFamily="18" charset="0"/>
              </a:rPr>
              <a:t>Pre-employment screening for infections required by law or regulation (such as</a:t>
            </a:r>
            <a:r>
              <a:rPr lang="en-US" sz="2400" spc="-18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TB) &amp; COVID-19</a:t>
            </a:r>
          </a:p>
          <a:p>
            <a:pPr marL="342900" marR="0" lvl="0" indent="-342900">
              <a:spcBef>
                <a:spcPts val="135"/>
              </a:spcBef>
              <a:spcAft>
                <a:spcPts val="0"/>
              </a:spcAft>
              <a:buSzPts val="1000"/>
              <a:buFont typeface="+mj-lt"/>
              <a:buAutoNum type="arabicPeriod"/>
              <a:tabLst>
                <a:tab pos="155067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342900" marR="95250" lvl="0" indent="-342900">
              <a:lnSpc>
                <a:spcPct val="106000"/>
              </a:lnSpc>
              <a:spcBef>
                <a:spcPts val="180"/>
              </a:spcBef>
              <a:spcAft>
                <a:spcPts val="0"/>
              </a:spcAft>
              <a:buSzPts val="1000"/>
              <a:buFont typeface="+mj-lt"/>
              <a:buAutoNum type="arabicPeriod"/>
              <a:tabLst>
                <a:tab pos="1545590" algn="l"/>
              </a:tabLst>
            </a:pPr>
            <a:r>
              <a:rPr lang="en-US" sz="2400" dirty="0">
                <a:solidFill>
                  <a:schemeClr val="bg1"/>
                </a:solidFill>
                <a:latin typeface="Times New Roman" panose="02020603050405020304" pitchFamily="18" charset="0"/>
                <a:ea typeface="Times New Roman" panose="02020603050405020304" pitchFamily="18" charset="0"/>
              </a:rPr>
              <a:t>Limitations (such as visiting restrictions) when there are infectious outbreaks in the facility; and during flu season</a:t>
            </a:r>
          </a:p>
          <a:p>
            <a:pPr marL="342900" marR="95250" lvl="0" indent="-342900">
              <a:lnSpc>
                <a:spcPct val="106000"/>
              </a:lnSpc>
              <a:spcBef>
                <a:spcPts val="180"/>
              </a:spcBef>
              <a:spcAft>
                <a:spcPts val="0"/>
              </a:spcAft>
              <a:buSzPts val="1000"/>
              <a:buFont typeface="+mj-lt"/>
              <a:buAutoNum type="arabicPeriod"/>
              <a:tabLst>
                <a:tab pos="1545590" algn="l"/>
              </a:tabLst>
            </a:pPr>
            <a:endParaRPr lang="en-US" sz="2400" dirty="0">
              <a:solidFill>
                <a:schemeClr val="bg1"/>
              </a:solidFill>
              <a:latin typeface="Times New Roman" panose="02020603050405020304" pitchFamily="18" charset="0"/>
              <a:ea typeface="Times New Roman" panose="02020603050405020304" pitchFamily="18" charset="0"/>
            </a:endParaRPr>
          </a:p>
          <a:p>
            <a:pPr marL="342900" marR="95250" lvl="0" indent="-342900">
              <a:lnSpc>
                <a:spcPct val="106000"/>
              </a:lnSpc>
              <a:spcBef>
                <a:spcPts val="180"/>
              </a:spcBef>
              <a:spcAft>
                <a:spcPts val="0"/>
              </a:spcAft>
              <a:buSzPts val="1000"/>
              <a:buFont typeface="+mj-lt"/>
              <a:buAutoNum type="arabicPeriod"/>
              <a:tabLst>
                <a:tab pos="1545590" algn="l"/>
              </a:tabLst>
            </a:pPr>
            <a:r>
              <a:rPr lang="en-US" sz="2400" dirty="0">
                <a:solidFill>
                  <a:schemeClr val="bg1"/>
                </a:solidFill>
                <a:latin typeface="Times New Roman" panose="02020603050405020304" pitchFamily="18" charset="0"/>
                <a:ea typeface="Times New Roman" panose="02020603050405020304" pitchFamily="18" charset="0"/>
              </a:rPr>
              <a:t>Employees with potential and direct exposure to blood and body fluids are trained upon hire and provided with personal protective equipment and appropriate training for </a:t>
            </a:r>
            <a:r>
              <a:rPr lang="en-US" sz="2400">
                <a:solidFill>
                  <a:schemeClr val="bg1"/>
                </a:solidFill>
                <a:latin typeface="Times New Roman" panose="02020603050405020304" pitchFamily="18" charset="0"/>
                <a:ea typeface="Times New Roman" panose="02020603050405020304" pitchFamily="18" charset="0"/>
              </a:rPr>
              <a:t>needle exposure and as needed.</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5542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E0C21-D46D-4BC2-BBE7-A4D9BFB74930}"/>
              </a:ext>
            </a:extLst>
          </p:cNvPr>
          <p:cNvSpPr/>
          <p:nvPr/>
        </p:nvSpPr>
        <p:spPr>
          <a:xfrm>
            <a:off x="604007" y="444617"/>
            <a:ext cx="11232859" cy="4642618"/>
          </a:xfrm>
          <a:prstGeom prst="rect">
            <a:avLst/>
          </a:prstGeom>
        </p:spPr>
        <p:txBody>
          <a:bodyPr wrap="square">
            <a:spAutoFit/>
          </a:bodyPr>
          <a:lstStyle/>
          <a:p>
            <a:pPr marL="2392045"/>
            <a:r>
              <a:rPr lang="en-US" sz="2400" b="1" dirty="0">
                <a:solidFill>
                  <a:schemeClr val="bg1"/>
                </a:solidFill>
                <a:latin typeface="Times New Roman" panose="02020603050405020304" pitchFamily="18" charset="0"/>
                <a:ea typeface="Times New Roman" panose="02020603050405020304" pitchFamily="18" charset="0"/>
              </a:rPr>
              <a:t>Education and Inservice Training</a:t>
            </a:r>
          </a:p>
          <a:p>
            <a:pPr>
              <a:spcBef>
                <a:spcPts val="40"/>
              </a:spcBef>
            </a:pPr>
            <a:r>
              <a:rPr lang="en-US" sz="2400" b="1"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latin typeface="Times New Roman" panose="02020603050405020304" pitchFamily="18" charset="0"/>
              <a:ea typeface="Times New Roman" panose="02020603050405020304" pitchFamily="18" charset="0"/>
            </a:endParaRPr>
          </a:p>
          <a:p>
            <a:pPr marL="1010285" marR="118745" indent="-342900">
              <a:lnSpc>
                <a:spcPct val="150000"/>
              </a:lnSpc>
              <a:spcBef>
                <a:spcPts val="0"/>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The</a:t>
            </a:r>
            <a:r>
              <a:rPr lang="en-US" sz="2400" spc="-6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Infection</a:t>
            </a:r>
            <a:r>
              <a:rPr lang="en-US" sz="2400" spc="-4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Control Preventionist (IP) &amp; the Infection Control Committee will oversee the training</a:t>
            </a:r>
            <a:r>
              <a:rPr lang="en-US" sz="2400" spc="-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programs</a:t>
            </a:r>
            <a:r>
              <a:rPr lang="en-US" sz="2400" spc="-7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for</a:t>
            </a:r>
            <a:r>
              <a:rPr lang="en-US" sz="2400" spc="-8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all</a:t>
            </a:r>
            <a:r>
              <a:rPr lang="en-US" sz="2400" spc="-7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employees</a:t>
            </a:r>
            <a:r>
              <a:rPr lang="en-US" sz="2400" spc="-3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who</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may</a:t>
            </a:r>
            <a:r>
              <a:rPr lang="en-US" sz="2400" spc="-2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have</a:t>
            </a:r>
            <a:r>
              <a:rPr lang="en-US" sz="2400" spc="-5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the</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potential</a:t>
            </a:r>
            <a:r>
              <a:rPr lang="en-US" sz="2400" spc="20"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for exposure to blood, or to body fluids containing visible blood, during their workday. </a:t>
            </a:r>
          </a:p>
          <a:p>
            <a:pPr marL="667385" marR="118745">
              <a:lnSpc>
                <a:spcPct val="150000"/>
              </a:lnSpc>
              <a:spcBef>
                <a:spcPts val="0"/>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L="1010285" marR="118745" indent="-342900">
              <a:lnSpc>
                <a:spcPct val="150000"/>
              </a:lnSpc>
              <a:spcBef>
                <a:spcPts val="0"/>
              </a:spcBef>
              <a:spcAft>
                <a:spcPts val="0"/>
              </a:spcAft>
              <a:buFont typeface="Arial" panose="020B0604020202020204" pitchFamily="34" charset="0"/>
              <a:buChar char="•"/>
            </a:pPr>
            <a:r>
              <a:rPr lang="en-US" sz="2400" dirty="0">
                <a:solidFill>
                  <a:schemeClr val="bg1"/>
                </a:solidFill>
                <a:latin typeface="Times New Roman" panose="02020603050405020304" pitchFamily="18" charset="0"/>
                <a:ea typeface="Times New Roman" panose="02020603050405020304" pitchFamily="18" charset="0"/>
              </a:rPr>
              <a:t>The IP will focus on identifying and using procedures related to the prevention of bloodborne illnesses.</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4627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C6653D-AAFA-4336-912F-9352A4A555C7}"/>
              </a:ext>
            </a:extLst>
          </p:cNvPr>
          <p:cNvSpPr/>
          <p:nvPr/>
        </p:nvSpPr>
        <p:spPr>
          <a:xfrm>
            <a:off x="704675" y="1635853"/>
            <a:ext cx="8439325" cy="1582484"/>
          </a:xfrm>
          <a:prstGeom prst="rect">
            <a:avLst/>
          </a:prstGeom>
        </p:spPr>
        <p:txBody>
          <a:bodyPr wrap="square">
            <a:spAutoFit/>
          </a:bodyPr>
          <a:lstStyle/>
          <a:p>
            <a:pPr marL="2407920" marR="1768475" algn="ctr">
              <a:spcBef>
                <a:spcPts val="0"/>
              </a:spcBef>
              <a:spcAft>
                <a:spcPts val="0"/>
              </a:spcAft>
            </a:pPr>
            <a:endParaRPr lang="en-US" sz="3200" b="1" dirty="0">
              <a:solidFill>
                <a:schemeClr val="bg1"/>
              </a:solidFill>
              <a:latin typeface="Times New Roman" panose="02020603050405020304" pitchFamily="18" charset="0"/>
              <a:ea typeface="Times New Roman" panose="02020603050405020304" pitchFamily="18" charset="0"/>
            </a:endParaRPr>
          </a:p>
          <a:p>
            <a:pPr marL="2407920" marR="1768475" algn="ctr">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      Record keeping</a:t>
            </a:r>
          </a:p>
          <a:p>
            <a:pPr>
              <a:spcBef>
                <a:spcPts val="50"/>
              </a:spcBef>
            </a:pPr>
            <a:r>
              <a:rPr lang="en-US" sz="3200" b="1" dirty="0">
                <a:solidFill>
                  <a:schemeClr val="bg1"/>
                </a:solidFill>
                <a:latin typeface="Times New Roman" panose="02020603050405020304" pitchFamily="18" charset="0"/>
                <a:ea typeface="Times New Roman" panose="02020603050405020304" pitchFamily="18" charset="0"/>
              </a:rPr>
              <a:t>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0200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F29845-B88A-43EC-8EE0-61825192E7AB}"/>
              </a:ext>
            </a:extLst>
          </p:cNvPr>
          <p:cNvSpPr/>
          <p:nvPr/>
        </p:nvSpPr>
        <p:spPr>
          <a:xfrm>
            <a:off x="335559" y="176169"/>
            <a:ext cx="11258025" cy="5448095"/>
          </a:xfrm>
          <a:prstGeom prst="rect">
            <a:avLst/>
          </a:prstGeom>
        </p:spPr>
        <p:txBody>
          <a:bodyPr wrap="square">
            <a:spAutoFit/>
          </a:bodyPr>
          <a:lstStyle/>
          <a:p>
            <a:pPr marL="714375" marR="0" indent="-3175">
              <a:lnSpc>
                <a:spcPct val="103000"/>
              </a:lnSpc>
              <a:spcBef>
                <a:spcPts val="0"/>
              </a:spcBef>
              <a:spcAft>
                <a:spcPts val="0"/>
              </a:spcAft>
            </a:pPr>
            <a:r>
              <a:rPr lang="en-US" sz="2400" b="1" dirty="0">
                <a:solidFill>
                  <a:schemeClr val="bg1"/>
                </a:solidFill>
                <a:latin typeface="Times New Roman" panose="02020603050405020304" pitchFamily="18" charset="0"/>
                <a:ea typeface="Times New Roman" panose="02020603050405020304" pitchFamily="18" charset="0"/>
              </a:rPr>
              <a:t>The Infection Prevention and Control Committee will ensure that records are maintained to document the following:</a:t>
            </a:r>
          </a:p>
          <a:p>
            <a:pPr marL="714375" marR="0" indent="-3175">
              <a:lnSpc>
                <a:spcPct val="103000"/>
              </a:lnSpc>
              <a:spcBef>
                <a:spcPts val="0"/>
              </a:spcBef>
              <a:spcAft>
                <a:spcPts val="0"/>
              </a:spcAft>
            </a:pPr>
            <a:endParaRPr lang="en-US" sz="2400" b="1" dirty="0">
              <a:solidFill>
                <a:schemeClr val="bg1"/>
              </a:solidFill>
              <a:latin typeface="Times New Roman" panose="02020603050405020304" pitchFamily="18" charset="0"/>
              <a:ea typeface="Times New Roman" panose="02020603050405020304" pitchFamily="18" charset="0"/>
            </a:endParaRPr>
          </a:p>
          <a:p>
            <a:pPr marL="342900" marR="76200" lvl="0" indent="-342900" algn="just">
              <a:lnSpc>
                <a:spcPct val="105000"/>
              </a:lnSpc>
              <a:spcBef>
                <a:spcPts val="710"/>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In-service training records, with dates and content of training sessions and documentation of the signature of the employees conducting and receiving of said training. </a:t>
            </a:r>
          </a:p>
          <a:p>
            <a:pPr marL="342900" marR="76200" lvl="0" indent="-342900" algn="just">
              <a:lnSpc>
                <a:spcPct val="105000"/>
              </a:lnSpc>
              <a:spcBef>
                <a:spcPts val="710"/>
              </a:spcBef>
              <a:spcAft>
                <a:spcPts val="0"/>
              </a:spcAft>
              <a:buFont typeface="+mj-lt"/>
              <a:buAutoNum type="arabicPeriod"/>
            </a:pPr>
            <a:r>
              <a:rPr lang="en-US" sz="2400" dirty="0">
                <a:solidFill>
                  <a:schemeClr val="bg1"/>
                </a:solidFill>
                <a:latin typeface="Times New Roman" panose="02020603050405020304" pitchFamily="18" charset="0"/>
                <a:ea typeface="Times New Roman" panose="02020603050405020304" pitchFamily="18" charset="0"/>
              </a:rPr>
              <a:t>Any issues or concerns observed or identified with infection control practices that include issues or concerns with protective clothing or equipment, exposure to body fluids and any actions taken in events of noncompliance</a:t>
            </a:r>
          </a:p>
          <a:p>
            <a:pPr marL="342900" marR="0" lvl="0" indent="-342900">
              <a:spcBef>
                <a:spcPts val="570"/>
              </a:spcBef>
              <a:spcAft>
                <a:spcPts val="0"/>
              </a:spcAft>
              <a:buFont typeface="+mj-lt"/>
              <a:buAutoNum type="arabicPeriod"/>
              <a:tabLst>
                <a:tab pos="1130935" algn="l"/>
              </a:tabLst>
            </a:pPr>
            <a:r>
              <a:rPr lang="en-US" sz="2400" dirty="0">
                <a:solidFill>
                  <a:schemeClr val="bg1"/>
                </a:solidFill>
                <a:latin typeface="Times New Roman" panose="02020603050405020304" pitchFamily="18" charset="0"/>
                <a:ea typeface="Times New Roman" panose="02020603050405020304" pitchFamily="18" charset="0"/>
              </a:rPr>
              <a:t> Any issues identified with surveillance of antibiotic usage and any patterns that would signify concerns or issues with Antibiotic Stewardship.</a:t>
            </a:r>
          </a:p>
          <a:p>
            <a:pPr>
              <a:spcBef>
                <a:spcPts val="570"/>
              </a:spcBef>
              <a:tabLst>
                <a:tab pos="1130935" algn="l"/>
              </a:tabLst>
            </a:pPr>
            <a:r>
              <a:rPr lang="en-US" sz="2400" dirty="0">
                <a:solidFill>
                  <a:schemeClr val="bg1"/>
                </a:solidFill>
                <a:latin typeface="Times New Roman" panose="02020603050405020304" pitchFamily="18" charset="0"/>
                <a:ea typeface="Times New Roman" panose="02020603050405020304" pitchFamily="18" charset="0"/>
              </a:rPr>
              <a:t> </a:t>
            </a:r>
          </a:p>
          <a:p>
            <a:pPr>
              <a:spcBef>
                <a:spcPts val="570"/>
              </a:spcBef>
              <a:tabLst>
                <a:tab pos="1130935" algn="l"/>
              </a:tabLst>
            </a:pP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5842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D6835-A4D7-4887-8024-ABCB6CE2C557}"/>
              </a:ext>
            </a:extLst>
          </p:cNvPr>
          <p:cNvSpPr/>
          <p:nvPr/>
        </p:nvSpPr>
        <p:spPr>
          <a:xfrm>
            <a:off x="889233" y="893755"/>
            <a:ext cx="10410737" cy="2537233"/>
          </a:xfrm>
          <a:prstGeom prst="rect">
            <a:avLst/>
          </a:prstGeom>
        </p:spPr>
        <p:txBody>
          <a:bodyPr wrap="square">
            <a:spAutoFit/>
          </a:bodyPr>
          <a:lstStyle/>
          <a:p>
            <a:pPr marL="714375" marR="0" indent="-3175">
              <a:lnSpc>
                <a:spcPct val="103000"/>
              </a:lnSpc>
              <a:spcBef>
                <a:spcPts val="0"/>
              </a:spcBef>
              <a:spcAft>
                <a:spcPts val="0"/>
              </a:spcAft>
            </a:pPr>
            <a:endParaRPr lang="en-US" sz="3200" dirty="0">
              <a:solidFill>
                <a:schemeClr val="bg1"/>
              </a:solidFill>
              <a:latin typeface="Times New Roman" panose="02020603050405020304" pitchFamily="18" charset="0"/>
              <a:ea typeface="Times New Roman" panose="02020603050405020304" pitchFamily="18" charset="0"/>
            </a:endParaRPr>
          </a:p>
          <a:p>
            <a:pPr marL="714375" marR="0" indent="-3175">
              <a:lnSpc>
                <a:spcPct val="103000"/>
              </a:lnSpc>
              <a:spcBef>
                <a:spcPts val="0"/>
              </a:spcBef>
              <a:spcAft>
                <a:spcPts val="0"/>
              </a:spcAft>
            </a:pPr>
            <a:endParaRPr lang="en-US" sz="3200" dirty="0">
              <a:solidFill>
                <a:schemeClr val="bg1"/>
              </a:solidFill>
              <a:latin typeface="Times New Roman" panose="02020603050405020304" pitchFamily="18" charset="0"/>
              <a:ea typeface="Times New Roman" panose="02020603050405020304" pitchFamily="18" charset="0"/>
            </a:endParaRPr>
          </a:p>
          <a:p>
            <a:pPr marL="714375" marR="0" indent="-3175">
              <a:lnSpc>
                <a:spcPct val="103000"/>
              </a:lnSpc>
              <a:spcBef>
                <a:spcPts val="0"/>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Documentation of Infection Control Meeting</a:t>
            </a:r>
          </a:p>
          <a:p>
            <a:pPr>
              <a:spcBef>
                <a:spcPts val="570"/>
              </a:spcBef>
              <a:tabLst>
                <a:tab pos="1130935" algn="l"/>
              </a:tabLst>
            </a:pPr>
            <a:r>
              <a:rPr lang="en-US" sz="3200" dirty="0">
                <a:solidFill>
                  <a:schemeClr val="bg1"/>
                </a:solidFill>
                <a:latin typeface="Times New Roman" panose="02020603050405020304" pitchFamily="18" charset="0"/>
                <a:ea typeface="Times New Roman" panose="02020603050405020304" pitchFamily="18" charset="0"/>
              </a:rPr>
              <a:t> </a:t>
            </a:r>
          </a:p>
          <a:p>
            <a:pPr>
              <a:spcBef>
                <a:spcPts val="570"/>
              </a:spcBef>
              <a:tabLst>
                <a:tab pos="1130935" algn="l"/>
              </a:tabLst>
            </a:pPr>
            <a:r>
              <a:rPr lang="en-US" dirty="0">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0103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143F8-39EF-4893-8896-A89694A832D8}"/>
              </a:ext>
            </a:extLst>
          </p:cNvPr>
          <p:cNvPicPr>
            <a:picLocks noChangeAspect="1"/>
          </p:cNvPicPr>
          <p:nvPr/>
        </p:nvPicPr>
        <p:blipFill rotWithShape="1">
          <a:blip r:embed="rId2"/>
          <a:srcRect l="22617" t="12291" r="21485" b="15208"/>
          <a:stretch/>
        </p:blipFill>
        <p:spPr>
          <a:xfrm>
            <a:off x="571500" y="-271463"/>
            <a:ext cx="11487150" cy="7372351"/>
          </a:xfrm>
          <a:prstGeom prst="rect">
            <a:avLst/>
          </a:prstGeom>
        </p:spPr>
      </p:pic>
    </p:spTree>
    <p:extLst>
      <p:ext uri="{BB962C8B-B14F-4D97-AF65-F5344CB8AC3E}">
        <p14:creationId xmlns:p14="http://schemas.microsoft.com/office/powerpoint/2010/main" val="661807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E50F5D-F7BB-46A3-92B5-74C9C2756396}"/>
              </a:ext>
            </a:extLst>
          </p:cNvPr>
          <p:cNvSpPr txBox="1"/>
          <p:nvPr/>
        </p:nvSpPr>
        <p:spPr>
          <a:xfrm>
            <a:off x="957263" y="814389"/>
            <a:ext cx="10687050" cy="1477328"/>
          </a:xfrm>
          <a:prstGeom prst="rect">
            <a:avLst/>
          </a:prstGeom>
          <a:noFill/>
        </p:spPr>
        <p:txBody>
          <a:bodyPr wrap="square">
            <a:spAutoFit/>
          </a:bodyPr>
          <a:lstStyle/>
          <a:p>
            <a:r>
              <a:rPr lang="en-US" b="1" dirty="0">
                <a:solidFill>
                  <a:schemeClr val="bg1"/>
                </a:solidFill>
              </a:rPr>
              <a:t>Infection Preventionist Participation on Quality Assessment and Assurance Committee</a:t>
            </a:r>
            <a:r>
              <a:rPr lang="en-US" dirty="0">
                <a:solidFill>
                  <a:schemeClr val="bg1"/>
                </a:solidFill>
              </a:rPr>
              <a:t>. </a:t>
            </a:r>
          </a:p>
          <a:p>
            <a:endParaRPr lang="en-US" dirty="0">
              <a:solidFill>
                <a:schemeClr val="bg1"/>
              </a:solidFill>
            </a:endParaRPr>
          </a:p>
          <a:p>
            <a:r>
              <a:rPr lang="en-US" dirty="0">
                <a:solidFill>
                  <a:schemeClr val="bg1"/>
                </a:solidFill>
              </a:rPr>
              <a:t>The individual designated as the IP, or at least one of the individuals if there is more </a:t>
            </a:r>
          </a:p>
          <a:p>
            <a:r>
              <a:rPr lang="en-US" dirty="0">
                <a:solidFill>
                  <a:schemeClr val="bg1"/>
                </a:solidFill>
              </a:rPr>
              <a:t>than one IP, must be a member of the facility’s quality assessment and assurance </a:t>
            </a:r>
          </a:p>
          <a:p>
            <a:r>
              <a:rPr lang="en-US" dirty="0">
                <a:solidFill>
                  <a:schemeClr val="bg1"/>
                </a:solidFill>
              </a:rPr>
              <a:t>committee and report to the committee on the IPCP on a regular basis. </a:t>
            </a:r>
          </a:p>
        </p:txBody>
      </p:sp>
    </p:spTree>
    <p:extLst>
      <p:ext uri="{BB962C8B-B14F-4D97-AF65-F5344CB8AC3E}">
        <p14:creationId xmlns:p14="http://schemas.microsoft.com/office/powerpoint/2010/main" val="3627595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4747C5-6A5A-47F1-B60F-30F6E8706D47}"/>
              </a:ext>
            </a:extLst>
          </p:cNvPr>
          <p:cNvSpPr txBox="1"/>
          <p:nvPr/>
        </p:nvSpPr>
        <p:spPr>
          <a:xfrm>
            <a:off x="857249" y="528639"/>
            <a:ext cx="10901363" cy="6740307"/>
          </a:xfrm>
          <a:prstGeom prst="rect">
            <a:avLst/>
          </a:prstGeom>
          <a:noFill/>
        </p:spPr>
        <p:txBody>
          <a:bodyPr wrap="square">
            <a:spAutoFit/>
          </a:bodyPr>
          <a:lstStyle/>
          <a:p>
            <a:r>
              <a:rPr lang="en-US" b="1" dirty="0">
                <a:solidFill>
                  <a:schemeClr val="bg1"/>
                </a:solidFill>
              </a:rPr>
              <a:t>QAA Committee </a:t>
            </a:r>
          </a:p>
          <a:p>
            <a:endParaRPr lang="en-US" dirty="0">
              <a:solidFill>
                <a:schemeClr val="bg1"/>
              </a:solidFill>
            </a:endParaRPr>
          </a:p>
          <a:p>
            <a:r>
              <a:rPr lang="en-US" dirty="0">
                <a:solidFill>
                  <a:schemeClr val="bg1"/>
                </a:solidFill>
              </a:rPr>
              <a:t>The committee should be composed of staff who understand the characteristics and </a:t>
            </a:r>
          </a:p>
          <a:p>
            <a:r>
              <a:rPr lang="en-US" dirty="0">
                <a:solidFill>
                  <a:schemeClr val="bg1"/>
                </a:solidFill>
              </a:rPr>
              <a:t>complexities of the care and services delivered by each unit, and/or department.</a:t>
            </a:r>
          </a:p>
          <a:p>
            <a:endParaRPr lang="en-US" dirty="0">
              <a:solidFill>
                <a:schemeClr val="bg1"/>
              </a:solidFill>
            </a:endParaRPr>
          </a:p>
          <a:p>
            <a:r>
              <a:rPr lang="en-US" dirty="0">
                <a:solidFill>
                  <a:schemeClr val="bg1"/>
                </a:solidFill>
              </a:rPr>
              <a:t>The QAA Committee must be composed of, at a minimum: </a:t>
            </a:r>
          </a:p>
          <a:p>
            <a:endParaRPr lang="en-US" dirty="0">
              <a:solidFill>
                <a:schemeClr val="bg1"/>
              </a:solidFill>
            </a:endParaRPr>
          </a:p>
          <a:p>
            <a:endParaRPr lang="en-US" dirty="0">
              <a:solidFill>
                <a:schemeClr val="bg1"/>
              </a:solidFill>
            </a:endParaRPr>
          </a:p>
          <a:p>
            <a:r>
              <a:rPr lang="en-US" dirty="0">
                <a:solidFill>
                  <a:schemeClr val="bg1"/>
                </a:solidFill>
              </a:rPr>
              <a:t>• The director of nursing (DON), </a:t>
            </a:r>
          </a:p>
          <a:p>
            <a:endParaRPr lang="en-US" dirty="0">
              <a:solidFill>
                <a:schemeClr val="bg1"/>
              </a:solidFill>
            </a:endParaRPr>
          </a:p>
          <a:p>
            <a:r>
              <a:rPr lang="en-US" dirty="0">
                <a:solidFill>
                  <a:schemeClr val="bg1"/>
                </a:solidFill>
              </a:rPr>
              <a:t>• The Medical Director or his/her designee, </a:t>
            </a:r>
          </a:p>
          <a:p>
            <a:endParaRPr lang="en-US" dirty="0">
              <a:solidFill>
                <a:schemeClr val="bg1"/>
              </a:solidFill>
            </a:endParaRPr>
          </a:p>
          <a:p>
            <a:r>
              <a:rPr lang="en-US" dirty="0">
                <a:solidFill>
                  <a:schemeClr val="bg1"/>
                </a:solidFill>
              </a:rPr>
              <a:t>• The Infection Preventionist (IP), and </a:t>
            </a:r>
          </a:p>
          <a:p>
            <a:endParaRPr lang="en-US" dirty="0">
              <a:solidFill>
                <a:schemeClr val="bg1"/>
              </a:solidFill>
            </a:endParaRPr>
          </a:p>
          <a:p>
            <a:r>
              <a:rPr lang="en-US" dirty="0">
                <a:solidFill>
                  <a:schemeClr val="bg1"/>
                </a:solidFill>
              </a:rPr>
              <a:t>• At least three other staff, one of whom must be the facility’s administrator, owner, </a:t>
            </a:r>
          </a:p>
          <a:p>
            <a:r>
              <a:rPr lang="en-US" dirty="0">
                <a:solidFill>
                  <a:schemeClr val="bg1"/>
                </a:solidFill>
              </a:rPr>
              <a:t>   board member, or other individual in a leadership role who has knowledge of </a:t>
            </a:r>
          </a:p>
          <a:p>
            <a:r>
              <a:rPr lang="en-US" dirty="0">
                <a:solidFill>
                  <a:schemeClr val="bg1"/>
                </a:solidFill>
              </a:rPr>
              <a:t>   facility systems and the authority to change those systems.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926478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Phase 2 of LTC Regulations, continued</a:t>
            </a:r>
          </a:p>
        </p:txBody>
      </p:sp>
      <p:sp>
        <p:nvSpPr>
          <p:cNvPr id="3" name="Content Placeholder 2"/>
          <p:cNvSpPr>
            <a:spLocks noGrp="1"/>
          </p:cNvSpPr>
          <p:nvPr>
            <p:ph idx="1"/>
          </p:nvPr>
        </p:nvSpPr>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Phase 2 includes, but is not limited to: </a:t>
            </a:r>
          </a:p>
          <a:p>
            <a:pPr marL="171450" lvl="0"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Comprehensive Person-Centered Care Planning – 48 Hr. Baseline Care Plan</a:t>
            </a:r>
          </a:p>
          <a:p>
            <a:pPr marL="171450" lvl="0"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Pharmacy Services – Drug regimen review and reporting – review of medical chart, definition of psychotropic medications </a:t>
            </a:r>
          </a:p>
          <a:p>
            <a:pPr marL="171450" lvl="0"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Dental Services – replacing lost dentures ( referral -3days)</a:t>
            </a:r>
          </a:p>
          <a:p>
            <a:pPr marL="171450" lvl="0"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Administration – Facility Assessment – tied to sufficient and competent staff requirements</a:t>
            </a:r>
          </a:p>
          <a:p>
            <a:pPr lvl="0"/>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4"/>
          </p:nvPr>
        </p:nvSpPr>
        <p:spPr/>
        <p:txBody>
          <a:bodyPr/>
          <a:lstStyle/>
          <a:p>
            <a:fld id="{0BC8825E-DCFA-4720-BCBC-502528E7151B}" type="slidenum">
              <a:rPr lang="en-US" smtClean="0"/>
              <a:pPr/>
              <a:t>7</a:t>
            </a:fld>
            <a:endParaRPr lang="en-US" dirty="0"/>
          </a:p>
        </p:txBody>
      </p:sp>
    </p:spTree>
    <p:extLst>
      <p:ext uri="{BB962C8B-B14F-4D97-AF65-F5344CB8AC3E}">
        <p14:creationId xmlns:p14="http://schemas.microsoft.com/office/powerpoint/2010/main" val="3719129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F786A-B2C9-4A1E-98D6-170D9977534E}"/>
              </a:ext>
            </a:extLst>
          </p:cNvPr>
          <p:cNvSpPr txBox="1"/>
          <p:nvPr/>
        </p:nvSpPr>
        <p:spPr>
          <a:xfrm>
            <a:off x="242888" y="-79653"/>
            <a:ext cx="10972799" cy="5355312"/>
          </a:xfrm>
          <a:prstGeom prst="rect">
            <a:avLst/>
          </a:prstGeom>
          <a:noFill/>
        </p:spPr>
        <p:txBody>
          <a:bodyPr wrap="square">
            <a:spAutoFit/>
          </a:bodyPr>
          <a:lstStyle/>
          <a:p>
            <a:endParaRPr lang="en-US" dirty="0"/>
          </a:p>
          <a:p>
            <a:endParaRPr lang="en-US" dirty="0"/>
          </a:p>
          <a:p>
            <a:r>
              <a:rPr lang="en-US" b="1" dirty="0">
                <a:solidFill>
                  <a:schemeClr val="bg1"/>
                </a:solidFill>
              </a:rPr>
              <a:t>Infection Preventionist Participation on Quality Assessment and Assurance (QAA) Committee: </a:t>
            </a:r>
          </a:p>
          <a:p>
            <a:endParaRPr lang="en-US" b="1" dirty="0">
              <a:solidFill>
                <a:schemeClr val="bg1"/>
              </a:solidFill>
            </a:endParaRPr>
          </a:p>
          <a:p>
            <a:r>
              <a:rPr lang="en-US" dirty="0">
                <a:solidFill>
                  <a:schemeClr val="bg1"/>
                </a:solidFill>
              </a:rPr>
              <a:t>The IP must be a participant on the facility’s QAA committee and report on the IPCP and </a:t>
            </a:r>
          </a:p>
          <a:p>
            <a:r>
              <a:rPr lang="en-US" dirty="0">
                <a:solidFill>
                  <a:schemeClr val="bg1"/>
                </a:solidFill>
              </a:rPr>
              <a:t>on incidents (e.g., healthcare-associated infections (HAIs)) identified under the program </a:t>
            </a:r>
          </a:p>
          <a:p>
            <a:r>
              <a:rPr lang="en-US" dirty="0">
                <a:solidFill>
                  <a:schemeClr val="bg1"/>
                </a:solidFill>
              </a:rPr>
              <a:t>on a regular basis. </a:t>
            </a:r>
          </a:p>
          <a:p>
            <a:endParaRPr lang="en-US" dirty="0">
              <a:solidFill>
                <a:schemeClr val="bg1"/>
              </a:solidFill>
            </a:endParaRPr>
          </a:p>
          <a:p>
            <a:r>
              <a:rPr lang="en-US" dirty="0">
                <a:solidFill>
                  <a:schemeClr val="bg1"/>
                </a:solidFill>
              </a:rPr>
              <a:t>Reporting may include, but is not limited to, facility process and outcome surveillance, outbreaks (ongoing and any since the last meeting) and control measures, occupational health communicable disease illnesses (e.g., TB, influenza) and the Antibiotic Stewardship Program (ASP) related to antibiotic use and resistance data. </a:t>
            </a:r>
          </a:p>
          <a:p>
            <a:endParaRPr lang="en-US" dirty="0">
              <a:solidFill>
                <a:schemeClr val="bg1"/>
              </a:solidFill>
            </a:endParaRPr>
          </a:p>
          <a:p>
            <a:r>
              <a:rPr lang="en-US" dirty="0">
                <a:solidFill>
                  <a:schemeClr val="bg1"/>
                </a:solidFill>
              </a:rPr>
              <a:t>In order to be considered an active participant, the IP should attend each QAA meeting. </a:t>
            </a:r>
          </a:p>
          <a:p>
            <a:endParaRPr lang="en-US" dirty="0">
              <a:solidFill>
                <a:schemeClr val="bg1"/>
              </a:solidFill>
            </a:endParaRPr>
          </a:p>
          <a:p>
            <a:r>
              <a:rPr lang="en-US" dirty="0">
                <a:solidFill>
                  <a:schemeClr val="bg1"/>
                </a:solidFill>
              </a:rPr>
              <a:t>If the IP cannot attend, another staff member should report on the IP’s behalf but this </a:t>
            </a:r>
          </a:p>
          <a:p>
            <a:r>
              <a:rPr lang="en-US" dirty="0">
                <a:solidFill>
                  <a:schemeClr val="bg1"/>
                </a:solidFill>
              </a:rPr>
              <a:t>does not change or absolve the IP’s responsibility to fulfill the role of QAA committee </a:t>
            </a:r>
          </a:p>
          <a:p>
            <a:r>
              <a:rPr lang="en-US" dirty="0">
                <a:solidFill>
                  <a:schemeClr val="bg1"/>
                </a:solidFill>
              </a:rPr>
              <a:t>member or reporting on the IPCP. </a:t>
            </a:r>
          </a:p>
          <a:p>
            <a:endParaRPr lang="en-US" dirty="0">
              <a:solidFill>
                <a:schemeClr val="bg1"/>
              </a:solidFill>
            </a:endParaRPr>
          </a:p>
        </p:txBody>
      </p:sp>
    </p:spTree>
    <p:extLst>
      <p:ext uri="{BB962C8B-B14F-4D97-AF65-F5344CB8AC3E}">
        <p14:creationId xmlns:p14="http://schemas.microsoft.com/office/powerpoint/2010/main" val="650046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3A46A-B630-4AA2-8F80-E1974900F692}"/>
              </a:ext>
            </a:extLst>
          </p:cNvPr>
          <p:cNvSpPr txBox="1"/>
          <p:nvPr/>
        </p:nvSpPr>
        <p:spPr>
          <a:xfrm>
            <a:off x="200025" y="600075"/>
            <a:ext cx="11991975" cy="2308324"/>
          </a:xfrm>
          <a:prstGeom prst="rect">
            <a:avLst/>
          </a:prstGeom>
          <a:noFill/>
        </p:spPr>
        <p:txBody>
          <a:bodyPr wrap="square">
            <a:spAutoFit/>
          </a:bodyPr>
          <a:lstStyle/>
          <a:p>
            <a:r>
              <a:rPr lang="en-US" b="1" dirty="0">
                <a:solidFill>
                  <a:schemeClr val="bg1"/>
                </a:solidFill>
              </a:rPr>
              <a:t>QAA Committee and the Governing Body </a:t>
            </a:r>
          </a:p>
          <a:p>
            <a:endParaRPr lang="en-US" dirty="0">
              <a:solidFill>
                <a:schemeClr val="bg1"/>
              </a:solidFill>
            </a:endParaRPr>
          </a:p>
          <a:p>
            <a:r>
              <a:rPr lang="en-US" dirty="0">
                <a:solidFill>
                  <a:schemeClr val="bg1"/>
                </a:solidFill>
              </a:rPr>
              <a:t>Functioning under the facility’s governing body, the QAA committee is responsible for reporting its’ activities, including the implementation of the QAPI program, to the governing body or designated person(s) functioning as the governing body. </a:t>
            </a:r>
          </a:p>
          <a:p>
            <a:endParaRPr lang="en-US" dirty="0">
              <a:solidFill>
                <a:schemeClr val="bg1"/>
              </a:solidFill>
            </a:endParaRPr>
          </a:p>
          <a:p>
            <a:r>
              <a:rPr lang="en-US" dirty="0">
                <a:solidFill>
                  <a:schemeClr val="bg1"/>
                </a:solidFill>
              </a:rPr>
              <a:t>Note: Small facilities might not have a Governing Body; there may only be an administrator who is already a required member of the QAA committee, and therefore, already apprised of QAPI activities. </a:t>
            </a:r>
          </a:p>
        </p:txBody>
      </p:sp>
    </p:spTree>
    <p:extLst>
      <p:ext uri="{BB962C8B-B14F-4D97-AF65-F5344CB8AC3E}">
        <p14:creationId xmlns:p14="http://schemas.microsoft.com/office/powerpoint/2010/main" val="3625659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521208-674E-474E-8802-C624F7032463}"/>
              </a:ext>
            </a:extLst>
          </p:cNvPr>
          <p:cNvSpPr/>
          <p:nvPr/>
        </p:nvSpPr>
        <p:spPr>
          <a:xfrm>
            <a:off x="662730" y="893755"/>
            <a:ext cx="8481270" cy="3815788"/>
          </a:xfrm>
          <a:prstGeom prst="rect">
            <a:avLst/>
          </a:prstGeom>
        </p:spPr>
        <p:txBody>
          <a:bodyPr wrap="square">
            <a:spAutoFit/>
          </a:bodyPr>
          <a:lstStyle/>
          <a:p>
            <a:pPr marL="714375" marR="0" indent="-3175">
              <a:lnSpc>
                <a:spcPct val="103000"/>
              </a:lnSpc>
              <a:spcBef>
                <a:spcPts val="0"/>
              </a:spcBef>
              <a:spcAft>
                <a:spcPts val="0"/>
              </a:spcAft>
            </a:pPr>
            <a:endParaRPr lang="en-US" dirty="0">
              <a:latin typeface="Times New Roman" panose="02020603050405020304" pitchFamily="18" charset="0"/>
              <a:ea typeface="Times New Roman" panose="02020603050405020304" pitchFamily="18" charset="0"/>
            </a:endParaRPr>
          </a:p>
          <a:p>
            <a:pPr marL="714375" marR="0" indent="-3175">
              <a:lnSpc>
                <a:spcPct val="103000"/>
              </a:lnSpc>
              <a:spcBef>
                <a:spcPts val="0"/>
              </a:spcBef>
              <a:spcAft>
                <a:spcPts val="0"/>
              </a:spcAft>
            </a:pPr>
            <a:r>
              <a:rPr lang="en-US" sz="3600" dirty="0">
                <a:solidFill>
                  <a:schemeClr val="bg1"/>
                </a:solidFill>
                <a:latin typeface="Times New Roman" panose="02020603050405020304" pitchFamily="18" charset="0"/>
                <a:ea typeface="Times New Roman" panose="02020603050405020304" pitchFamily="18" charset="0"/>
              </a:rPr>
              <a:t>Use of </a:t>
            </a:r>
            <a:r>
              <a:rPr lang="en-US" sz="3600" b="1" dirty="0">
                <a:solidFill>
                  <a:schemeClr val="bg1"/>
                </a:solidFill>
                <a:latin typeface="Times New Roman" panose="02020603050405020304" pitchFamily="18" charset="0"/>
                <a:ea typeface="Times New Roman" panose="02020603050405020304" pitchFamily="18" charset="0"/>
              </a:rPr>
              <a:t>SBAR </a:t>
            </a:r>
            <a:r>
              <a:rPr lang="en-US" sz="3600" dirty="0">
                <a:solidFill>
                  <a:schemeClr val="bg1"/>
                </a:solidFill>
                <a:latin typeface="Times New Roman" panose="02020603050405020304" pitchFamily="18" charset="0"/>
                <a:ea typeface="Times New Roman" panose="02020603050405020304" pitchFamily="18" charset="0"/>
              </a:rPr>
              <a:t>in Antibiotic Stewardship</a:t>
            </a:r>
            <a:endParaRPr lang="en-US" sz="3600" b="1" dirty="0">
              <a:solidFill>
                <a:schemeClr val="bg1"/>
              </a:solidFill>
              <a:latin typeface="Times New Roman" panose="02020603050405020304" pitchFamily="18" charset="0"/>
              <a:ea typeface="Times New Roman" panose="02020603050405020304" pitchFamily="18" charset="0"/>
            </a:endParaRPr>
          </a:p>
          <a:p>
            <a:pPr marL="714375" marR="0" indent="-3175">
              <a:lnSpc>
                <a:spcPct val="103000"/>
              </a:lnSpc>
              <a:spcBef>
                <a:spcPts val="0"/>
              </a:spcBef>
              <a:spcAft>
                <a:spcPts val="0"/>
              </a:spcAft>
            </a:pPr>
            <a:endParaRPr lang="en-US" sz="3600" b="1" dirty="0">
              <a:solidFill>
                <a:schemeClr val="bg1"/>
              </a:solidFill>
              <a:latin typeface="Times New Roman" panose="02020603050405020304" pitchFamily="18" charset="0"/>
              <a:ea typeface="Times New Roman" panose="02020603050405020304" pitchFamily="18" charset="0"/>
            </a:endParaRPr>
          </a:p>
          <a:p>
            <a:pPr marL="714375" marR="0" indent="-3175">
              <a:lnSpc>
                <a:spcPct val="103000"/>
              </a:lnSpc>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S</a:t>
            </a:r>
            <a:r>
              <a:rPr lang="en-US" sz="3200" dirty="0">
                <a:solidFill>
                  <a:schemeClr val="bg1"/>
                </a:solidFill>
                <a:latin typeface="Times New Roman" panose="02020603050405020304" pitchFamily="18" charset="0"/>
                <a:ea typeface="Times New Roman" panose="02020603050405020304" pitchFamily="18" charset="0"/>
              </a:rPr>
              <a:t>ituation</a:t>
            </a:r>
          </a:p>
          <a:p>
            <a:pPr marL="714375" marR="0" indent="-3175">
              <a:lnSpc>
                <a:spcPct val="103000"/>
              </a:lnSpc>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B</a:t>
            </a:r>
            <a:r>
              <a:rPr lang="en-US" sz="3200" dirty="0">
                <a:solidFill>
                  <a:schemeClr val="bg1"/>
                </a:solidFill>
                <a:latin typeface="Times New Roman" panose="02020603050405020304" pitchFamily="18" charset="0"/>
                <a:ea typeface="Times New Roman" panose="02020603050405020304" pitchFamily="18" charset="0"/>
              </a:rPr>
              <a:t>ackground</a:t>
            </a:r>
          </a:p>
          <a:p>
            <a:pPr marL="714375" marR="0" indent="-3175">
              <a:lnSpc>
                <a:spcPct val="103000"/>
              </a:lnSpc>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A</a:t>
            </a:r>
            <a:r>
              <a:rPr lang="en-US" sz="3200" dirty="0">
                <a:solidFill>
                  <a:schemeClr val="bg1"/>
                </a:solidFill>
                <a:latin typeface="Times New Roman" panose="02020603050405020304" pitchFamily="18" charset="0"/>
                <a:ea typeface="Times New Roman" panose="02020603050405020304" pitchFamily="18" charset="0"/>
              </a:rPr>
              <a:t>ssessment </a:t>
            </a:r>
          </a:p>
          <a:p>
            <a:pPr marL="714375" marR="0" indent="-3175">
              <a:lnSpc>
                <a:spcPct val="103000"/>
              </a:lnSpc>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R</a:t>
            </a:r>
            <a:r>
              <a:rPr lang="en-US" sz="3200" dirty="0">
                <a:solidFill>
                  <a:schemeClr val="bg1"/>
                </a:solidFill>
                <a:latin typeface="Times New Roman" panose="02020603050405020304" pitchFamily="18" charset="0"/>
                <a:ea typeface="Times New Roman" panose="02020603050405020304" pitchFamily="18" charset="0"/>
              </a:rPr>
              <a:t>ecommendation</a:t>
            </a:r>
          </a:p>
          <a:p>
            <a:pPr marL="714375" marR="0" indent="-3175">
              <a:lnSpc>
                <a:spcPct val="103000"/>
              </a:lnSpc>
              <a:spcBef>
                <a:spcPts val="0"/>
              </a:spcBef>
              <a:spcAft>
                <a:spcPts val="0"/>
              </a:spcAft>
            </a:pP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4268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21B18-92BA-47D8-AF46-8351740F9525}"/>
              </a:ext>
            </a:extLst>
          </p:cNvPr>
          <p:cNvPicPr>
            <a:picLocks noChangeAspect="1"/>
          </p:cNvPicPr>
          <p:nvPr/>
        </p:nvPicPr>
        <p:blipFill rotWithShape="1">
          <a:blip r:embed="rId2"/>
          <a:srcRect l="10465" t="9815" r="20537" b="7328"/>
          <a:stretch/>
        </p:blipFill>
        <p:spPr>
          <a:xfrm>
            <a:off x="-1271588" y="-142875"/>
            <a:ext cx="13463588" cy="7143750"/>
          </a:xfrm>
          <a:prstGeom prst="rect">
            <a:avLst/>
          </a:prstGeom>
        </p:spPr>
      </p:pic>
    </p:spTree>
    <p:extLst>
      <p:ext uri="{BB962C8B-B14F-4D97-AF65-F5344CB8AC3E}">
        <p14:creationId xmlns:p14="http://schemas.microsoft.com/office/powerpoint/2010/main" val="2828362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C7321-04B4-4590-AAFE-1CB539D8E2C7}"/>
              </a:ext>
            </a:extLst>
          </p:cNvPr>
          <p:cNvPicPr>
            <a:picLocks noChangeAspect="1"/>
          </p:cNvPicPr>
          <p:nvPr/>
        </p:nvPicPr>
        <p:blipFill rotWithShape="1">
          <a:blip r:embed="rId2"/>
          <a:srcRect l="27453" t="8333" r="26986" b="3751"/>
          <a:stretch/>
        </p:blipFill>
        <p:spPr>
          <a:xfrm>
            <a:off x="3357563" y="0"/>
            <a:ext cx="7543800" cy="7029450"/>
          </a:xfrm>
          <a:prstGeom prst="rect">
            <a:avLst/>
          </a:prstGeom>
        </p:spPr>
      </p:pic>
    </p:spTree>
    <p:extLst>
      <p:ext uri="{BB962C8B-B14F-4D97-AF65-F5344CB8AC3E}">
        <p14:creationId xmlns:p14="http://schemas.microsoft.com/office/powerpoint/2010/main" val="29148398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00EA7-8725-4C74-85C6-0B2886272512}"/>
              </a:ext>
            </a:extLst>
          </p:cNvPr>
          <p:cNvPicPr>
            <a:picLocks noChangeAspect="1"/>
          </p:cNvPicPr>
          <p:nvPr/>
        </p:nvPicPr>
        <p:blipFill rotWithShape="1">
          <a:blip r:embed="rId2"/>
          <a:srcRect l="27188" t="10879" r="26875" b="4393"/>
          <a:stretch/>
        </p:blipFill>
        <p:spPr>
          <a:xfrm>
            <a:off x="2257425" y="171450"/>
            <a:ext cx="7172325" cy="6858000"/>
          </a:xfrm>
          <a:prstGeom prst="rect">
            <a:avLst/>
          </a:prstGeom>
        </p:spPr>
      </p:pic>
    </p:spTree>
    <p:extLst>
      <p:ext uri="{BB962C8B-B14F-4D97-AF65-F5344CB8AC3E}">
        <p14:creationId xmlns:p14="http://schemas.microsoft.com/office/powerpoint/2010/main" val="310496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6A276-00B6-4744-9B9B-ED97F4B21BCC}"/>
              </a:ext>
            </a:extLst>
          </p:cNvPr>
          <p:cNvPicPr>
            <a:picLocks noChangeAspect="1"/>
          </p:cNvPicPr>
          <p:nvPr/>
        </p:nvPicPr>
        <p:blipFill rotWithShape="1">
          <a:blip r:embed="rId2"/>
          <a:srcRect l="27656" t="10249" r="26524" b="8426"/>
          <a:stretch/>
        </p:blipFill>
        <p:spPr>
          <a:xfrm>
            <a:off x="3302793" y="-1"/>
            <a:ext cx="6912770" cy="7358063"/>
          </a:xfrm>
          <a:prstGeom prst="rect">
            <a:avLst/>
          </a:prstGeom>
        </p:spPr>
      </p:pic>
    </p:spTree>
    <p:extLst>
      <p:ext uri="{BB962C8B-B14F-4D97-AF65-F5344CB8AC3E}">
        <p14:creationId xmlns:p14="http://schemas.microsoft.com/office/powerpoint/2010/main" val="3928764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1CADF-2C88-44CF-9836-7A823866DCC7}"/>
              </a:ext>
            </a:extLst>
          </p:cNvPr>
          <p:cNvPicPr>
            <a:picLocks noChangeAspect="1"/>
          </p:cNvPicPr>
          <p:nvPr/>
        </p:nvPicPr>
        <p:blipFill rotWithShape="1">
          <a:blip r:embed="rId2"/>
          <a:srcRect l="28478" t="7527" r="28369" b="5546"/>
          <a:stretch/>
        </p:blipFill>
        <p:spPr>
          <a:xfrm>
            <a:off x="3472070" y="119270"/>
            <a:ext cx="5261113" cy="6334539"/>
          </a:xfrm>
          <a:prstGeom prst="rect">
            <a:avLst/>
          </a:prstGeom>
        </p:spPr>
      </p:pic>
    </p:spTree>
    <p:extLst>
      <p:ext uri="{BB962C8B-B14F-4D97-AF65-F5344CB8AC3E}">
        <p14:creationId xmlns:p14="http://schemas.microsoft.com/office/powerpoint/2010/main" val="1537997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DF722-4E79-4206-AD22-693572A3D290}"/>
              </a:ext>
            </a:extLst>
          </p:cNvPr>
          <p:cNvPicPr>
            <a:picLocks noChangeAspect="1"/>
          </p:cNvPicPr>
          <p:nvPr/>
        </p:nvPicPr>
        <p:blipFill rotWithShape="1">
          <a:blip r:embed="rId2"/>
          <a:srcRect l="28587" t="8309" r="28587" b="4541"/>
          <a:stretch/>
        </p:blipFill>
        <p:spPr>
          <a:xfrm>
            <a:off x="3485322" y="569843"/>
            <a:ext cx="5221356" cy="5976732"/>
          </a:xfrm>
          <a:prstGeom prst="rect">
            <a:avLst/>
          </a:prstGeom>
        </p:spPr>
      </p:pic>
    </p:spTree>
    <p:extLst>
      <p:ext uri="{BB962C8B-B14F-4D97-AF65-F5344CB8AC3E}">
        <p14:creationId xmlns:p14="http://schemas.microsoft.com/office/powerpoint/2010/main" val="422789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40D13D-5426-4C11-8C98-F590C2EB62BC}"/>
              </a:ext>
            </a:extLst>
          </p:cNvPr>
          <p:cNvSpPr/>
          <p:nvPr/>
        </p:nvSpPr>
        <p:spPr>
          <a:xfrm>
            <a:off x="2276669" y="1847461"/>
            <a:ext cx="8368960" cy="1693028"/>
          </a:xfrm>
          <a:prstGeom prst="rect">
            <a:avLst/>
          </a:prstGeom>
        </p:spPr>
        <p:txBody>
          <a:bodyPr wrap="square">
            <a:spAutoFit/>
          </a:bodyPr>
          <a:lstStyle/>
          <a:p>
            <a:pPr>
              <a:lnSpc>
                <a:spcPct val="115000"/>
              </a:lnSpc>
              <a:spcAft>
                <a:spcPts val="600"/>
              </a:spcAft>
              <a:tabLst>
                <a:tab pos="2286000" algn="l"/>
                <a:tab pos="4114800" algn="l"/>
                <a:tab pos="5715000" algn="l"/>
              </a:tabLst>
            </a:pPr>
            <a:r>
              <a:rPr lang="en-US" sz="2800" b="1" dirty="0">
                <a:solidFill>
                  <a:schemeClr val="bg1"/>
                </a:solidFill>
                <a:latin typeface="Times New Roman" panose="02020603050405020304" pitchFamily="18" charset="0"/>
                <a:ea typeface="Times New Roman" panose="02020603050405020304" pitchFamily="18" charset="0"/>
              </a:rPr>
              <a:t>Revised </a:t>
            </a:r>
            <a:r>
              <a:rPr lang="en-US" sz="2800" b="1" dirty="0" err="1">
                <a:solidFill>
                  <a:schemeClr val="bg1"/>
                </a:solidFill>
                <a:latin typeface="Times New Roman" panose="02020603050405020304" pitchFamily="18" charset="0"/>
                <a:ea typeface="Times New Roman" panose="02020603050405020304" pitchFamily="18" charset="0"/>
              </a:rPr>
              <a:t>McGeer</a:t>
            </a:r>
            <a:r>
              <a:rPr lang="en-US" sz="2800" b="1" dirty="0">
                <a:solidFill>
                  <a:schemeClr val="bg1"/>
                </a:solidFill>
                <a:latin typeface="Times New Roman" panose="02020603050405020304" pitchFamily="18" charset="0"/>
                <a:ea typeface="Times New Roman" panose="02020603050405020304" pitchFamily="18" charset="0"/>
              </a:rPr>
              <a:t> Criteria for Infection Surveillance</a:t>
            </a:r>
          </a:p>
          <a:p>
            <a:pPr>
              <a:lnSpc>
                <a:spcPct val="115000"/>
              </a:lnSpc>
              <a:spcAft>
                <a:spcPts val="600"/>
              </a:spcAft>
              <a:tabLst>
                <a:tab pos="2286000" algn="l"/>
                <a:tab pos="4114800" algn="l"/>
                <a:tab pos="5715000" algn="l"/>
              </a:tabLst>
            </a:pPr>
            <a:endParaRPr lang="en-US" sz="2800" b="1"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600"/>
              </a:spcAft>
              <a:tabLst>
                <a:tab pos="2286000" algn="l"/>
                <a:tab pos="4114800" algn="l"/>
                <a:tab pos="5715000" algn="l"/>
              </a:tabLst>
            </a:pPr>
            <a:r>
              <a:rPr lang="en-US" sz="2800" b="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252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1C3CAB-D8AB-42EF-8C1B-73C633E1AC13}"/>
              </a:ext>
            </a:extLst>
          </p:cNvPr>
          <p:cNvSpPr/>
          <p:nvPr/>
        </p:nvSpPr>
        <p:spPr>
          <a:xfrm>
            <a:off x="503339" y="847288"/>
            <a:ext cx="10444294" cy="5411097"/>
          </a:xfrm>
          <a:prstGeom prst="rect">
            <a:avLst/>
          </a:prstGeom>
        </p:spPr>
        <p:txBody>
          <a:bodyPr wrap="square">
            <a:spAutoFit/>
          </a:bodyPr>
          <a:lstStyle/>
          <a:p>
            <a:pPr>
              <a:lnSpc>
                <a:spcPct val="107000"/>
              </a:lnSpc>
              <a:spcAft>
                <a:spcPts val="800"/>
              </a:spcAft>
            </a:pPr>
            <a:r>
              <a:rPr lang="en-US" sz="2800" b="1" dirty="0">
                <a:solidFill>
                  <a:srgbClr val="000000"/>
                </a:solidFill>
                <a:latin typeface="&amp;quot"/>
                <a:ea typeface="Calibri" panose="020F0502020204030204" pitchFamily="34" charset="0"/>
                <a:cs typeface="Times New Roman" panose="02020603050405020304" pitchFamily="18" charset="0"/>
              </a:rPr>
              <a:t>Infection Control:</a:t>
            </a:r>
          </a:p>
          <a:p>
            <a:pPr>
              <a:lnSpc>
                <a:spcPct val="107000"/>
              </a:lnSpc>
              <a:spcAft>
                <a:spcPts val="800"/>
              </a:spcAft>
            </a:pPr>
            <a:r>
              <a:rPr lang="en-US" sz="2800" dirty="0">
                <a:solidFill>
                  <a:srgbClr val="000000"/>
                </a:solidFill>
                <a:latin typeface="&amp;quot"/>
                <a:ea typeface="Calibri" panose="020F0502020204030204" pitchFamily="34" charset="0"/>
                <a:cs typeface="Times New Roman" panose="02020603050405020304" pitchFamily="18" charset="0"/>
              </a:rPr>
              <a:t>CMS Infection Control requirements released in October 2016.  </a:t>
            </a:r>
          </a:p>
          <a:p>
            <a:pPr>
              <a:lnSpc>
                <a:spcPct val="107000"/>
              </a:lnSpc>
              <a:spcAft>
                <a:spcPts val="800"/>
              </a:spcAft>
            </a:pPr>
            <a:endParaRPr lang="en-US" sz="2800" dirty="0">
              <a:solidFill>
                <a:srgbClr val="000000"/>
              </a:solidFill>
              <a:latin typeface="&amp;quot"/>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latin typeface="&amp;quot"/>
                <a:ea typeface="Calibri" panose="020F0502020204030204" pitchFamily="34" charset="0"/>
                <a:cs typeface="Times New Roman" panose="02020603050405020304" pitchFamily="18" charset="0"/>
              </a:rPr>
              <a:t>These requirements are in response to the high cost of infections and the fact that long term care facilities are at the frontline in the battle against antibiotic resistant infections.</a:t>
            </a:r>
            <a:r>
              <a:rPr lang="en-US" sz="2800"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latin typeface="&amp;quot"/>
                <a:ea typeface="Calibri" panose="020F0502020204030204" pitchFamily="34" charset="0"/>
                <a:cs typeface="Times New Roman" panose="02020603050405020304" pitchFamily="18" charset="0"/>
              </a:rPr>
              <a:t>Noncompliance includes Failure to Have in Place an Infection Prevention &amp; Control Program (IPCP).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mp;quot"/>
                <a:ea typeface="Calibri" panose="020F0502020204030204" pitchFamily="34" charset="0"/>
                <a:cs typeface="Times New Roman" panose="02020603050405020304" pitchFamily="18" charset="0"/>
              </a:rPr>
              <a:t/>
            </a:r>
            <a:br>
              <a:rPr lang="en-US" dirty="0">
                <a:solidFill>
                  <a:srgbClr val="000000"/>
                </a:solidFill>
                <a:latin typeface="&amp;quot"/>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608023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48ADB-DDBD-4560-8B40-B872C4F9DB39}"/>
              </a:ext>
            </a:extLst>
          </p:cNvPr>
          <p:cNvPicPr>
            <a:picLocks noChangeAspect="1"/>
          </p:cNvPicPr>
          <p:nvPr/>
        </p:nvPicPr>
        <p:blipFill rotWithShape="1">
          <a:blip r:embed="rId2"/>
          <a:srcRect l="26836" t="7917" r="25117" b="5208"/>
          <a:stretch/>
        </p:blipFill>
        <p:spPr>
          <a:xfrm>
            <a:off x="1371600" y="0"/>
            <a:ext cx="8858250" cy="7115175"/>
          </a:xfrm>
          <a:prstGeom prst="rect">
            <a:avLst/>
          </a:prstGeom>
        </p:spPr>
      </p:pic>
    </p:spTree>
    <p:extLst>
      <p:ext uri="{BB962C8B-B14F-4D97-AF65-F5344CB8AC3E}">
        <p14:creationId xmlns:p14="http://schemas.microsoft.com/office/powerpoint/2010/main" val="933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53319-98DF-4461-92BD-5259C4D000F5}"/>
              </a:ext>
            </a:extLst>
          </p:cNvPr>
          <p:cNvPicPr>
            <a:picLocks noChangeAspect="1"/>
          </p:cNvPicPr>
          <p:nvPr/>
        </p:nvPicPr>
        <p:blipFill rotWithShape="1">
          <a:blip r:embed="rId2"/>
          <a:srcRect l="27188" t="7577" r="27929" b="5679"/>
          <a:stretch/>
        </p:blipFill>
        <p:spPr>
          <a:xfrm>
            <a:off x="3314700" y="100013"/>
            <a:ext cx="5472113" cy="6972299"/>
          </a:xfrm>
          <a:prstGeom prst="rect">
            <a:avLst/>
          </a:prstGeom>
        </p:spPr>
      </p:pic>
    </p:spTree>
    <p:extLst>
      <p:ext uri="{BB962C8B-B14F-4D97-AF65-F5344CB8AC3E}">
        <p14:creationId xmlns:p14="http://schemas.microsoft.com/office/powerpoint/2010/main" val="3866138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49C02-0BF7-4C98-A23C-035C5CB4EBDB}"/>
              </a:ext>
            </a:extLst>
          </p:cNvPr>
          <p:cNvPicPr>
            <a:picLocks noChangeAspect="1"/>
          </p:cNvPicPr>
          <p:nvPr/>
        </p:nvPicPr>
        <p:blipFill rotWithShape="1">
          <a:blip r:embed="rId2"/>
          <a:srcRect t="7664" b="6926"/>
          <a:stretch/>
        </p:blipFill>
        <p:spPr>
          <a:xfrm>
            <a:off x="0" y="0"/>
            <a:ext cx="12192000" cy="6343650"/>
          </a:xfrm>
          <a:prstGeom prst="rect">
            <a:avLst/>
          </a:prstGeom>
        </p:spPr>
      </p:pic>
    </p:spTree>
    <p:extLst>
      <p:ext uri="{BB962C8B-B14F-4D97-AF65-F5344CB8AC3E}">
        <p14:creationId xmlns:p14="http://schemas.microsoft.com/office/powerpoint/2010/main" val="2981563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1B89B-EB8E-464B-A86D-02D70A629E8C}"/>
              </a:ext>
            </a:extLst>
          </p:cNvPr>
          <p:cNvPicPr>
            <a:picLocks noChangeAspect="1"/>
          </p:cNvPicPr>
          <p:nvPr/>
        </p:nvPicPr>
        <p:blipFill rotWithShape="1">
          <a:blip r:embed="rId2"/>
          <a:srcRect t="9434" b="6038"/>
          <a:stretch/>
        </p:blipFill>
        <p:spPr>
          <a:xfrm>
            <a:off x="0" y="0"/>
            <a:ext cx="12192000" cy="6400800"/>
          </a:xfrm>
          <a:prstGeom prst="rect">
            <a:avLst/>
          </a:prstGeom>
        </p:spPr>
      </p:pic>
    </p:spTree>
    <p:extLst>
      <p:ext uri="{BB962C8B-B14F-4D97-AF65-F5344CB8AC3E}">
        <p14:creationId xmlns:p14="http://schemas.microsoft.com/office/powerpoint/2010/main" val="11837490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763A50-AE01-4E77-B042-A3B2C59E49F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8" descr="AHRQ--Agency for Healthcare Research and Quality: Advancing Excellence in Health Care">
            <a:hlinkClick r:id="rId2"/>
            <a:extLst>
              <a:ext uri="{FF2B5EF4-FFF2-40B4-BE49-F238E27FC236}">
                <a16:creationId xmlns:a16="http://schemas.microsoft.com/office/drawing/2014/main" id="{E9E67B9F-DD2C-43A4-98D3-12E072AAF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94" y="457200"/>
            <a:ext cx="4786604" cy="7651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B7881B4-FCD7-45E7-A7AA-B7D909EEDC5A}"/>
              </a:ext>
            </a:extLst>
          </p:cNvPr>
          <p:cNvSpPr>
            <a:spLocks noChangeArrowheads="1"/>
          </p:cNvSpPr>
          <p:nvPr/>
        </p:nvSpPr>
        <p:spPr bwMode="auto">
          <a:xfrm>
            <a:off x="0" y="170189"/>
            <a:ext cx="6849952"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https://www.ahrq.gov/sites/default/files/wysiwyg/nhguide/6_TK1_T4-Be_Smart_About_Antibiotics_Final.pdf</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9432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5302-4261-4AAD-A2DA-A5843225DD48}"/>
              </a:ext>
            </a:extLst>
          </p:cNvPr>
          <p:cNvSpPr>
            <a:spLocks noGrp="1"/>
          </p:cNvSpPr>
          <p:nvPr>
            <p:ph type="title"/>
          </p:nvPr>
        </p:nvSpPr>
        <p:spPr>
          <a:xfrm>
            <a:off x="524741" y="620392"/>
            <a:ext cx="3808268" cy="5504688"/>
          </a:xfrm>
        </p:spPr>
        <p:txBody>
          <a:bodyPr>
            <a:normAutofit/>
          </a:bodyPr>
          <a:lstStyle/>
          <a:p>
            <a:r>
              <a:rPr lang="en-US" sz="6000"/>
              <a:t>F880</a:t>
            </a:r>
          </a:p>
        </p:txBody>
      </p:sp>
      <p:graphicFrame>
        <p:nvGraphicFramePr>
          <p:cNvPr id="14" name="Content Placeholder 2">
            <a:extLst>
              <a:ext uri="{FF2B5EF4-FFF2-40B4-BE49-F238E27FC236}">
                <a16:creationId xmlns:a16="http://schemas.microsoft.com/office/drawing/2014/main" id="{7C50D4F5-C415-C007-9DEF-7B61EB05BB82}"/>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437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F932-B1E1-4CB2-B81C-D7D81CA95B0F}"/>
              </a:ext>
            </a:extLst>
          </p:cNvPr>
          <p:cNvSpPr>
            <a:spLocks noGrp="1"/>
          </p:cNvSpPr>
          <p:nvPr>
            <p:ph type="title"/>
          </p:nvPr>
        </p:nvSpPr>
        <p:spPr>
          <a:xfrm>
            <a:off x="640080" y="325369"/>
            <a:ext cx="4368602" cy="1956841"/>
          </a:xfrm>
        </p:spPr>
        <p:txBody>
          <a:bodyPr anchor="b">
            <a:normAutofit/>
          </a:bodyPr>
          <a:lstStyle/>
          <a:p>
            <a:r>
              <a:rPr lang="en-US" sz="5400"/>
              <a:t>Legionellosis</a:t>
            </a:r>
          </a:p>
        </p:txBody>
      </p:sp>
      <p:sp>
        <p:nvSpPr>
          <p:cNvPr id="3" name="Content Placeholder 2">
            <a:extLst>
              <a:ext uri="{FF2B5EF4-FFF2-40B4-BE49-F238E27FC236}">
                <a16:creationId xmlns:a16="http://schemas.microsoft.com/office/drawing/2014/main" id="{DA0B2588-E381-4195-AF81-45F55C148903}"/>
              </a:ext>
            </a:extLst>
          </p:cNvPr>
          <p:cNvSpPr>
            <a:spLocks noGrp="1"/>
          </p:cNvSpPr>
          <p:nvPr>
            <p:ph idx="1"/>
          </p:nvPr>
        </p:nvSpPr>
        <p:spPr>
          <a:xfrm>
            <a:off x="277091" y="2762062"/>
            <a:ext cx="5140036" cy="3320668"/>
          </a:xfrm>
        </p:spPr>
        <p:txBody>
          <a:bodyPr>
            <a:normAutofit/>
          </a:bodyPr>
          <a:lstStyle/>
          <a:p>
            <a:pPr marL="0" indent="0">
              <a:buNone/>
            </a:pPr>
            <a:r>
              <a:rPr lang="en-US" sz="2000" dirty="0"/>
              <a:t>“Legionellosis” refers to two clinically and epidemiologically distinct illnesses: Legionnaires’ disease, which is typically characterized by fever, myalgia, cough, and clinical or radiographic pneumonia; and Pontiac fever, a milder illness without pneumonia (e.g., fever and muscle aches). Legionellosis is caused by Legionella bacteria</a:t>
            </a:r>
          </a:p>
        </p:txBody>
      </p:sp>
      <p:pic>
        <p:nvPicPr>
          <p:cNvPr id="5" name="Picture 4" descr=" picture containing invertebrate, coelenterate&#10;&#10;Description automatically generated">
            <a:extLst>
              <a:ext uri="{FF2B5EF4-FFF2-40B4-BE49-F238E27FC236}">
                <a16:creationId xmlns:a16="http://schemas.microsoft.com/office/drawing/2014/main" id="{47CB7168-544F-463A-93EE-BACEAAC8B4E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6917" r="32902"/>
          <a:stretch/>
        </p:blipFill>
        <p:spPr>
          <a:xfrm>
            <a:off x="533941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13995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some chess pieces&#10;&#10;Description automatically generated with low confidence">
            <a:extLst>
              <a:ext uri="{FF2B5EF4-FFF2-40B4-BE49-F238E27FC236}">
                <a16:creationId xmlns:a16="http://schemas.microsoft.com/office/drawing/2014/main" id="{3D3A503D-042D-47DD-BFA6-5E5D09CBF8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20978" r="9091" b="2699"/>
          <a:stretch/>
        </p:blipFill>
        <p:spPr>
          <a:xfrm>
            <a:off x="20" y="180622"/>
            <a:ext cx="12191980" cy="6677378"/>
          </a:xfrm>
          <a:prstGeom prst="rect">
            <a:avLst/>
          </a:prstGeom>
        </p:spPr>
      </p:pic>
      <p:sp>
        <p:nvSpPr>
          <p:cNvPr id="2" name="Title 1">
            <a:extLst>
              <a:ext uri="{FF2B5EF4-FFF2-40B4-BE49-F238E27FC236}">
                <a16:creationId xmlns:a16="http://schemas.microsoft.com/office/drawing/2014/main" id="{2FDD8649-97FA-44D2-B718-4C0B934A109C}"/>
              </a:ext>
            </a:extLst>
          </p:cNvPr>
          <p:cNvSpPr>
            <a:spLocks noGrp="1"/>
          </p:cNvSpPr>
          <p:nvPr>
            <p:ph type="title"/>
          </p:nvPr>
        </p:nvSpPr>
        <p:spPr>
          <a:xfrm>
            <a:off x="594804" y="640263"/>
            <a:ext cx="6619811" cy="1344975"/>
          </a:xfrm>
        </p:spPr>
        <p:txBody>
          <a:bodyPr>
            <a:normAutofit/>
          </a:bodyPr>
          <a:lstStyle/>
          <a:p>
            <a:r>
              <a:rPr lang="en-US" sz="4000" dirty="0">
                <a:solidFill>
                  <a:schemeClr val="bg1"/>
                </a:solidFill>
              </a:rPr>
              <a:t>Water Management</a:t>
            </a:r>
          </a:p>
        </p:txBody>
      </p:sp>
      <p:sp>
        <p:nvSpPr>
          <p:cNvPr id="3" name="Content Placeholder 2">
            <a:extLst>
              <a:ext uri="{FF2B5EF4-FFF2-40B4-BE49-F238E27FC236}">
                <a16:creationId xmlns:a16="http://schemas.microsoft.com/office/drawing/2014/main" id="{B9257F01-1116-4EC0-9D50-FCF18D6CD544}"/>
              </a:ext>
            </a:extLst>
          </p:cNvPr>
          <p:cNvSpPr>
            <a:spLocks noGrp="1"/>
          </p:cNvSpPr>
          <p:nvPr>
            <p:ph idx="1"/>
          </p:nvPr>
        </p:nvSpPr>
        <p:spPr>
          <a:xfrm>
            <a:off x="490331" y="1762539"/>
            <a:ext cx="6724284" cy="4132234"/>
          </a:xfrm>
        </p:spPr>
        <p:txBody>
          <a:bodyPr>
            <a:normAutofit/>
          </a:bodyPr>
          <a:lstStyle/>
          <a:p>
            <a:pPr marL="0" indent="0">
              <a:buNone/>
            </a:pPr>
            <a:r>
              <a:rPr lang="en-US" sz="2200" dirty="0">
                <a:solidFill>
                  <a:schemeClr val="bg1"/>
                </a:solidFill>
              </a:rPr>
              <a:t>The bacterium Legionella can cause a serious type of pneumonia called Legionnaires’ Disease in persons at risk, such as those who are at least 50 years old, smokers, or with underlying medical conditions such as chronic lung disease or immunosuppression.</a:t>
            </a:r>
          </a:p>
          <a:p>
            <a:pPr marL="0" indent="0">
              <a:buNone/>
            </a:pPr>
            <a:endParaRPr lang="en-US" sz="2200" dirty="0">
              <a:solidFill>
                <a:schemeClr val="bg1"/>
              </a:solidFill>
            </a:endParaRPr>
          </a:p>
          <a:p>
            <a:pPr marL="0" indent="0">
              <a:buNone/>
            </a:pPr>
            <a:r>
              <a:rPr lang="en-US" sz="2200" dirty="0">
                <a:solidFill>
                  <a:schemeClr val="bg1"/>
                </a:solidFill>
              </a:rPr>
              <a:t> Legionella can grow in parts of building water systems that are continually wet (e.g., pipes, faucets, water storage tanks, decorative fountains), and certain devices can spread contaminated water droplets via aerosolization.  </a:t>
            </a:r>
          </a:p>
        </p:txBody>
      </p:sp>
    </p:spTree>
    <p:extLst>
      <p:ext uri="{BB962C8B-B14F-4D97-AF65-F5344CB8AC3E}">
        <p14:creationId xmlns:p14="http://schemas.microsoft.com/office/powerpoint/2010/main" val="36335445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or handle&#10;&#10;Description automatically generated with medium confidence">
            <a:extLst>
              <a:ext uri="{FF2B5EF4-FFF2-40B4-BE49-F238E27FC236}">
                <a16:creationId xmlns:a16="http://schemas.microsoft.com/office/drawing/2014/main" id="{0E65D807-3A60-4FEE-A892-4974FAFC8BC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5578" r="9092" b="27535"/>
          <a:stretch/>
        </p:blipFill>
        <p:spPr>
          <a:xfrm>
            <a:off x="3551198" y="10"/>
            <a:ext cx="8668512" cy="6857990"/>
          </a:xfrm>
          <a:prstGeom prst="rect">
            <a:avLst/>
          </a:prstGeom>
        </p:spPr>
      </p:pic>
      <p:sp>
        <p:nvSpPr>
          <p:cNvPr id="3" name="TextBox 2">
            <a:extLst>
              <a:ext uri="{FF2B5EF4-FFF2-40B4-BE49-F238E27FC236}">
                <a16:creationId xmlns:a16="http://schemas.microsoft.com/office/drawing/2014/main" id="{BD016B75-FCD2-4A58-A506-4DB0CD760D0A}"/>
              </a:ext>
            </a:extLst>
          </p:cNvPr>
          <p:cNvSpPr txBox="1"/>
          <p:nvPr/>
        </p:nvSpPr>
        <p:spPr>
          <a:xfrm>
            <a:off x="371094" y="2718054"/>
            <a:ext cx="5821888" cy="3207258"/>
          </a:xfrm>
          <a:prstGeom prst="rect">
            <a:avLst/>
          </a:prstGeom>
        </p:spPr>
        <p:txBody>
          <a:bodyPr vert="horz" lIns="91440" tIns="45720" rIns="91440" bIns="45720" rtlCol="0" anchor="t">
            <a:normAutofit/>
          </a:bodyPr>
          <a:lstStyle/>
          <a:p>
            <a:pPr>
              <a:lnSpc>
                <a:spcPct val="90000"/>
              </a:lnSpc>
              <a:spcAft>
                <a:spcPts val="600"/>
              </a:spcAft>
            </a:pPr>
            <a:r>
              <a:rPr lang="en-US" sz="2400" dirty="0"/>
              <a:t>G</a:t>
            </a:r>
            <a:r>
              <a:rPr kumimoji="0" lang="en-US" sz="2400" b="0" i="0" u="none" strike="noStrike" cap="none" spc="0" normalizeH="0" baseline="0" noProof="0" dirty="0" err="1">
                <a:ln>
                  <a:noFill/>
                </a:ln>
                <a:effectLst/>
                <a:uLnTx/>
                <a:uFillTx/>
              </a:rPr>
              <a:t>enerally</a:t>
            </a:r>
            <a:r>
              <a:rPr kumimoji="0" lang="en-US" sz="2400" b="0" i="0" u="none" strike="noStrike" cap="none" spc="0" normalizeH="0" baseline="0" noProof="0" dirty="0">
                <a:ln>
                  <a:noFill/>
                </a:ln>
                <a:effectLst/>
                <a:uLnTx/>
                <a:uFillTx/>
              </a:rPr>
              <a:t> are linked to locations where water is held or accumulates and pathogens can reproduce, including those found in long-term care facilities. </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kumimoji="0" lang="en-US" sz="2400" b="0" i="0" u="none" strike="noStrike" cap="none" spc="0" normalizeH="0" baseline="0" noProof="0" dirty="0">
                <a:ln>
                  <a:noFill/>
                </a:ln>
                <a:effectLst/>
                <a:uLnTx/>
                <a:uFillTx/>
              </a:rPr>
              <a:t>Transmission from these water systems to humans occurs when the water is aerosolized (i.e., converted into a spray/mist in the air). </a:t>
            </a:r>
            <a:endParaRPr lang="en-US" sz="2400" dirty="0"/>
          </a:p>
        </p:txBody>
      </p:sp>
      <p:sp>
        <p:nvSpPr>
          <p:cNvPr id="11" name="TextBox 10">
            <a:extLst>
              <a:ext uri="{FF2B5EF4-FFF2-40B4-BE49-F238E27FC236}">
                <a16:creationId xmlns:a16="http://schemas.microsoft.com/office/drawing/2014/main" id="{172ACF9D-9F9C-44D1-B292-A0FEF8936473}"/>
              </a:ext>
            </a:extLst>
          </p:cNvPr>
          <p:cNvSpPr txBox="1"/>
          <p:nvPr/>
        </p:nvSpPr>
        <p:spPr>
          <a:xfrm>
            <a:off x="371094" y="1583298"/>
            <a:ext cx="8772906"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Legionellosis Outbreaks </a:t>
            </a:r>
            <a:endParaRPr lang="en-US" sz="3200" dirty="0"/>
          </a:p>
        </p:txBody>
      </p:sp>
    </p:spTree>
    <p:extLst>
      <p:ext uri="{BB962C8B-B14F-4D97-AF65-F5344CB8AC3E}">
        <p14:creationId xmlns:p14="http://schemas.microsoft.com/office/powerpoint/2010/main" val="14559479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8191C-C470-46A0-92B1-1C9D7ED53B83}"/>
              </a:ext>
              <a:ext uri="{C183D7F6-B498-43B3-948B-1728B52AA6E4}">
                <adec:decorative xmlns=""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10164"/>
          <a:stretch/>
        </p:blipFill>
        <p:spPr>
          <a:xfrm>
            <a:off x="-242455" y="2551570"/>
            <a:ext cx="12676909" cy="4929884"/>
          </a:xfrm>
          <a:prstGeom prst="rect">
            <a:avLst/>
          </a:prstGeom>
        </p:spPr>
      </p:pic>
      <p:sp>
        <p:nvSpPr>
          <p:cNvPr id="3" name="TextBox 2">
            <a:extLst>
              <a:ext uri="{FF2B5EF4-FFF2-40B4-BE49-F238E27FC236}">
                <a16:creationId xmlns:a16="http://schemas.microsoft.com/office/drawing/2014/main" id="{9D284563-30D6-4E58-AE20-0604CF3981A8}"/>
              </a:ext>
            </a:extLst>
          </p:cNvPr>
          <p:cNvSpPr txBox="1"/>
          <p:nvPr/>
        </p:nvSpPr>
        <p:spPr>
          <a:xfrm>
            <a:off x="498764" y="304801"/>
            <a:ext cx="11166763" cy="2246769"/>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Legionella is less commonly spread by aspiration of drinking water or ice. </a:t>
            </a:r>
          </a:p>
          <a:p>
            <a:endParaRPr lang="en-US" sz="2800" dirty="0">
              <a:solidFill>
                <a:prstClr val="black"/>
              </a:solidFill>
              <a:latin typeface="Calibri" panose="020F0502020204030204"/>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Facilities must be able to demonstrate its measures to minimize the risk of Legionella and other opportunistic pathogens in building water systems such as by having a documented water management program. </a:t>
            </a:r>
            <a:endParaRPr lang="en-US" dirty="0"/>
          </a:p>
        </p:txBody>
      </p:sp>
    </p:spTree>
    <p:extLst>
      <p:ext uri="{BB962C8B-B14F-4D97-AF65-F5344CB8AC3E}">
        <p14:creationId xmlns:p14="http://schemas.microsoft.com/office/powerpoint/2010/main" val="72493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E351D3-1DED-419C-992A-EB643AD81022}"/>
              </a:ext>
            </a:extLst>
          </p:cNvPr>
          <p:cNvSpPr/>
          <p:nvPr/>
        </p:nvSpPr>
        <p:spPr>
          <a:xfrm>
            <a:off x="692219" y="1732103"/>
            <a:ext cx="11499781" cy="592726"/>
          </a:xfrm>
          <a:prstGeom prst="rect">
            <a:avLst/>
          </a:prstGeom>
        </p:spPr>
        <p:txBody>
          <a:bodyPr wrap="square">
            <a:spAutoFit/>
          </a:bodyPr>
          <a:lstStyle/>
          <a:p>
            <a:pPr>
              <a:lnSpc>
                <a:spcPct val="107000"/>
              </a:lnSpc>
              <a:spcAft>
                <a:spcPts val="800"/>
              </a:spcAft>
            </a:pPr>
            <a:r>
              <a:rPr lang="en-US" sz="3200" b="1" dirty="0">
                <a:solidFill>
                  <a:srgbClr val="000000"/>
                </a:solidFill>
                <a:latin typeface="&amp;quot"/>
                <a:ea typeface="Calibri" panose="020F0502020204030204" pitchFamily="34" charset="0"/>
                <a:cs typeface="Times New Roman" panose="02020603050405020304" pitchFamily="18" charset="0"/>
              </a:rPr>
              <a:t>The Phases of these requirements are as follows:</a:t>
            </a:r>
            <a:r>
              <a:rPr lang="en-US" sz="3200" b="1" dirty="0">
                <a:solidFill>
                  <a:srgbClr val="000000"/>
                </a:solidFill>
                <a:latin typeface="Helvetica"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3962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F47E47-EE43-4FBB-8411-3ED407C08511}"/>
              </a:ext>
            </a:extLst>
          </p:cNvPr>
          <p:cNvSpPr txBox="1"/>
          <p:nvPr/>
        </p:nvSpPr>
        <p:spPr>
          <a:xfrm>
            <a:off x="374073" y="151180"/>
            <a:ext cx="11305309" cy="5262979"/>
          </a:xfrm>
          <a:prstGeom prst="rect">
            <a:avLst/>
          </a:prstGeom>
          <a:noFill/>
        </p:spPr>
        <p:txBody>
          <a:bodyPr wrap="square">
            <a:spAutoFit/>
          </a:bodyPr>
          <a:lstStyle/>
          <a:p>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Water management must be based on nationally accepted standards (e.g., ASHRAE (formerly the American Society of Heating, Refrigerating, and Air Conditioning Engineers), CDC, U.S. Environmental Protection Agency or EPA) and include: </a:t>
            </a:r>
          </a:p>
          <a:p>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 assessment to identify where Legionella and other opportunistic waterborne pathogens (e.g., Pseudomonas, Acinetobacter) could grow and spread; and </a:t>
            </a:r>
          </a:p>
          <a:p>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Measures to prevent the growth of opportunistic waterborne pathogens (also known as control measures), and how to monitor them. </a:t>
            </a:r>
            <a:endParaRPr lang="en-US" dirty="0"/>
          </a:p>
        </p:txBody>
      </p:sp>
    </p:spTree>
    <p:extLst>
      <p:ext uri="{BB962C8B-B14F-4D97-AF65-F5344CB8AC3E}">
        <p14:creationId xmlns:p14="http://schemas.microsoft.com/office/powerpoint/2010/main" val="34644586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extBox 2">
            <a:extLst>
              <a:ext uri="{FF2B5EF4-FFF2-40B4-BE49-F238E27FC236}">
                <a16:creationId xmlns:a16="http://schemas.microsoft.com/office/drawing/2014/main" id="{E159F20D-B06D-2233-C82B-9AD11CAAFDBD}"/>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801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C328B-2A95-435E-8AC4-96F0C4B40D4E}"/>
              </a:ext>
            </a:extLst>
          </p:cNvPr>
          <p:cNvPicPr>
            <a:picLocks noChangeAspect="1"/>
          </p:cNvPicPr>
          <p:nvPr/>
        </p:nvPicPr>
        <p:blipFill rotWithShape="1">
          <a:blip r:embed="rId2"/>
          <a:srcRect l="28911" t="14391" r="30686" b="4925"/>
          <a:stretch/>
        </p:blipFill>
        <p:spPr>
          <a:xfrm>
            <a:off x="3524865" y="708545"/>
            <a:ext cx="4925961" cy="5530645"/>
          </a:xfrm>
          <a:prstGeom prst="rect">
            <a:avLst/>
          </a:prstGeom>
        </p:spPr>
      </p:pic>
      <p:sp>
        <p:nvSpPr>
          <p:cNvPr id="5" name="TextBox 4">
            <a:extLst>
              <a:ext uri="{FF2B5EF4-FFF2-40B4-BE49-F238E27FC236}">
                <a16:creationId xmlns:a16="http://schemas.microsoft.com/office/drawing/2014/main" id="{0C34A04E-A15B-47F5-B05C-E01201AF7D5A}"/>
              </a:ext>
            </a:extLst>
          </p:cNvPr>
          <p:cNvSpPr txBox="1"/>
          <p:nvPr/>
        </p:nvSpPr>
        <p:spPr>
          <a:xfrm rot="10800000" flipV="1">
            <a:off x="2849790" y="-2846260"/>
            <a:ext cx="6276109" cy="1421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prstClr val="black"/>
                </a:solidFill>
                <a:latin typeface="Calibri" panose="020F0502020204030204"/>
                <a:hlinkClick r:id="rId3"/>
              </a:rPr>
              <a:t>              </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Legionella Toolkit-Version 1.1-June 24, 2021 (cdc.gov)</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884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32582F5-A9A8-5C9D-66D7-5A8CF09B74D4}"/>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157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76C694-6309-4BB0-82F0-0C09FBFDDEAF}"/>
              </a:ext>
            </a:extLst>
          </p:cNvPr>
          <p:cNvSpPr txBox="1"/>
          <p:nvPr/>
        </p:nvSpPr>
        <p:spPr>
          <a:xfrm>
            <a:off x="1828800" y="1987826"/>
            <a:ext cx="9320981" cy="3422374"/>
          </a:xfrm>
          <a:prstGeom prst="rect">
            <a:avLst/>
          </a:prstGeom>
        </p:spPr>
        <p:txBody>
          <a:bodyPr vert="horz" lIns="91440" tIns="45720" rIns="91440" bIns="45720" rtlCol="0" anchor="t">
            <a:normAutofit/>
          </a:bodyPr>
          <a:lstStyle/>
          <a:p>
            <a:pPr>
              <a:lnSpc>
                <a:spcPct val="90000"/>
              </a:lnSpc>
              <a:spcAft>
                <a:spcPts val="600"/>
              </a:spcAft>
            </a:pPr>
            <a:r>
              <a:rPr kumimoji="0" lang="en-US" sz="2000" b="0" i="0" u="none" strike="noStrike" cap="none" spc="0" normalizeH="0" baseline="0" noProof="0" dirty="0">
                <a:ln>
                  <a:noFill/>
                </a:ln>
                <a:solidFill>
                  <a:schemeClr val="tx2"/>
                </a:solidFill>
                <a:effectLst/>
                <a:uLnTx/>
                <a:uFillTx/>
              </a:rPr>
              <a:t>An industry standard calling for the development and implementation of water management programs in large or complex building water systems to reduce the risk of legionellosis was published by ASHRAE. </a:t>
            </a:r>
            <a:endParaRPr lang="en-US" sz="2000" dirty="0">
              <a:solidFill>
                <a:schemeClr val="tx2"/>
              </a:solidFill>
            </a:endParaRPr>
          </a:p>
        </p:txBody>
      </p:sp>
    </p:spTree>
    <p:extLst>
      <p:ext uri="{BB962C8B-B14F-4D97-AF65-F5344CB8AC3E}">
        <p14:creationId xmlns:p14="http://schemas.microsoft.com/office/powerpoint/2010/main" val="1202662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451765-F256-1EFE-176C-7D0EFC95FFDC}"/>
              </a:ext>
            </a:extLst>
          </p:cNvPr>
          <p:cNvPicPr>
            <a:picLocks noChangeAspect="1"/>
          </p:cNvPicPr>
          <p:nvPr/>
        </p:nvPicPr>
        <p:blipFill rotWithShape="1">
          <a:blip r:embed="rId2"/>
          <a:srcRect t="15730"/>
          <a:stretch/>
        </p:blipFill>
        <p:spPr>
          <a:xfrm>
            <a:off x="20" y="10"/>
            <a:ext cx="12191981" cy="6857990"/>
          </a:xfrm>
          <a:prstGeom prst="rect">
            <a:avLst/>
          </a:prstGeom>
        </p:spPr>
      </p:pic>
      <p:graphicFrame>
        <p:nvGraphicFramePr>
          <p:cNvPr id="5" name="TextBox 2">
            <a:extLst>
              <a:ext uri="{FF2B5EF4-FFF2-40B4-BE49-F238E27FC236}">
                <a16:creationId xmlns:a16="http://schemas.microsoft.com/office/drawing/2014/main" id="{AF175EAA-BAE1-3995-DE77-A64522A1A12B}"/>
              </a:ext>
            </a:extLst>
          </p:cNvPr>
          <p:cNvGraphicFramePr/>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6397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D94A0456-565F-FCBD-13E6-A9EA15F6D513}"/>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846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A5E2982-9C83-46EC-B551-711854052A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58087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63E291-4C6E-4F06-B0A7-EE8967CEC61C}"/>
              </a:ext>
            </a:extLst>
          </p:cNvPr>
          <p:cNvSpPr txBox="1"/>
          <p:nvPr/>
        </p:nvSpPr>
        <p:spPr>
          <a:xfrm>
            <a:off x="1563756" y="2080591"/>
            <a:ext cx="10628243" cy="15575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F847 Entering Into Binding Arbitration Agreements </a:t>
            </a:r>
          </a:p>
        </p:txBody>
      </p:sp>
      <p:pic>
        <p:nvPicPr>
          <p:cNvPr id="5" name="Picture 4" descr="Empty office room">
            <a:extLst>
              <a:ext uri="{FF2B5EF4-FFF2-40B4-BE49-F238E27FC236}">
                <a16:creationId xmlns:a16="http://schemas.microsoft.com/office/drawing/2014/main" id="{2B89749C-52E9-4AB0-A871-A929FCE3391D}"/>
              </a:ext>
            </a:extLst>
          </p:cNvPr>
          <p:cNvPicPr>
            <a:picLocks noChangeAspect="1"/>
          </p:cNvPicPr>
          <p:nvPr/>
        </p:nvPicPr>
        <p:blipFill rotWithShape="1">
          <a:blip r:embed="rId2">
            <a:extLst>
              <a:ext uri="{28A0092B-C50C-407E-A947-70E740481C1C}">
                <a14:useLocalDpi xmlns:a14="http://schemas.microsoft.com/office/drawing/2010/main" val="0"/>
              </a:ext>
            </a:extLst>
          </a:blip>
          <a:srcRect r="35734"/>
          <a:stretch/>
        </p:blipFill>
        <p:spPr>
          <a:xfrm>
            <a:off x="-1952977" y="-90311"/>
            <a:ext cx="6611056" cy="6858000"/>
          </a:xfrm>
          <a:prstGeom prst="rect">
            <a:avLst/>
          </a:prstGeom>
          <a:ln>
            <a:noFill/>
          </a:ln>
          <a:effectLst>
            <a:softEdge rad="112500"/>
          </a:effectLst>
        </p:spPr>
      </p:pic>
    </p:spTree>
    <p:extLst>
      <p:ext uri="{BB962C8B-B14F-4D97-AF65-F5344CB8AC3E}">
        <p14:creationId xmlns:p14="http://schemas.microsoft.com/office/powerpoint/2010/main" val="29641938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dge holding a wooden gavel">
            <a:extLst>
              <a:ext uri="{FF2B5EF4-FFF2-40B4-BE49-F238E27FC236}">
                <a16:creationId xmlns:a16="http://schemas.microsoft.com/office/drawing/2014/main" id="{833DED67-3D16-4AA2-AC66-31A0FC6B8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7" y="0"/>
            <a:ext cx="12316179" cy="6948312"/>
          </a:xfrm>
          <a:prstGeom prst="rect">
            <a:avLst/>
          </a:prstGeom>
        </p:spPr>
      </p:pic>
      <p:sp>
        <p:nvSpPr>
          <p:cNvPr id="3" name="TextBox 2">
            <a:extLst>
              <a:ext uri="{FF2B5EF4-FFF2-40B4-BE49-F238E27FC236}">
                <a16:creationId xmlns:a16="http://schemas.microsoft.com/office/drawing/2014/main" id="{198839A4-25F7-48E9-A95E-842AE78AD57D}"/>
              </a:ext>
            </a:extLst>
          </p:cNvPr>
          <p:cNvSpPr txBox="1"/>
          <p:nvPr/>
        </p:nvSpPr>
        <p:spPr>
          <a:xfrm>
            <a:off x="90310" y="1772356"/>
            <a:ext cx="12316179" cy="5665205"/>
          </a:xfrm>
          <a:prstGeom prst="rect">
            <a:avLst/>
          </a:prstGeom>
          <a:noFill/>
        </p:spPr>
        <p:txBody>
          <a:bodyPr wrap="square">
            <a:spAutoFit/>
          </a:bodyPr>
          <a:lstStyle/>
          <a:p>
            <a:pPr marL="0" marR="0">
              <a:lnSpc>
                <a:spcPct val="107000"/>
              </a:lnSpc>
              <a:spcBef>
                <a:spcPts val="0"/>
              </a:spcBef>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§483.70(n) Binding Arbitration Agreements </a:t>
            </a: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If a facility chooses to ask a resident or his or her representative to enter into an agreement for binding arbitration, the facility must comply with all of the requirements </a:t>
            </a: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 this section.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§483.70(n)(1) The facility must not require any resident or his or her representative to sign an agreement for binding arbitration as a condition of admission to, or as a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requirement to continue to receive care at, the facility and must explicitly inform the resident or his or her representative of his or her right not to sign the agreement as a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condition of admission to, or as a requirement to continue to receive care at, the facility.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§483.70(n)(2) The facility must ensure that: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agreement is explained to the resident and his or her representative in a form and manner that he or she understands, including in a language the resident and his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 her representative understands;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(ii) The resident or his or her representative acknowledges that he or she understands the agreement…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1480012"/>
      </p:ext>
    </p:extLst>
  </p:cSld>
  <p:clrMapOvr>
    <a:masterClrMapping/>
  </p:clrMapOvr>
  <p:transition spd="slow">
    <p:push dir="u"/>
  </p:transition>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9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9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10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10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10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10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10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10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10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10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10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10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1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1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1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1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1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1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1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1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1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1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1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3.xml><?xml version="1.0" encoding="utf-8"?>
<a:theme xmlns:a="http://schemas.openxmlformats.org/drawingml/2006/main" name="1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4.xml><?xml version="1.0" encoding="utf-8"?>
<a:theme xmlns:a="http://schemas.openxmlformats.org/drawingml/2006/main" name="1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5.xml><?xml version="1.0" encoding="utf-8"?>
<a:theme xmlns:a="http://schemas.openxmlformats.org/drawingml/2006/main" name="1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6.xml><?xml version="1.0" encoding="utf-8"?>
<a:theme xmlns:a="http://schemas.openxmlformats.org/drawingml/2006/main" name="1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7.xml><?xml version="1.0" encoding="utf-8"?>
<a:theme xmlns:a="http://schemas.openxmlformats.org/drawingml/2006/main" name="1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8.xml><?xml version="1.0" encoding="utf-8"?>
<a:theme xmlns:a="http://schemas.openxmlformats.org/drawingml/2006/main" name="1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9.xml><?xml version="1.0" encoding="utf-8"?>
<a:theme xmlns:a="http://schemas.openxmlformats.org/drawingml/2006/main" name="1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1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1.xml><?xml version="1.0" encoding="utf-8"?>
<a:theme xmlns:a="http://schemas.openxmlformats.org/drawingml/2006/main" name="1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1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3.xml><?xml version="1.0" encoding="utf-8"?>
<a:theme xmlns:a="http://schemas.openxmlformats.org/drawingml/2006/main" name="1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4.xml><?xml version="1.0" encoding="utf-8"?>
<a:theme xmlns:a="http://schemas.openxmlformats.org/drawingml/2006/main" name="1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5.xml><?xml version="1.0" encoding="utf-8"?>
<a:theme xmlns:a="http://schemas.openxmlformats.org/drawingml/2006/main" name="13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6.xml><?xml version="1.0" encoding="utf-8"?>
<a:theme xmlns:a="http://schemas.openxmlformats.org/drawingml/2006/main" name="13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7.xml><?xml version="1.0" encoding="utf-8"?>
<a:theme xmlns:a="http://schemas.openxmlformats.org/drawingml/2006/main" name="13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8.xml><?xml version="1.0" encoding="utf-8"?>
<a:theme xmlns:a="http://schemas.openxmlformats.org/drawingml/2006/main" name="13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9.xml><?xml version="1.0" encoding="utf-8"?>
<a:theme xmlns:a="http://schemas.openxmlformats.org/drawingml/2006/main" name="13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13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1.xml><?xml version="1.0" encoding="utf-8"?>
<a:theme xmlns:a="http://schemas.openxmlformats.org/drawingml/2006/main" name="13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2.xml><?xml version="1.0" encoding="utf-8"?>
<a:theme xmlns:a="http://schemas.openxmlformats.org/drawingml/2006/main" name="14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3.xml><?xml version="1.0" encoding="utf-8"?>
<a:theme xmlns:a="http://schemas.openxmlformats.org/drawingml/2006/main" name="14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4.xml><?xml version="1.0" encoding="utf-8"?>
<a:theme xmlns:a="http://schemas.openxmlformats.org/drawingml/2006/main" name="14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5.xml><?xml version="1.0" encoding="utf-8"?>
<a:theme xmlns:a="http://schemas.openxmlformats.org/drawingml/2006/main" name="14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6.xml><?xml version="1.0" encoding="utf-8"?>
<a:theme xmlns:a="http://schemas.openxmlformats.org/drawingml/2006/main" name="14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7.xml><?xml version="1.0" encoding="utf-8"?>
<a:theme xmlns:a="http://schemas.openxmlformats.org/drawingml/2006/main" name="14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5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5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5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5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5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5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6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6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6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6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6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6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6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6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6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7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7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7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7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7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7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7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7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7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7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8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8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8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8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8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8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8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8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8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8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9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9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9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9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9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9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9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27708</Words>
  <Application>Microsoft Office PowerPoint</Application>
  <PresentationFormat>Widescreen</PresentationFormat>
  <Paragraphs>2520</Paragraphs>
  <Slides>323</Slides>
  <Notes>5</Notes>
  <HiddenSlides>0</HiddenSlides>
  <MMClips>0</MMClips>
  <ScaleCrop>false</ScaleCrop>
  <HeadingPairs>
    <vt:vector size="6" baseType="variant">
      <vt:variant>
        <vt:lpstr>Fonts Used</vt:lpstr>
      </vt:variant>
      <vt:variant>
        <vt:i4>14</vt:i4>
      </vt:variant>
      <vt:variant>
        <vt:lpstr>Theme</vt:lpstr>
      </vt:variant>
      <vt:variant>
        <vt:i4>147</vt:i4>
      </vt:variant>
      <vt:variant>
        <vt:lpstr>Slide Titles</vt:lpstr>
      </vt:variant>
      <vt:variant>
        <vt:i4>323</vt:i4>
      </vt:variant>
    </vt:vector>
  </HeadingPairs>
  <TitlesOfParts>
    <vt:vector size="484" baseType="lpstr">
      <vt:lpstr>&amp;quot</vt:lpstr>
      <vt:lpstr>Arial</vt:lpstr>
      <vt:lpstr>Calibri</vt:lpstr>
      <vt:lpstr>Calibri Light</vt:lpstr>
      <vt:lpstr>Century Gothic</vt:lpstr>
      <vt:lpstr>Helvetica</vt:lpstr>
      <vt:lpstr>Helvetica Neue</vt:lpstr>
      <vt:lpstr>inherit</vt:lpstr>
      <vt:lpstr>Meiryo</vt:lpstr>
      <vt:lpstr>Segoe UI</vt:lpstr>
      <vt:lpstr>Symbol</vt:lpstr>
      <vt:lpstr>Times New Roman</vt:lpstr>
      <vt:lpstr>Wingdings</vt:lpstr>
      <vt:lpstr>Wingdings 3</vt:lpstr>
      <vt:lpstr>Slice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73_Office Theme</vt:lpstr>
      <vt:lpstr>74_Office Theme</vt:lpstr>
      <vt:lpstr>75_Office Theme</vt:lpstr>
      <vt:lpstr>76_Office Theme</vt:lpstr>
      <vt:lpstr>77_Office Theme</vt:lpstr>
      <vt:lpstr>78_Office Theme</vt:lpstr>
      <vt:lpstr>79_Office Theme</vt:lpstr>
      <vt:lpstr>80_Office Theme</vt:lpstr>
      <vt:lpstr>81_Office Theme</vt:lpstr>
      <vt:lpstr>82_Office Theme</vt:lpstr>
      <vt:lpstr>83_Office Theme</vt:lpstr>
      <vt:lpstr>84_Office Theme</vt:lpstr>
      <vt:lpstr>85_Office Theme</vt:lpstr>
      <vt:lpstr>86_Office Theme</vt:lpstr>
      <vt:lpstr>87_Office Theme</vt:lpstr>
      <vt:lpstr>88_Office Theme</vt:lpstr>
      <vt:lpstr>89_Office Theme</vt:lpstr>
      <vt:lpstr>90_Office Theme</vt:lpstr>
      <vt:lpstr>91_Office Theme</vt:lpstr>
      <vt:lpstr>92_Office Theme</vt:lpstr>
      <vt:lpstr>93_Office Theme</vt:lpstr>
      <vt:lpstr>94_Office Theme</vt:lpstr>
      <vt:lpstr>95_Office Theme</vt:lpstr>
      <vt:lpstr>96_Office Theme</vt:lpstr>
      <vt:lpstr>97_Office Theme</vt:lpstr>
      <vt:lpstr>98_Office Theme</vt:lpstr>
      <vt:lpstr>99_Office Theme</vt:lpstr>
      <vt:lpstr>100_Office Theme</vt:lpstr>
      <vt:lpstr>101_Office Theme</vt:lpstr>
      <vt:lpstr>102_Office Theme</vt:lpstr>
      <vt:lpstr>103_Office Theme</vt:lpstr>
      <vt:lpstr>104_Office Theme</vt:lpstr>
      <vt:lpstr>105_Office Theme</vt:lpstr>
      <vt:lpstr>106_Office Theme</vt:lpstr>
      <vt:lpstr>107_Office Theme</vt:lpstr>
      <vt:lpstr>108_Office Theme</vt:lpstr>
      <vt:lpstr>109_Office Theme</vt:lpstr>
      <vt:lpstr>110_Office Theme</vt:lpstr>
      <vt:lpstr>111_Office Theme</vt:lpstr>
      <vt:lpstr>112_Office Theme</vt:lpstr>
      <vt:lpstr>113_Office Theme</vt:lpstr>
      <vt:lpstr>114_Office Theme</vt:lpstr>
      <vt:lpstr>115_Office Theme</vt:lpstr>
      <vt:lpstr>116_Office Theme</vt:lpstr>
      <vt:lpstr>117_Office Theme</vt:lpstr>
      <vt:lpstr>118_Office Theme</vt:lpstr>
      <vt:lpstr>119_Office Theme</vt:lpstr>
      <vt:lpstr>120_Office Theme</vt:lpstr>
      <vt:lpstr>121_Office Theme</vt:lpstr>
      <vt:lpstr>122_Office Theme</vt:lpstr>
      <vt:lpstr>123_Office Theme</vt:lpstr>
      <vt:lpstr>124_Office Theme</vt:lpstr>
      <vt:lpstr>125_Office Theme</vt:lpstr>
      <vt:lpstr>126_Office Theme</vt:lpstr>
      <vt:lpstr>127_Office Theme</vt:lpstr>
      <vt:lpstr>128_Office Theme</vt:lpstr>
      <vt:lpstr>129_Office Theme</vt:lpstr>
      <vt:lpstr>130_Office Theme</vt:lpstr>
      <vt:lpstr>131_Office Theme</vt:lpstr>
      <vt:lpstr>132_Office Theme</vt:lpstr>
      <vt:lpstr>133_Office Theme</vt:lpstr>
      <vt:lpstr>134_Office Theme</vt:lpstr>
      <vt:lpstr>135_Office Theme</vt:lpstr>
      <vt:lpstr>136_Office Theme</vt:lpstr>
      <vt:lpstr>137_Office Theme</vt:lpstr>
      <vt:lpstr>138_Office Theme</vt:lpstr>
      <vt:lpstr>139_Office Theme</vt:lpstr>
      <vt:lpstr>140_Office Theme</vt:lpstr>
      <vt:lpstr>141_Office Theme</vt:lpstr>
      <vt:lpstr>142_Office Theme</vt:lpstr>
      <vt:lpstr>143_Office Theme</vt:lpstr>
      <vt:lpstr>144_Office Theme</vt:lpstr>
      <vt:lpstr>145_Office Theme</vt:lpstr>
      <vt:lpstr>PowerPoint Presentation</vt:lpstr>
      <vt:lpstr>PowerPoint Presentation</vt:lpstr>
      <vt:lpstr>Overview of Regulation Reform</vt:lpstr>
      <vt:lpstr> Implementation Grid</vt:lpstr>
      <vt:lpstr>Phase 2 of LTC Regulations (continued)</vt:lpstr>
      <vt:lpstr>Phase 2 of LTC Regulations, continued</vt:lpstr>
      <vt:lpstr>Phase 2 of LTC Regulations, continued</vt:lpstr>
      <vt:lpstr>PowerPoint Presentation</vt:lpstr>
      <vt:lpstr>PowerPoint Presentation</vt:lpstr>
      <vt:lpstr>PowerPoint Presentation</vt:lpstr>
      <vt:lpstr>PowerPoint Presentation</vt:lpstr>
      <vt:lpstr>PowerPoint Presentation</vt:lpstr>
      <vt:lpstr>         Infection Prevention  &amp;  Antibiotic stewardship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F880</vt:lpstr>
      <vt:lpstr>Legionellosis</vt:lpstr>
      <vt:lpstr>Water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10/24/22  COMPLAINT PROCEDURES</vt:lpstr>
      <vt:lpstr>PowerPoint Presentation</vt:lpstr>
      <vt:lpstr>Complaint</vt:lpstr>
      <vt:lpstr>Process:</vt:lpstr>
      <vt:lpstr>Privacy to the complainant</vt:lpstr>
      <vt:lpstr>Information  Collected</vt:lpstr>
      <vt:lpstr>Once a complaint has been filed then:</vt:lpstr>
      <vt:lpstr>NOTIFICATION TO COMPLAINANT</vt:lpstr>
      <vt:lpstr>RO notifications</vt:lpstr>
      <vt:lpstr>ASPEN</vt:lpstr>
      <vt:lpstr>REPORTING GUIDELINES</vt:lpstr>
      <vt:lpstr>FRI’s</vt:lpstr>
      <vt:lpstr>IJ DETERMINATION</vt:lpstr>
      <vt:lpstr>IJ</vt:lpstr>
      <vt:lpstr>NON-IJ HIGH PRIORITY</vt:lpstr>
      <vt:lpstr>MEDIUM PRIORITY</vt:lpstr>
      <vt:lpstr>REFERRALS-IMMEDIATE</vt:lpstr>
      <vt:lpstr>NO ACTION NECESSARY PRIORITY</vt:lpstr>
      <vt:lpstr>NO FURTHER ACTION EXAMPLES</vt:lpstr>
      <vt:lpstr>ASSESSMENT OF COMPLAINT</vt:lpstr>
      <vt:lpstr>EX: Resident Protected</vt:lpstr>
      <vt:lpstr>EX: Resident Not Protected</vt:lpstr>
      <vt:lpstr>TIME FRAMES ASSIGNED FOR INVESTIGATIONS</vt:lpstr>
      <vt:lpstr>PowerPoint Presentation</vt:lpstr>
      <vt:lpstr>PowerPoint Presentation</vt:lpstr>
      <vt:lpstr>5 DAY INVESTIGATION</vt:lpstr>
      <vt:lpstr>SURVEY OF COMPLAINTS</vt:lpstr>
      <vt:lpstr>REVIEW</vt:lpstr>
      <vt:lpstr>SURVEY</vt:lpstr>
      <vt:lpstr>REPORTING TO LAW ENFORCEMENT OR OTHER AGENCIES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Antibiotic stewardship</dc:title>
  <dc:creator>gary verna</dc:creator>
  <cp:lastModifiedBy>Joel C. Clinton</cp:lastModifiedBy>
  <cp:revision>41</cp:revision>
  <cp:lastPrinted>2019-09-29T18:24:24Z</cp:lastPrinted>
  <dcterms:created xsi:type="dcterms:W3CDTF">2019-09-28T23:28:54Z</dcterms:created>
  <dcterms:modified xsi:type="dcterms:W3CDTF">2022-10-10T21:11:57Z</dcterms:modified>
</cp:coreProperties>
</file>