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80"/>
  </p:notesMasterIdLst>
  <p:handoutMasterIdLst>
    <p:handoutMasterId r:id="rId81"/>
  </p:handoutMasterIdLst>
  <p:sldIdLst>
    <p:sldId id="256" r:id="rId2"/>
    <p:sldId id="257" r:id="rId3"/>
    <p:sldId id="348" r:id="rId4"/>
    <p:sldId id="349" r:id="rId5"/>
    <p:sldId id="316" r:id="rId6"/>
    <p:sldId id="345" r:id="rId7"/>
    <p:sldId id="346" r:id="rId8"/>
    <p:sldId id="347" r:id="rId9"/>
    <p:sldId id="374" r:id="rId10"/>
    <p:sldId id="375" r:id="rId11"/>
    <p:sldId id="376" r:id="rId12"/>
    <p:sldId id="377" r:id="rId13"/>
    <p:sldId id="378" r:id="rId14"/>
    <p:sldId id="379" r:id="rId15"/>
    <p:sldId id="380" r:id="rId16"/>
    <p:sldId id="381" r:id="rId17"/>
    <p:sldId id="382" r:id="rId18"/>
    <p:sldId id="383" r:id="rId19"/>
    <p:sldId id="384" r:id="rId20"/>
    <p:sldId id="385" r:id="rId21"/>
    <p:sldId id="386" r:id="rId22"/>
    <p:sldId id="387" r:id="rId23"/>
    <p:sldId id="388" r:id="rId24"/>
    <p:sldId id="389" r:id="rId25"/>
    <p:sldId id="390" r:id="rId26"/>
    <p:sldId id="391" r:id="rId27"/>
    <p:sldId id="392" r:id="rId28"/>
    <p:sldId id="393" r:id="rId29"/>
    <p:sldId id="441" r:id="rId30"/>
    <p:sldId id="442" r:id="rId31"/>
    <p:sldId id="443" r:id="rId32"/>
    <p:sldId id="444" r:id="rId33"/>
    <p:sldId id="445" r:id="rId34"/>
    <p:sldId id="446" r:id="rId35"/>
    <p:sldId id="447" r:id="rId36"/>
    <p:sldId id="448" r:id="rId37"/>
    <p:sldId id="449" r:id="rId38"/>
    <p:sldId id="429" r:id="rId39"/>
    <p:sldId id="430" r:id="rId40"/>
    <p:sldId id="394" r:id="rId41"/>
    <p:sldId id="395" r:id="rId42"/>
    <p:sldId id="396" r:id="rId43"/>
    <p:sldId id="397" r:id="rId44"/>
    <p:sldId id="398" r:id="rId45"/>
    <p:sldId id="399" r:id="rId46"/>
    <p:sldId id="412" r:id="rId47"/>
    <p:sldId id="413" r:id="rId48"/>
    <p:sldId id="414" r:id="rId49"/>
    <p:sldId id="415" r:id="rId50"/>
    <p:sldId id="400" r:id="rId51"/>
    <p:sldId id="416" r:id="rId52"/>
    <p:sldId id="431" r:id="rId53"/>
    <p:sldId id="432" r:id="rId54"/>
    <p:sldId id="433" r:id="rId55"/>
    <p:sldId id="434" r:id="rId56"/>
    <p:sldId id="435" r:id="rId57"/>
    <p:sldId id="436" r:id="rId58"/>
    <p:sldId id="437" r:id="rId59"/>
    <p:sldId id="438" r:id="rId60"/>
    <p:sldId id="439" r:id="rId61"/>
    <p:sldId id="401" r:id="rId62"/>
    <p:sldId id="403" r:id="rId63"/>
    <p:sldId id="422" r:id="rId64"/>
    <p:sldId id="425" r:id="rId65"/>
    <p:sldId id="426" r:id="rId66"/>
    <p:sldId id="424" r:id="rId67"/>
    <p:sldId id="423" r:id="rId68"/>
    <p:sldId id="404" r:id="rId69"/>
    <p:sldId id="405" r:id="rId70"/>
    <p:sldId id="406" r:id="rId71"/>
    <p:sldId id="427" r:id="rId72"/>
    <p:sldId id="420" r:id="rId73"/>
    <p:sldId id="407" r:id="rId74"/>
    <p:sldId id="408" r:id="rId75"/>
    <p:sldId id="409" r:id="rId76"/>
    <p:sldId id="410" r:id="rId77"/>
    <p:sldId id="411" r:id="rId78"/>
    <p:sldId id="440" r:id="rId7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1097" autoAdjust="0"/>
  </p:normalViewPr>
  <p:slideViewPr>
    <p:cSldViewPr>
      <p:cViewPr varScale="1">
        <p:scale>
          <a:sx n="99" d="100"/>
          <a:sy n="99" d="100"/>
        </p:scale>
        <p:origin x="-324" y="-102"/>
      </p:cViewPr>
      <p:guideLst>
        <p:guide orient="horz" pos="2160"/>
        <p:guide pos="2880"/>
      </p:guideLst>
    </p:cSldViewPr>
  </p:slideViewPr>
  <p:notesTextViewPr>
    <p:cViewPr>
      <p:scale>
        <a:sx n="1" d="1"/>
        <a:sy n="1" d="1"/>
      </p:scale>
      <p:origin x="0" y="0"/>
    </p:cViewPr>
  </p:notesTextViewPr>
  <p:sorterViewPr>
    <p:cViewPr>
      <p:scale>
        <a:sx n="100" d="100"/>
        <a:sy n="100" d="100"/>
      </p:scale>
      <p:origin x="0" y="539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518F7AB-5B5E-4057-8FF7-E3C2D3EBFFA7}" type="datetimeFigureOut">
              <a:rPr lang="en-US" smtClean="0"/>
              <a:t>6/9/2015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C944867-927B-465A-B0E4-AA77CC63DCD9}" type="slidenum">
              <a:rPr lang="en-US" smtClean="0"/>
              <a:t>‹#›</a:t>
            </a:fld>
            <a:endParaRPr lang="en-US"/>
          </a:p>
        </p:txBody>
      </p:sp>
    </p:spTree>
    <p:extLst>
      <p:ext uri="{BB962C8B-B14F-4D97-AF65-F5344CB8AC3E}">
        <p14:creationId xmlns:p14="http://schemas.microsoft.com/office/powerpoint/2010/main" val="751484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B0B12A5-11A7-4138-9B80-006ADB1F6B2C}" type="datetimeFigureOut">
              <a:rPr lang="en-US" smtClean="0"/>
              <a:t>6/9/2015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4CC46A8-13F7-41AD-B02D-376CEECFFB3E}" type="slidenum">
              <a:rPr lang="en-US" smtClean="0"/>
              <a:t>‹#›</a:t>
            </a:fld>
            <a:endParaRPr lang="en-US"/>
          </a:p>
        </p:txBody>
      </p:sp>
    </p:spTree>
    <p:extLst>
      <p:ext uri="{BB962C8B-B14F-4D97-AF65-F5344CB8AC3E}">
        <p14:creationId xmlns:p14="http://schemas.microsoft.com/office/powerpoint/2010/main" val="4018827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CC46A8-13F7-41AD-B02D-376CEECFFB3E}" type="slidenum">
              <a:rPr lang="en-US" smtClean="0"/>
              <a:t>2</a:t>
            </a:fld>
            <a:endParaRPr lang="en-US"/>
          </a:p>
        </p:txBody>
      </p:sp>
    </p:spTree>
    <p:extLst>
      <p:ext uri="{BB962C8B-B14F-4D97-AF65-F5344CB8AC3E}">
        <p14:creationId xmlns:p14="http://schemas.microsoft.com/office/powerpoint/2010/main" val="2527174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74DAAF-40C8-482B-BD57-5ED1A4682A23}" type="datetimeFigureOut">
              <a:rPr lang="en-US" smtClean="0"/>
              <a:t>6/9/2015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3925FD5-DE4B-4A9D-9041-E4DE63FC5A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4DAAF-40C8-482B-BD57-5ED1A4682A23}"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4DAAF-40C8-482B-BD57-5ED1A4682A23}"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74DAAF-40C8-482B-BD57-5ED1A4682A23}"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74DAAF-40C8-482B-BD57-5ED1A4682A23}"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25FD5-DE4B-4A9D-9041-E4DE63FC5A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74DAAF-40C8-482B-BD57-5ED1A4682A23}"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74DAAF-40C8-482B-BD57-5ED1A4682A23}" type="datetimeFigureOut">
              <a:rPr lang="en-US" smtClean="0"/>
              <a:t>6/9/2015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74DAAF-40C8-482B-BD57-5ED1A4682A23}" type="datetimeFigureOut">
              <a:rPr lang="en-US" smtClean="0"/>
              <a:t>6/9/2015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4DAAF-40C8-482B-BD57-5ED1A4682A23}" type="datetimeFigureOut">
              <a:rPr lang="en-US" smtClean="0"/>
              <a:t>6/9/2015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74DAAF-40C8-482B-BD57-5ED1A4682A23}"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25FD5-DE4B-4A9D-9041-E4DE63FC5A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74DAAF-40C8-482B-BD57-5ED1A4682A23}"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3925FD5-DE4B-4A9D-9041-E4DE63FC5A2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74DAAF-40C8-482B-BD57-5ED1A4682A23}" type="datetimeFigureOut">
              <a:rPr lang="en-US" smtClean="0"/>
              <a:t>6/9/2015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925FD5-DE4B-4A9D-9041-E4DE63FC5A2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ms.gov/Medicare/Quality-Initiatives-Patient-Assessment-Instruments/NursingHomeQualityInits/MDS30RAIManu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762000"/>
            <a:ext cx="7772400" cy="3276599"/>
          </a:xfrm>
        </p:spPr>
        <p:txBody>
          <a:bodyPr>
            <a:normAutofit/>
          </a:bodyPr>
          <a:lstStyle/>
          <a:p>
            <a:r>
              <a:rPr lang="en-US" sz="6600" dirty="0" smtClean="0"/>
              <a:t>Resident Assessment Instrument</a:t>
            </a:r>
            <a:endParaRPr lang="en-US" sz="6600" dirty="0"/>
          </a:p>
        </p:txBody>
      </p:sp>
      <p:sp>
        <p:nvSpPr>
          <p:cNvPr id="7" name="Subtitle 6"/>
          <p:cNvSpPr>
            <a:spLocks noGrp="1"/>
          </p:cNvSpPr>
          <p:nvPr>
            <p:ph type="subTitle" idx="1"/>
          </p:nvPr>
        </p:nvSpPr>
        <p:spPr>
          <a:xfrm>
            <a:off x="533400" y="4572000"/>
            <a:ext cx="7854696" cy="1676400"/>
          </a:xfrm>
        </p:spPr>
        <p:txBody>
          <a:bodyPr>
            <a:normAutofit/>
          </a:bodyPr>
          <a:lstStyle/>
          <a:p>
            <a:r>
              <a:rPr lang="en-US" sz="8000" dirty="0" smtClean="0"/>
              <a:t>MDS 3.0</a:t>
            </a:r>
            <a:endParaRPr lang="en-US" sz="8000" dirty="0"/>
          </a:p>
        </p:txBody>
      </p:sp>
    </p:spTree>
    <p:extLst>
      <p:ext uri="{BB962C8B-B14F-4D97-AF65-F5344CB8AC3E}">
        <p14:creationId xmlns:p14="http://schemas.microsoft.com/office/powerpoint/2010/main" val="3120417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u="sng" dirty="0" smtClean="0"/>
              <a:t>Sections (cont.)</a:t>
            </a:r>
            <a:endParaRPr lang="en-US" u="sng" dirty="0"/>
          </a:p>
        </p:txBody>
      </p:sp>
      <p:sp>
        <p:nvSpPr>
          <p:cNvPr id="3" name="Content Placeholder 2"/>
          <p:cNvSpPr>
            <a:spLocks noGrp="1"/>
          </p:cNvSpPr>
          <p:nvPr>
            <p:ph idx="1"/>
          </p:nvPr>
        </p:nvSpPr>
        <p:spPr>
          <a:xfrm>
            <a:off x="152400" y="1295400"/>
            <a:ext cx="8839200" cy="5410200"/>
          </a:xfrm>
        </p:spPr>
        <p:txBody>
          <a:bodyPr>
            <a:normAutofit fontScale="85000" lnSpcReduction="10000"/>
          </a:bodyPr>
          <a:lstStyle/>
          <a:p>
            <a:r>
              <a:rPr lang="en-US" dirty="0" smtClean="0"/>
              <a:t>E – Behavior - Identify </a:t>
            </a:r>
            <a:r>
              <a:rPr lang="en-US" dirty="0"/>
              <a:t>behavioral symptoms that may cause distress or are potentially harmful to the resident, or may be distressing or disruptive to facility residents, staff members or the environment. 	</a:t>
            </a:r>
            <a:endParaRPr lang="en-US" dirty="0" smtClean="0"/>
          </a:p>
          <a:p>
            <a:pPr marL="0" indent="0">
              <a:buNone/>
            </a:pPr>
            <a:endParaRPr lang="en-US" dirty="0"/>
          </a:p>
          <a:p>
            <a:r>
              <a:rPr lang="en-US" dirty="0" smtClean="0"/>
              <a:t>F - Preferences </a:t>
            </a:r>
            <a:r>
              <a:rPr lang="en-US" dirty="0"/>
              <a:t>for Customary Routine and </a:t>
            </a:r>
            <a:r>
              <a:rPr lang="en-US" dirty="0" smtClean="0"/>
              <a:t>Activities - Obtain </a:t>
            </a:r>
            <a:r>
              <a:rPr lang="en-US" dirty="0"/>
              <a:t>information regarding the resident’s preferences for his or her daily routine and activities. </a:t>
            </a:r>
            <a:endParaRPr lang="en-US" dirty="0" smtClean="0"/>
          </a:p>
          <a:p>
            <a:pPr marL="0" indent="0">
              <a:buNone/>
            </a:pPr>
            <a:r>
              <a:rPr lang="en-US" dirty="0"/>
              <a:t>	</a:t>
            </a:r>
          </a:p>
          <a:p>
            <a:r>
              <a:rPr lang="en-US" dirty="0" smtClean="0"/>
              <a:t>G - Functional Status - Assess </a:t>
            </a:r>
            <a:r>
              <a:rPr lang="en-US" dirty="0"/>
              <a:t>the need for assistance with activities of daily living (ADLs), altered gait and balance, and decreased range of motion. </a:t>
            </a:r>
            <a:endParaRPr lang="en-US" dirty="0" smtClean="0"/>
          </a:p>
          <a:p>
            <a:pPr marL="0" indent="0">
              <a:buNone/>
            </a:pPr>
            <a:r>
              <a:rPr lang="en-US" dirty="0"/>
              <a:t>	</a:t>
            </a:r>
          </a:p>
          <a:p>
            <a:r>
              <a:rPr lang="en-US" dirty="0" smtClean="0"/>
              <a:t>H - Bladder </a:t>
            </a:r>
            <a:r>
              <a:rPr lang="en-US" dirty="0"/>
              <a:t>and </a:t>
            </a:r>
            <a:r>
              <a:rPr lang="en-US" dirty="0" smtClean="0"/>
              <a:t>Bowel - Gather </a:t>
            </a:r>
            <a:r>
              <a:rPr lang="en-US" dirty="0"/>
              <a:t>information on the use of bowel and bladder appliances, the use of and response to urinary toileting programs, urinary and bowel continence, bowel training programs, and bowel patterns. </a:t>
            </a:r>
          </a:p>
        </p:txBody>
      </p:sp>
    </p:spTree>
    <p:extLst>
      <p:ext uri="{BB962C8B-B14F-4D97-AF65-F5344CB8AC3E}">
        <p14:creationId xmlns:p14="http://schemas.microsoft.com/office/powerpoint/2010/main" val="1723476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Sections (cont.)</a:t>
            </a:r>
            <a:endParaRPr lang="en-US" u="sng" dirty="0"/>
          </a:p>
        </p:txBody>
      </p:sp>
      <p:sp>
        <p:nvSpPr>
          <p:cNvPr id="3" name="Content Placeholder 2"/>
          <p:cNvSpPr>
            <a:spLocks noGrp="1"/>
          </p:cNvSpPr>
          <p:nvPr>
            <p:ph idx="1"/>
          </p:nvPr>
        </p:nvSpPr>
        <p:spPr>
          <a:xfrm>
            <a:off x="152400" y="1219200"/>
            <a:ext cx="8839200" cy="5486400"/>
          </a:xfrm>
        </p:spPr>
        <p:txBody>
          <a:bodyPr>
            <a:normAutofit lnSpcReduction="10000"/>
          </a:bodyPr>
          <a:lstStyle/>
          <a:p>
            <a:r>
              <a:rPr lang="en-US" dirty="0" smtClean="0"/>
              <a:t>I - Active </a:t>
            </a:r>
            <a:r>
              <a:rPr lang="en-US" dirty="0"/>
              <a:t>Disease </a:t>
            </a:r>
            <a:r>
              <a:rPr lang="en-US" dirty="0" smtClean="0"/>
              <a:t>Diagnosis - Code </a:t>
            </a:r>
            <a:r>
              <a:rPr lang="en-US" dirty="0"/>
              <a:t>diseases that have a relationship to the resident’s current functional, cognitive, mood or behavior status, medical treatments, nursing monitoring, or risk of death. 	</a:t>
            </a:r>
            <a:endParaRPr lang="en-US" dirty="0" smtClean="0"/>
          </a:p>
          <a:p>
            <a:pPr marL="0" indent="0">
              <a:buNone/>
            </a:pPr>
            <a:endParaRPr lang="en-US" dirty="0"/>
          </a:p>
          <a:p>
            <a:r>
              <a:rPr lang="en-US" dirty="0" smtClean="0"/>
              <a:t>J - Health Conditions - Document </a:t>
            </a:r>
            <a:r>
              <a:rPr lang="en-US" dirty="0"/>
              <a:t>health conditions that impact the resident’s functional status and quality of life. 	</a:t>
            </a:r>
          </a:p>
          <a:p>
            <a:r>
              <a:rPr lang="en-US" dirty="0" smtClean="0"/>
              <a:t>K - Swallowing/Nutritional Status - Assess </a:t>
            </a:r>
            <a:r>
              <a:rPr lang="en-US" dirty="0"/>
              <a:t>conditions that could affect the resident’s ability to maintain adequate nutrition and hydration. </a:t>
            </a:r>
            <a:endParaRPr lang="en-US" dirty="0" smtClean="0"/>
          </a:p>
          <a:p>
            <a:pPr marL="0" indent="0">
              <a:buNone/>
            </a:pPr>
            <a:r>
              <a:rPr lang="en-US" dirty="0"/>
              <a:t>	</a:t>
            </a:r>
          </a:p>
          <a:p>
            <a:r>
              <a:rPr lang="en-US" dirty="0" smtClean="0"/>
              <a:t>L - Oral/Dental Status - Record </a:t>
            </a:r>
            <a:r>
              <a:rPr lang="en-US" dirty="0"/>
              <a:t>any oral or dental problems present. 	</a:t>
            </a:r>
          </a:p>
          <a:p>
            <a:endParaRPr lang="en-US" dirty="0"/>
          </a:p>
        </p:txBody>
      </p:sp>
    </p:spTree>
    <p:extLst>
      <p:ext uri="{BB962C8B-B14F-4D97-AF65-F5344CB8AC3E}">
        <p14:creationId xmlns:p14="http://schemas.microsoft.com/office/powerpoint/2010/main" val="40523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Sections (cont.)</a:t>
            </a:r>
            <a:endParaRPr lang="en-US" u="sng" dirty="0"/>
          </a:p>
        </p:txBody>
      </p:sp>
      <p:sp>
        <p:nvSpPr>
          <p:cNvPr id="3" name="Content Placeholder 2"/>
          <p:cNvSpPr>
            <a:spLocks noGrp="1"/>
          </p:cNvSpPr>
          <p:nvPr>
            <p:ph idx="1"/>
          </p:nvPr>
        </p:nvSpPr>
        <p:spPr>
          <a:xfrm>
            <a:off x="152400" y="1295400"/>
            <a:ext cx="8839200" cy="5410200"/>
          </a:xfrm>
        </p:spPr>
        <p:txBody>
          <a:bodyPr>
            <a:normAutofit fontScale="92500" lnSpcReduction="20000"/>
          </a:bodyPr>
          <a:lstStyle/>
          <a:p>
            <a:r>
              <a:rPr lang="en-US" dirty="0" smtClean="0"/>
              <a:t>M - Skin Conditions - Document </a:t>
            </a:r>
            <a:r>
              <a:rPr lang="en-US" dirty="0"/>
              <a:t>the risk, presence, appearance, and change of pressure ulcers as well as other skin ulcers, wounds or lesions. Also includes treatment categories related to skin injury or avoiding injury. </a:t>
            </a:r>
            <a:endParaRPr lang="en-US" dirty="0" smtClean="0"/>
          </a:p>
          <a:p>
            <a:pPr marL="0" indent="0">
              <a:buNone/>
            </a:pPr>
            <a:r>
              <a:rPr lang="en-US" dirty="0"/>
              <a:t>	</a:t>
            </a:r>
          </a:p>
          <a:p>
            <a:r>
              <a:rPr lang="en-US" dirty="0" smtClean="0"/>
              <a:t>N – Medications - Record </a:t>
            </a:r>
            <a:r>
              <a:rPr lang="en-US" dirty="0"/>
              <a:t>the number of days that any type of injection, insulin, and/or select medications was received by the resident. 	</a:t>
            </a:r>
            <a:endParaRPr lang="en-US" dirty="0" smtClean="0"/>
          </a:p>
          <a:p>
            <a:pPr marL="0" indent="0">
              <a:buNone/>
            </a:pPr>
            <a:endParaRPr lang="en-US" dirty="0"/>
          </a:p>
          <a:p>
            <a:r>
              <a:rPr lang="en-US" dirty="0" smtClean="0"/>
              <a:t>O - Special </a:t>
            </a:r>
            <a:r>
              <a:rPr lang="en-US" dirty="0"/>
              <a:t>Treatments and </a:t>
            </a:r>
            <a:r>
              <a:rPr lang="en-US" dirty="0" smtClean="0"/>
              <a:t>Procedures - Identify </a:t>
            </a:r>
            <a:r>
              <a:rPr lang="en-US" dirty="0"/>
              <a:t>any special treatments, procedures, and programs that the resident received during the specified time periods. </a:t>
            </a:r>
            <a:endParaRPr lang="en-US" dirty="0" smtClean="0"/>
          </a:p>
          <a:p>
            <a:pPr marL="0" indent="0">
              <a:buNone/>
            </a:pPr>
            <a:r>
              <a:rPr lang="en-US" dirty="0"/>
              <a:t>	</a:t>
            </a:r>
          </a:p>
          <a:p>
            <a:r>
              <a:rPr lang="en-US" dirty="0" smtClean="0"/>
              <a:t>P – Restraints - Record </a:t>
            </a:r>
            <a:r>
              <a:rPr lang="en-US" dirty="0"/>
              <a:t>the frequency that the resident was restrained by any of the listed devices at any time during the day or night. </a:t>
            </a:r>
          </a:p>
        </p:txBody>
      </p:sp>
    </p:spTree>
    <p:extLst>
      <p:ext uri="{BB962C8B-B14F-4D97-AF65-F5344CB8AC3E}">
        <p14:creationId xmlns:p14="http://schemas.microsoft.com/office/powerpoint/2010/main" val="1930755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u="sng" dirty="0" smtClean="0"/>
              <a:t>Sections (cont.)</a:t>
            </a:r>
            <a:endParaRPr lang="en-US" u="sng" dirty="0"/>
          </a:p>
        </p:txBody>
      </p:sp>
      <p:sp>
        <p:nvSpPr>
          <p:cNvPr id="3" name="Content Placeholder 2"/>
          <p:cNvSpPr>
            <a:spLocks noGrp="1"/>
          </p:cNvSpPr>
          <p:nvPr>
            <p:ph idx="1"/>
          </p:nvPr>
        </p:nvSpPr>
        <p:spPr>
          <a:xfrm>
            <a:off x="152400" y="1371600"/>
            <a:ext cx="8839200" cy="5257800"/>
          </a:xfrm>
        </p:spPr>
        <p:txBody>
          <a:bodyPr>
            <a:normAutofit fontScale="92500" lnSpcReduction="10000"/>
          </a:bodyPr>
          <a:lstStyle/>
          <a:p>
            <a:r>
              <a:rPr lang="en-US" dirty="0" smtClean="0"/>
              <a:t>Q - Participation </a:t>
            </a:r>
            <a:r>
              <a:rPr lang="en-US" dirty="0"/>
              <a:t>in Assessment and Goal </a:t>
            </a:r>
            <a:r>
              <a:rPr lang="en-US" dirty="0" smtClean="0"/>
              <a:t>Setting - Record </a:t>
            </a:r>
            <a:r>
              <a:rPr lang="en-US" dirty="0"/>
              <a:t>the participation of the resident, family and/or significant others in the assessment, and to understand the resident’s overall goals. </a:t>
            </a:r>
            <a:endParaRPr lang="en-US" dirty="0" smtClean="0"/>
          </a:p>
          <a:p>
            <a:pPr marL="0" indent="0">
              <a:buNone/>
            </a:pPr>
            <a:r>
              <a:rPr lang="en-US" dirty="0"/>
              <a:t>	</a:t>
            </a:r>
          </a:p>
          <a:p>
            <a:r>
              <a:rPr lang="en-US" dirty="0" smtClean="0"/>
              <a:t>V - Care </a:t>
            </a:r>
            <a:r>
              <a:rPr lang="en-US" dirty="0"/>
              <a:t>Area Assessment (CAA) </a:t>
            </a:r>
            <a:r>
              <a:rPr lang="en-US" dirty="0" smtClean="0"/>
              <a:t>Summary - Document </a:t>
            </a:r>
            <a:r>
              <a:rPr lang="en-US" dirty="0"/>
              <a:t>triggered care areas, whether or not a care plan has been developed for each triggered area, and the location of care area assessment documentation. </a:t>
            </a:r>
            <a:endParaRPr lang="en-US" dirty="0" smtClean="0"/>
          </a:p>
          <a:p>
            <a:pPr marL="0" indent="0">
              <a:buNone/>
            </a:pPr>
            <a:r>
              <a:rPr lang="en-US" dirty="0"/>
              <a:t>	</a:t>
            </a:r>
          </a:p>
          <a:p>
            <a:r>
              <a:rPr lang="en-US" dirty="0" smtClean="0"/>
              <a:t>X - Correction Request - Request </a:t>
            </a:r>
            <a:r>
              <a:rPr lang="en-US" dirty="0"/>
              <a:t>to modify or inactivate a record already present in the QIES ASAP database. </a:t>
            </a:r>
            <a:endParaRPr lang="en-US" dirty="0" smtClean="0"/>
          </a:p>
          <a:p>
            <a:pPr marL="0" indent="0">
              <a:buNone/>
            </a:pPr>
            <a:r>
              <a:rPr lang="en-US" dirty="0"/>
              <a:t>	</a:t>
            </a:r>
          </a:p>
          <a:p>
            <a:r>
              <a:rPr lang="en-US" dirty="0" smtClean="0"/>
              <a:t>Z - Assessment Administration - Provide </a:t>
            </a:r>
            <a:r>
              <a:rPr lang="en-US" dirty="0"/>
              <a:t>billing information and signatures of persons completing the 	</a:t>
            </a:r>
          </a:p>
          <a:p>
            <a:endParaRPr lang="en-US" dirty="0"/>
          </a:p>
        </p:txBody>
      </p:sp>
    </p:spTree>
    <p:extLst>
      <p:ext uri="{BB962C8B-B14F-4D97-AF65-F5344CB8AC3E}">
        <p14:creationId xmlns:p14="http://schemas.microsoft.com/office/powerpoint/2010/main" val="462074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838200"/>
          </a:xfrm>
        </p:spPr>
        <p:txBody>
          <a:bodyPr>
            <a:normAutofit/>
          </a:bodyPr>
          <a:lstStyle/>
          <a:p>
            <a:r>
              <a:rPr lang="en-US" u="sng" dirty="0" smtClean="0"/>
              <a:t>Section A – Identification Info</a:t>
            </a:r>
            <a:endParaRPr lang="en-US" u="sng" dirty="0"/>
          </a:p>
        </p:txBody>
      </p:sp>
      <p:sp>
        <p:nvSpPr>
          <p:cNvPr id="3" name="Content Placeholder 2"/>
          <p:cNvSpPr>
            <a:spLocks noGrp="1"/>
          </p:cNvSpPr>
          <p:nvPr>
            <p:ph idx="1"/>
          </p:nvPr>
        </p:nvSpPr>
        <p:spPr>
          <a:xfrm>
            <a:off x="228600" y="1295400"/>
            <a:ext cx="8763000" cy="5334000"/>
          </a:xfrm>
        </p:spPr>
        <p:txBody>
          <a:bodyPr/>
          <a:lstStyle/>
          <a:p>
            <a:r>
              <a:rPr lang="en-US" b="1" dirty="0" smtClean="0"/>
              <a:t>A0050 – A2400</a:t>
            </a:r>
          </a:p>
          <a:p>
            <a:pPr marL="0" indent="0">
              <a:buNone/>
            </a:pPr>
            <a:r>
              <a:rPr lang="en-US" b="1" dirty="0" smtClean="0"/>
              <a:t>Special Interest</a:t>
            </a:r>
          </a:p>
          <a:p>
            <a:pPr marL="0" indent="0">
              <a:buNone/>
            </a:pPr>
            <a:endParaRPr lang="en-US" dirty="0" smtClean="0"/>
          </a:p>
          <a:p>
            <a:pPr lvl="1"/>
            <a:r>
              <a:rPr lang="en-US" dirty="0" smtClean="0"/>
              <a:t>A0100 – A:XXXXXX, B:XXXXXX, C:XXXXXXX</a:t>
            </a:r>
          </a:p>
          <a:p>
            <a:pPr lvl="1"/>
            <a:endParaRPr lang="en-US" dirty="0"/>
          </a:p>
          <a:p>
            <a:pPr lvl="1"/>
            <a:r>
              <a:rPr lang="en-US" dirty="0" smtClean="0"/>
              <a:t>A0310 – A–G designate the type of assessment.</a:t>
            </a:r>
          </a:p>
          <a:p>
            <a:pPr lvl="1"/>
            <a:endParaRPr lang="en-US" dirty="0"/>
          </a:p>
          <a:p>
            <a:pPr lvl="1"/>
            <a:r>
              <a:rPr lang="en-US" dirty="0" smtClean="0"/>
              <a:t>A1600 – Entry Date</a:t>
            </a:r>
          </a:p>
          <a:p>
            <a:pPr lvl="1"/>
            <a:endParaRPr lang="en-US" dirty="0"/>
          </a:p>
          <a:p>
            <a:pPr lvl="1"/>
            <a:r>
              <a:rPr lang="en-US" dirty="0" smtClean="0"/>
              <a:t>A2300 – Assessment Reference Date (ARD)</a:t>
            </a:r>
            <a:endParaRPr lang="en-US" dirty="0"/>
          </a:p>
          <a:p>
            <a:endParaRPr lang="en-US" dirty="0"/>
          </a:p>
        </p:txBody>
      </p:sp>
    </p:spTree>
    <p:extLst>
      <p:ext uri="{BB962C8B-B14F-4D97-AF65-F5344CB8AC3E}">
        <p14:creationId xmlns:p14="http://schemas.microsoft.com/office/powerpoint/2010/main" val="1285972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normAutofit fontScale="90000"/>
          </a:bodyPr>
          <a:lstStyle/>
          <a:p>
            <a:r>
              <a:rPr lang="en-US" u="sng" dirty="0" smtClean="0"/>
              <a:t>Section B – Hearing, Speech, Vision</a:t>
            </a:r>
            <a:endParaRPr lang="en-US" u="sng" dirty="0"/>
          </a:p>
        </p:txBody>
      </p:sp>
      <p:sp>
        <p:nvSpPr>
          <p:cNvPr id="3" name="Content Placeholder 2"/>
          <p:cNvSpPr>
            <a:spLocks noGrp="1"/>
          </p:cNvSpPr>
          <p:nvPr>
            <p:ph idx="1"/>
          </p:nvPr>
        </p:nvSpPr>
        <p:spPr>
          <a:xfrm>
            <a:off x="152400" y="990600"/>
            <a:ext cx="8839200" cy="5715000"/>
          </a:xfrm>
        </p:spPr>
        <p:txBody>
          <a:bodyPr>
            <a:normAutofit/>
          </a:bodyPr>
          <a:lstStyle/>
          <a:p>
            <a:r>
              <a:rPr lang="en-US" b="1" dirty="0" smtClean="0"/>
              <a:t>B0100 – B1200</a:t>
            </a:r>
          </a:p>
          <a:p>
            <a:pPr marL="0" indent="0">
              <a:buNone/>
            </a:pPr>
            <a:r>
              <a:rPr lang="en-US" b="1" dirty="0" smtClean="0"/>
              <a:t>Special Interest</a:t>
            </a:r>
          </a:p>
          <a:p>
            <a:endParaRPr lang="en-US" b="1" dirty="0"/>
          </a:p>
          <a:p>
            <a:pPr lvl="1"/>
            <a:r>
              <a:rPr lang="en-US" dirty="0" smtClean="0"/>
              <a:t>B0100 – Comatose or persistent vegetative state</a:t>
            </a:r>
          </a:p>
          <a:p>
            <a:pPr lvl="1"/>
            <a:endParaRPr lang="en-US" dirty="0"/>
          </a:p>
          <a:p>
            <a:pPr lvl="1"/>
            <a:r>
              <a:rPr lang="en-US" dirty="0" smtClean="0"/>
              <a:t>B0200 – Hearing:  Assess with resident using normal hearing appliances.</a:t>
            </a:r>
          </a:p>
          <a:p>
            <a:pPr lvl="1"/>
            <a:endParaRPr lang="en-US" dirty="0"/>
          </a:p>
          <a:p>
            <a:pPr lvl="1"/>
            <a:r>
              <a:rPr lang="en-US" dirty="0" smtClean="0"/>
              <a:t>B0700 – Makes self understood:  Assess using preferred language.</a:t>
            </a:r>
          </a:p>
          <a:p>
            <a:pPr marL="393192" lvl="1" indent="0">
              <a:buNone/>
            </a:pPr>
            <a:endParaRPr lang="en-US" dirty="0" smtClean="0"/>
          </a:p>
          <a:p>
            <a:pPr lvl="1"/>
            <a:r>
              <a:rPr lang="en-US" dirty="0" smtClean="0"/>
              <a:t>B1000 – Vision:  Assess using customary visual appliance.</a:t>
            </a:r>
          </a:p>
          <a:p>
            <a:pPr lvl="1"/>
            <a:endParaRPr lang="en-US" dirty="0"/>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472049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Section C – Cognitive Patterns</a:t>
            </a:r>
            <a:endParaRPr lang="en-US" u="sng" dirty="0"/>
          </a:p>
        </p:txBody>
      </p:sp>
      <p:sp>
        <p:nvSpPr>
          <p:cNvPr id="3" name="Content Placeholder 2"/>
          <p:cNvSpPr>
            <a:spLocks noGrp="1"/>
          </p:cNvSpPr>
          <p:nvPr>
            <p:ph idx="1"/>
          </p:nvPr>
        </p:nvSpPr>
        <p:spPr>
          <a:xfrm>
            <a:off x="152400" y="1143000"/>
            <a:ext cx="8839200" cy="5562600"/>
          </a:xfrm>
        </p:spPr>
        <p:txBody>
          <a:bodyPr>
            <a:normAutofit fontScale="40000" lnSpcReduction="20000"/>
          </a:bodyPr>
          <a:lstStyle/>
          <a:p>
            <a:r>
              <a:rPr lang="en-US" sz="7000" b="1" dirty="0" smtClean="0"/>
              <a:t>C0100 – C1600</a:t>
            </a:r>
          </a:p>
          <a:p>
            <a:pPr marL="0" indent="0">
              <a:buNone/>
            </a:pPr>
            <a:r>
              <a:rPr lang="en-US" sz="7000" b="1" dirty="0" smtClean="0"/>
              <a:t>Special Interest</a:t>
            </a:r>
          </a:p>
          <a:p>
            <a:pPr lvl="1"/>
            <a:endParaRPr lang="en-US" b="1" dirty="0"/>
          </a:p>
          <a:p>
            <a:pPr lvl="1"/>
            <a:r>
              <a:rPr lang="en-US" sz="6000" dirty="0" smtClean="0"/>
              <a:t>C0100 – Should Brief Interview for Mental Status be Conducted (BIMS) ?  Should attempt with most residents.  Determine if resident rarely/never understood verbally or in writing or if the resident needs or wants an interpreter.</a:t>
            </a:r>
          </a:p>
          <a:p>
            <a:pPr marL="393192" lvl="1" indent="0">
              <a:buNone/>
            </a:pPr>
            <a:endParaRPr lang="en-US" sz="3800" dirty="0" smtClean="0"/>
          </a:p>
          <a:p>
            <a:pPr lvl="1"/>
            <a:r>
              <a:rPr lang="en-US" sz="6000" dirty="0" smtClean="0"/>
              <a:t>Ask the questions as written and follow the basic interview instructions.</a:t>
            </a:r>
          </a:p>
          <a:p>
            <a:pPr marL="393192" lvl="1" indent="0">
              <a:buNone/>
            </a:pPr>
            <a:endParaRPr lang="en-US" sz="3800" dirty="0" smtClean="0"/>
          </a:p>
          <a:p>
            <a:pPr lvl="1"/>
            <a:r>
              <a:rPr lang="en-US" sz="6000" dirty="0" smtClean="0"/>
              <a:t>Only record the first attempt.</a:t>
            </a:r>
          </a:p>
          <a:p>
            <a:pPr marL="393192" lvl="1" indent="0">
              <a:buNone/>
            </a:pPr>
            <a:endParaRPr lang="en-US" sz="3800" dirty="0" smtClean="0"/>
          </a:p>
          <a:p>
            <a:pPr lvl="1"/>
            <a:r>
              <a:rPr lang="en-US" sz="6000" dirty="0" smtClean="0"/>
              <a:t>Follow the skip pattern and complete Staff Assessment as directed. </a:t>
            </a:r>
          </a:p>
          <a:p>
            <a:pPr lvl="1"/>
            <a:endParaRPr lang="en-US" sz="3800" dirty="0" smtClean="0"/>
          </a:p>
          <a:p>
            <a:pPr lvl="1"/>
            <a:endParaRPr lang="en-US" dirty="0" smtClean="0"/>
          </a:p>
          <a:p>
            <a:pPr marL="0" indent="0">
              <a:buNone/>
            </a:pPr>
            <a:r>
              <a:rPr lang="en-US" b="1" dirty="0"/>
              <a:t>	</a:t>
            </a:r>
            <a:endParaRPr lang="en-US" b="1" dirty="0" smtClean="0"/>
          </a:p>
          <a:p>
            <a:pPr lvl="1">
              <a:buFont typeface="Arial" pitchFamily="34" charset="0"/>
              <a:buChar char="•"/>
            </a:pPr>
            <a:endParaRPr lang="en-US" b="1" dirty="0" smtClean="0"/>
          </a:p>
          <a:p>
            <a:pPr marL="0" indent="0">
              <a:buNone/>
            </a:pPr>
            <a:r>
              <a:rPr lang="en-US" dirty="0" smtClean="0"/>
              <a:t>	</a:t>
            </a:r>
            <a:endParaRPr lang="en-US" dirty="0"/>
          </a:p>
        </p:txBody>
      </p:sp>
    </p:spTree>
    <p:extLst>
      <p:ext uri="{BB962C8B-B14F-4D97-AF65-F5344CB8AC3E}">
        <p14:creationId xmlns:p14="http://schemas.microsoft.com/office/powerpoint/2010/main" val="1778913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Section D - Mood</a:t>
            </a:r>
            <a:endParaRPr lang="en-US" u="sng" dirty="0"/>
          </a:p>
        </p:txBody>
      </p:sp>
      <p:sp>
        <p:nvSpPr>
          <p:cNvPr id="3" name="Content Placeholder 2"/>
          <p:cNvSpPr>
            <a:spLocks noGrp="1"/>
          </p:cNvSpPr>
          <p:nvPr>
            <p:ph idx="1"/>
          </p:nvPr>
        </p:nvSpPr>
        <p:spPr>
          <a:xfrm>
            <a:off x="152400" y="1295400"/>
            <a:ext cx="8839200" cy="5410200"/>
          </a:xfrm>
        </p:spPr>
        <p:txBody>
          <a:bodyPr>
            <a:normAutofit fontScale="92500" lnSpcReduction="20000"/>
          </a:bodyPr>
          <a:lstStyle/>
          <a:p>
            <a:r>
              <a:rPr lang="en-US" sz="3000" b="1" dirty="0" smtClean="0"/>
              <a:t>D0100 – D0650</a:t>
            </a:r>
          </a:p>
          <a:p>
            <a:pPr marL="0" indent="0">
              <a:buNone/>
            </a:pPr>
            <a:r>
              <a:rPr lang="en-US" sz="3000" b="1" dirty="0" smtClean="0"/>
              <a:t>Special Interest</a:t>
            </a:r>
          </a:p>
          <a:p>
            <a:pPr marL="0" indent="0">
              <a:buNone/>
            </a:pPr>
            <a:endParaRPr lang="en-US" sz="3000" b="1" dirty="0" smtClean="0"/>
          </a:p>
          <a:p>
            <a:pPr lvl="1"/>
            <a:r>
              <a:rPr lang="en-US" sz="2600" dirty="0" smtClean="0"/>
              <a:t>If resident rarely/never understood follow skip pattern and complete Staff Assessment as indicated.</a:t>
            </a:r>
          </a:p>
          <a:p>
            <a:pPr lvl="1"/>
            <a:endParaRPr lang="en-US" dirty="0" smtClean="0"/>
          </a:p>
          <a:p>
            <a:pPr lvl="1"/>
            <a:r>
              <a:rPr lang="en-US" sz="2600" dirty="0" smtClean="0"/>
              <a:t>The assessment simply records the presence or absence of specific mood indicators.  IT DOES NOT DIAGNOSE.</a:t>
            </a:r>
          </a:p>
          <a:p>
            <a:pPr lvl="1"/>
            <a:endParaRPr lang="en-US" sz="2600" dirty="0" smtClean="0"/>
          </a:p>
          <a:p>
            <a:pPr lvl="1"/>
            <a:r>
              <a:rPr lang="en-US" sz="2600" dirty="0" smtClean="0"/>
              <a:t>Follow interviewing tips and techniques.</a:t>
            </a:r>
          </a:p>
          <a:p>
            <a:pPr marL="393192" lvl="1" indent="0">
              <a:buNone/>
            </a:pPr>
            <a:endParaRPr lang="en-US" dirty="0" smtClean="0"/>
          </a:p>
          <a:p>
            <a:pPr lvl="1"/>
            <a:r>
              <a:rPr lang="en-US" sz="2600" dirty="0" smtClean="0"/>
              <a:t>Notify appropriate clinical staff or mental health provider as indicated.</a:t>
            </a:r>
          </a:p>
          <a:p>
            <a:pPr marL="0" indent="0">
              <a:buNone/>
            </a:pPr>
            <a:endParaRPr lang="en-US" dirty="0" smtClean="0"/>
          </a:p>
          <a:p>
            <a:pPr marL="0" indent="0">
              <a:buNone/>
            </a:pPr>
            <a:r>
              <a:rPr lang="en-US" dirty="0"/>
              <a:t>	</a:t>
            </a:r>
          </a:p>
        </p:txBody>
      </p:sp>
    </p:spTree>
    <p:extLst>
      <p:ext uri="{BB962C8B-B14F-4D97-AF65-F5344CB8AC3E}">
        <p14:creationId xmlns:p14="http://schemas.microsoft.com/office/powerpoint/2010/main" val="1848632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Section E - Behavior</a:t>
            </a:r>
            <a:endParaRPr lang="en-US" u="sng" dirty="0"/>
          </a:p>
        </p:txBody>
      </p:sp>
      <p:sp>
        <p:nvSpPr>
          <p:cNvPr id="3" name="Content Placeholder 2"/>
          <p:cNvSpPr>
            <a:spLocks noGrp="1"/>
          </p:cNvSpPr>
          <p:nvPr>
            <p:ph idx="1"/>
          </p:nvPr>
        </p:nvSpPr>
        <p:spPr>
          <a:xfrm>
            <a:off x="152400" y="1066800"/>
            <a:ext cx="8839200" cy="5638800"/>
          </a:xfrm>
        </p:spPr>
        <p:txBody>
          <a:bodyPr>
            <a:normAutofit fontScale="85000" lnSpcReduction="10000"/>
          </a:bodyPr>
          <a:lstStyle/>
          <a:p>
            <a:r>
              <a:rPr lang="en-US" sz="3300" b="1" dirty="0" smtClean="0"/>
              <a:t>E0100 – E1100</a:t>
            </a:r>
          </a:p>
          <a:p>
            <a:pPr marL="0" indent="0">
              <a:buNone/>
            </a:pPr>
            <a:r>
              <a:rPr lang="en-US" sz="3300" b="1" dirty="0" smtClean="0"/>
              <a:t>Special Interest</a:t>
            </a:r>
          </a:p>
          <a:p>
            <a:pPr marL="0" indent="0">
              <a:buNone/>
            </a:pPr>
            <a:endParaRPr lang="en-US" dirty="0" smtClean="0"/>
          </a:p>
          <a:p>
            <a:pPr lvl="1"/>
            <a:r>
              <a:rPr lang="en-US" dirty="0" smtClean="0"/>
              <a:t>Identifies behavioral symptoms that may cause distress to the resident.</a:t>
            </a:r>
          </a:p>
          <a:p>
            <a:pPr lvl="1"/>
            <a:endParaRPr lang="en-US" dirty="0" smtClean="0"/>
          </a:p>
          <a:p>
            <a:pPr lvl="1"/>
            <a:r>
              <a:rPr lang="en-US" dirty="0" smtClean="0"/>
              <a:t>Focuses on the resident’s actions, not the intent of the behavior.</a:t>
            </a:r>
          </a:p>
          <a:p>
            <a:pPr lvl="1"/>
            <a:endParaRPr lang="en-US" dirty="0" smtClean="0"/>
          </a:p>
          <a:p>
            <a:pPr lvl="1"/>
            <a:r>
              <a:rPr lang="en-US" dirty="0" smtClean="0"/>
              <a:t>Code based on behaviors observed or thoughts expressed.</a:t>
            </a:r>
          </a:p>
          <a:p>
            <a:pPr lvl="1"/>
            <a:endParaRPr lang="en-US" dirty="0" smtClean="0"/>
          </a:p>
          <a:p>
            <a:pPr lvl="1"/>
            <a:r>
              <a:rPr lang="en-US" dirty="0" smtClean="0"/>
              <a:t>Follow the coding tips and special populations.</a:t>
            </a:r>
          </a:p>
          <a:p>
            <a:pPr lvl="1"/>
            <a:endParaRPr lang="en-US" dirty="0" smtClean="0"/>
          </a:p>
          <a:p>
            <a:pPr lvl="1"/>
            <a:r>
              <a:rPr lang="en-US" dirty="0" smtClean="0"/>
              <a:t>Do not assume refusal as rejection.  Must know the resident’s preferences and goals to assess rejection.</a:t>
            </a:r>
          </a:p>
          <a:p>
            <a:pPr marL="393192" lvl="1" indent="0">
              <a:buNone/>
            </a:pPr>
            <a:endParaRPr lang="en-US" dirty="0" smtClean="0"/>
          </a:p>
          <a:p>
            <a:pPr lvl="1"/>
            <a:r>
              <a:rPr lang="en-US" dirty="0" smtClean="0"/>
              <a:t>Make sure the behavior occurred in the seven day look-back period.</a:t>
            </a:r>
            <a:endParaRPr lang="en-US" dirty="0"/>
          </a:p>
        </p:txBody>
      </p:sp>
    </p:spTree>
    <p:extLst>
      <p:ext uri="{BB962C8B-B14F-4D97-AF65-F5344CB8AC3E}">
        <p14:creationId xmlns:p14="http://schemas.microsoft.com/office/powerpoint/2010/main" val="12882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991600" cy="838200"/>
          </a:xfrm>
        </p:spPr>
        <p:txBody>
          <a:bodyPr>
            <a:normAutofit/>
          </a:bodyPr>
          <a:lstStyle/>
          <a:p>
            <a:r>
              <a:rPr lang="en-US" u="sng" dirty="0" smtClean="0"/>
              <a:t>Section F – Preferences / Activities</a:t>
            </a:r>
            <a:endParaRPr lang="en-US" u="sng" dirty="0"/>
          </a:p>
        </p:txBody>
      </p:sp>
      <p:sp>
        <p:nvSpPr>
          <p:cNvPr id="3" name="Content Placeholder 2"/>
          <p:cNvSpPr>
            <a:spLocks noGrp="1"/>
          </p:cNvSpPr>
          <p:nvPr>
            <p:ph idx="1"/>
          </p:nvPr>
        </p:nvSpPr>
        <p:spPr>
          <a:xfrm>
            <a:off x="152400" y="1219200"/>
            <a:ext cx="8839200" cy="5486400"/>
          </a:xfrm>
        </p:spPr>
        <p:txBody>
          <a:bodyPr>
            <a:normAutofit lnSpcReduction="10000"/>
          </a:bodyPr>
          <a:lstStyle/>
          <a:p>
            <a:r>
              <a:rPr lang="en-US" sz="3000" b="1" dirty="0" smtClean="0"/>
              <a:t>F0300 – F0800</a:t>
            </a:r>
          </a:p>
          <a:p>
            <a:pPr marL="0" indent="0">
              <a:buNone/>
            </a:pPr>
            <a:r>
              <a:rPr lang="en-US" sz="3000" b="1" dirty="0" smtClean="0"/>
              <a:t>Special Interest</a:t>
            </a:r>
          </a:p>
          <a:p>
            <a:pPr lvl="1"/>
            <a:r>
              <a:rPr lang="en-US" dirty="0" smtClean="0"/>
              <a:t>Used to obtain information regarding the resident’s preferences for use developing the individualized care plan.</a:t>
            </a:r>
          </a:p>
          <a:p>
            <a:pPr lvl="1"/>
            <a:endParaRPr lang="en-US" dirty="0" smtClean="0"/>
          </a:p>
          <a:p>
            <a:pPr lvl="1"/>
            <a:r>
              <a:rPr lang="en-US" dirty="0" smtClean="0"/>
              <a:t>Interview the resident and interview family or significant other only if resident cannot answer.</a:t>
            </a:r>
          </a:p>
          <a:p>
            <a:pPr lvl="1"/>
            <a:endParaRPr lang="en-US" dirty="0" smtClean="0"/>
          </a:p>
          <a:p>
            <a:pPr lvl="1"/>
            <a:r>
              <a:rPr lang="en-US" dirty="0" smtClean="0"/>
              <a:t>Follow coding tips and special populations.</a:t>
            </a:r>
          </a:p>
          <a:p>
            <a:pPr marL="393192" lvl="1" indent="0">
              <a:buNone/>
            </a:pPr>
            <a:endParaRPr lang="en-US" dirty="0" smtClean="0"/>
          </a:p>
          <a:p>
            <a:pPr lvl="1"/>
            <a:r>
              <a:rPr lang="en-US" dirty="0" smtClean="0"/>
              <a:t>These answers are not subject to a particular look-back period due and may change over time related to changes in the resident’s preferences.</a:t>
            </a:r>
            <a:endParaRPr lang="en-US" dirty="0"/>
          </a:p>
        </p:txBody>
      </p:sp>
    </p:spTree>
    <p:extLst>
      <p:ext uri="{BB962C8B-B14F-4D97-AF65-F5344CB8AC3E}">
        <p14:creationId xmlns:p14="http://schemas.microsoft.com/office/powerpoint/2010/main" val="3511073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r>
              <a:rPr lang="en-US" sz="3600" dirty="0" smtClean="0"/>
              <a:t>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5300" u="sng" dirty="0" smtClean="0"/>
              <a:t>Layout of RAI Manual </a:t>
            </a:r>
            <a:endParaRPr lang="en-US" sz="5300" u="sng" dirty="0"/>
          </a:p>
        </p:txBody>
      </p:sp>
      <p:sp>
        <p:nvSpPr>
          <p:cNvPr id="3" name="Content Placeholder 2"/>
          <p:cNvSpPr>
            <a:spLocks noGrp="1"/>
          </p:cNvSpPr>
          <p:nvPr>
            <p:ph idx="1"/>
          </p:nvPr>
        </p:nvSpPr>
        <p:spPr>
          <a:xfrm>
            <a:off x="152400" y="1219200"/>
            <a:ext cx="8839200" cy="5410200"/>
          </a:xfrm>
        </p:spPr>
        <p:txBody>
          <a:bodyPr>
            <a:normAutofit/>
          </a:bodyPr>
          <a:lstStyle/>
          <a:p>
            <a:r>
              <a:rPr lang="en-US" sz="2800" dirty="0" smtClean="0"/>
              <a:t>Chapter </a:t>
            </a:r>
            <a:r>
              <a:rPr lang="en-US" sz="2800" dirty="0"/>
              <a:t>1 – RAI </a:t>
            </a:r>
          </a:p>
          <a:p>
            <a:r>
              <a:rPr lang="en-US" sz="2800" dirty="0"/>
              <a:t>Chapter 2 – Assessments</a:t>
            </a:r>
          </a:p>
          <a:p>
            <a:r>
              <a:rPr lang="en-US" sz="2800" dirty="0"/>
              <a:t>Chapter 3 – Item-by-Item Guide</a:t>
            </a:r>
          </a:p>
          <a:p>
            <a:r>
              <a:rPr lang="en-US" sz="2800" dirty="0"/>
              <a:t>Chapter 4 – Care Area Assessment (CAA) Process and Care Planning</a:t>
            </a:r>
          </a:p>
          <a:p>
            <a:r>
              <a:rPr lang="en-US" sz="2800" dirty="0"/>
              <a:t>Chapter 5 – Submission and Correction</a:t>
            </a:r>
          </a:p>
          <a:p>
            <a:r>
              <a:rPr lang="en-US" sz="2800" dirty="0"/>
              <a:t>Chapter 6 – Skilled Prospective Payment System (PPS</a:t>
            </a:r>
            <a:r>
              <a:rPr lang="en-US" sz="2800" dirty="0" smtClean="0"/>
              <a:t>)</a:t>
            </a:r>
          </a:p>
          <a:p>
            <a:pPr marL="0" indent="0">
              <a:buNone/>
            </a:pPr>
            <a:endParaRPr lang="en-US" sz="2800" dirty="0"/>
          </a:p>
          <a:p>
            <a:r>
              <a:rPr lang="en-US" sz="2800" dirty="0"/>
              <a:t>You can access the manual at:</a:t>
            </a:r>
          </a:p>
          <a:p>
            <a:pPr marL="0" indent="0">
              <a:buNone/>
            </a:pPr>
            <a:r>
              <a:rPr lang="en-US" sz="2000" dirty="0">
                <a:solidFill>
                  <a:srgbClr val="FF9966"/>
                </a:solidFill>
                <a:hlinkClick r:id="rId3"/>
              </a:rPr>
              <a:t>http://</a:t>
            </a:r>
            <a:r>
              <a:rPr lang="en-US" sz="2000" dirty="0" smtClean="0">
                <a:solidFill>
                  <a:srgbClr val="FF9966"/>
                </a:solidFill>
                <a:hlinkClick r:id="rId3"/>
              </a:rPr>
              <a:t>www.cms.gov/Medicare/Quality-Initiatives-Patient-Assessment-Instruments/NursingHomeQualityInits/MDS30RAIManual</a:t>
            </a:r>
            <a:r>
              <a:rPr lang="en-US" sz="2000" dirty="0" smtClean="0">
                <a:solidFill>
                  <a:srgbClr val="FF9966"/>
                </a:solidFill>
              </a:rPr>
              <a:t>.html</a:t>
            </a:r>
            <a:endParaRPr lang="en-US" sz="2000" dirty="0">
              <a:solidFill>
                <a:srgbClr val="FF9966"/>
              </a:solidFill>
            </a:endParaRPr>
          </a:p>
        </p:txBody>
      </p:sp>
    </p:spTree>
    <p:extLst>
      <p:ext uri="{BB962C8B-B14F-4D97-AF65-F5344CB8AC3E}">
        <p14:creationId xmlns:p14="http://schemas.microsoft.com/office/powerpoint/2010/main" val="2144119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Section G – Functional Status</a:t>
            </a:r>
            <a:endParaRPr lang="en-US" u="sng" dirty="0"/>
          </a:p>
        </p:txBody>
      </p:sp>
      <p:sp>
        <p:nvSpPr>
          <p:cNvPr id="3" name="Content Placeholder 2"/>
          <p:cNvSpPr>
            <a:spLocks noGrp="1"/>
          </p:cNvSpPr>
          <p:nvPr>
            <p:ph idx="1"/>
          </p:nvPr>
        </p:nvSpPr>
        <p:spPr>
          <a:xfrm>
            <a:off x="152400" y="1219200"/>
            <a:ext cx="8839200" cy="5486400"/>
          </a:xfrm>
        </p:spPr>
        <p:txBody>
          <a:bodyPr>
            <a:normAutofit/>
          </a:bodyPr>
          <a:lstStyle/>
          <a:p>
            <a:r>
              <a:rPr lang="en-US" sz="2800" b="1" dirty="0" smtClean="0"/>
              <a:t>G0110 – G0900</a:t>
            </a:r>
          </a:p>
          <a:p>
            <a:pPr marL="0" indent="0">
              <a:buNone/>
            </a:pPr>
            <a:r>
              <a:rPr lang="en-US" sz="2800" b="1" dirty="0" smtClean="0"/>
              <a:t>Special Interest</a:t>
            </a:r>
          </a:p>
          <a:p>
            <a:pPr lvl="1"/>
            <a:r>
              <a:rPr lang="en-US" dirty="0" smtClean="0"/>
              <a:t>Assesses assistance needed for completion of ADLs, altered gait and balance and decreased range of motion.</a:t>
            </a:r>
          </a:p>
          <a:p>
            <a:pPr lvl="1"/>
            <a:endParaRPr lang="en-US" dirty="0" smtClean="0"/>
          </a:p>
          <a:p>
            <a:pPr lvl="1"/>
            <a:r>
              <a:rPr lang="en-US" dirty="0" smtClean="0"/>
              <a:t>Follow coding tips and special populations</a:t>
            </a:r>
          </a:p>
          <a:p>
            <a:pPr lvl="1"/>
            <a:endParaRPr lang="en-US" dirty="0" smtClean="0"/>
          </a:p>
          <a:p>
            <a:pPr lvl="1"/>
            <a:r>
              <a:rPr lang="en-US" dirty="0" smtClean="0"/>
              <a:t>Code only assistance as given by Facility Staff as defined in the instructions.</a:t>
            </a:r>
          </a:p>
          <a:p>
            <a:pPr marL="393192" lvl="1" indent="0">
              <a:buNone/>
            </a:pPr>
            <a:endParaRPr lang="en-US" dirty="0" smtClean="0"/>
          </a:p>
          <a:p>
            <a:pPr lvl="1"/>
            <a:r>
              <a:rPr lang="en-US" dirty="0" smtClean="0"/>
              <a:t>Follow the “Rule of Three” when an activity occurs at varying levels and assistance.</a:t>
            </a:r>
            <a:endParaRPr lang="en-US" dirty="0"/>
          </a:p>
        </p:txBody>
      </p:sp>
    </p:spTree>
    <p:extLst>
      <p:ext uri="{BB962C8B-B14F-4D97-AF65-F5344CB8AC3E}">
        <p14:creationId xmlns:p14="http://schemas.microsoft.com/office/powerpoint/2010/main" val="101075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Section H – Bladder and Bowel</a:t>
            </a:r>
            <a:endParaRPr lang="en-US" u="sng" dirty="0"/>
          </a:p>
        </p:txBody>
      </p:sp>
      <p:sp>
        <p:nvSpPr>
          <p:cNvPr id="3" name="Content Placeholder 2"/>
          <p:cNvSpPr>
            <a:spLocks noGrp="1"/>
          </p:cNvSpPr>
          <p:nvPr>
            <p:ph idx="1"/>
          </p:nvPr>
        </p:nvSpPr>
        <p:spPr>
          <a:xfrm>
            <a:off x="152400" y="1371600"/>
            <a:ext cx="8839200" cy="5334000"/>
          </a:xfrm>
        </p:spPr>
        <p:txBody>
          <a:bodyPr/>
          <a:lstStyle/>
          <a:p>
            <a:r>
              <a:rPr lang="en-US" sz="2800" b="1" dirty="0" smtClean="0"/>
              <a:t>H0100 – H0600	</a:t>
            </a:r>
          </a:p>
          <a:p>
            <a:pPr marL="0" indent="0">
              <a:buNone/>
            </a:pPr>
            <a:r>
              <a:rPr lang="en-US" sz="2800" b="1" dirty="0" smtClean="0"/>
              <a:t>Special Interest</a:t>
            </a:r>
          </a:p>
          <a:p>
            <a:pPr lvl="1"/>
            <a:r>
              <a:rPr lang="en-US" dirty="0" smtClean="0"/>
              <a:t>Follow coding tips and special populations.</a:t>
            </a:r>
          </a:p>
          <a:p>
            <a:pPr marL="393192" lvl="1" indent="0">
              <a:buNone/>
            </a:pPr>
            <a:endParaRPr lang="en-US" dirty="0" smtClean="0"/>
          </a:p>
          <a:p>
            <a:pPr lvl="1"/>
            <a:r>
              <a:rPr lang="en-US" dirty="0" smtClean="0"/>
              <a:t>Bladder and Bowel toileting programs must be:</a:t>
            </a:r>
          </a:p>
          <a:p>
            <a:pPr lvl="2"/>
            <a:r>
              <a:rPr lang="en-US" dirty="0"/>
              <a:t>Individualized, resident-specific based on assessment </a:t>
            </a:r>
          </a:p>
          <a:p>
            <a:pPr lvl="2"/>
            <a:r>
              <a:rPr lang="en-US" dirty="0"/>
              <a:t>Communicated to staff and the resident (as appropriate)</a:t>
            </a:r>
          </a:p>
          <a:p>
            <a:pPr lvl="2"/>
            <a:r>
              <a:rPr lang="en-US" dirty="0"/>
              <a:t>Response documented and re-evaluated as needed</a:t>
            </a:r>
          </a:p>
          <a:p>
            <a:pPr marL="393192" lvl="1" indent="0">
              <a:buNone/>
            </a:pPr>
            <a:r>
              <a:rPr lang="en-US" dirty="0" smtClean="0"/>
              <a:t>		</a:t>
            </a:r>
          </a:p>
          <a:p>
            <a:pPr lvl="1"/>
            <a:r>
              <a:rPr lang="en-US" dirty="0" smtClean="0"/>
              <a:t>Fecal Impaction is no longer tracked on the Quality Measures.</a:t>
            </a:r>
            <a:endParaRPr lang="en-US" dirty="0"/>
          </a:p>
        </p:txBody>
      </p:sp>
    </p:spTree>
    <p:extLst>
      <p:ext uri="{BB962C8B-B14F-4D97-AF65-F5344CB8AC3E}">
        <p14:creationId xmlns:p14="http://schemas.microsoft.com/office/powerpoint/2010/main" val="1526633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a:bodyPr>
          <a:lstStyle/>
          <a:p>
            <a:r>
              <a:rPr lang="en-US" u="sng" dirty="0" smtClean="0"/>
              <a:t>Section I – Active Diagnoses</a:t>
            </a:r>
            <a:endParaRPr lang="en-US" u="sng" dirty="0"/>
          </a:p>
        </p:txBody>
      </p:sp>
      <p:sp>
        <p:nvSpPr>
          <p:cNvPr id="3" name="Content Placeholder 2"/>
          <p:cNvSpPr>
            <a:spLocks noGrp="1"/>
          </p:cNvSpPr>
          <p:nvPr>
            <p:ph idx="1"/>
          </p:nvPr>
        </p:nvSpPr>
        <p:spPr>
          <a:xfrm>
            <a:off x="152400" y="1371600"/>
            <a:ext cx="8839200" cy="5334000"/>
          </a:xfrm>
        </p:spPr>
        <p:txBody>
          <a:bodyPr>
            <a:normAutofit lnSpcReduction="10000"/>
          </a:bodyPr>
          <a:lstStyle/>
          <a:p>
            <a:r>
              <a:rPr lang="en-US" sz="2800" b="1" dirty="0" smtClean="0"/>
              <a:t>I0100 – I8000</a:t>
            </a:r>
          </a:p>
          <a:p>
            <a:pPr marL="0" indent="0">
              <a:buNone/>
            </a:pPr>
            <a:r>
              <a:rPr lang="en-US" sz="2800" b="1" dirty="0" smtClean="0"/>
              <a:t>Special Interest</a:t>
            </a:r>
          </a:p>
          <a:p>
            <a:pPr lvl="1"/>
            <a:r>
              <a:rPr lang="en-US" dirty="0" smtClean="0"/>
              <a:t>Code diseases that have a direct relationship to the resident’s current functional status, cognitive status, mood, or behavior status, medical treatments, nursing monitoring, or risk of death.</a:t>
            </a:r>
          </a:p>
          <a:p>
            <a:pPr lvl="1"/>
            <a:endParaRPr lang="en-US" dirty="0" smtClean="0"/>
          </a:p>
          <a:p>
            <a:pPr lvl="1"/>
            <a:r>
              <a:rPr lang="en-US" dirty="0" smtClean="0"/>
              <a:t>Determine if the diagnosis is active or inactive.</a:t>
            </a:r>
          </a:p>
          <a:p>
            <a:pPr marL="393192" lvl="1" indent="0">
              <a:buNone/>
            </a:pPr>
            <a:endParaRPr lang="en-US" dirty="0" smtClean="0"/>
          </a:p>
          <a:p>
            <a:pPr lvl="1"/>
            <a:r>
              <a:rPr lang="en-US" dirty="0" smtClean="0"/>
              <a:t>Must be physician (or NP, etc.) documented in the last 60 days.</a:t>
            </a:r>
          </a:p>
          <a:p>
            <a:pPr lvl="1"/>
            <a:endParaRPr lang="en-US" dirty="0" smtClean="0"/>
          </a:p>
          <a:p>
            <a:pPr lvl="1"/>
            <a:r>
              <a:rPr lang="en-US" dirty="0" smtClean="0"/>
              <a:t>Follow coding tips.</a:t>
            </a:r>
            <a:endParaRPr lang="en-US" dirty="0"/>
          </a:p>
        </p:txBody>
      </p:sp>
    </p:spTree>
    <p:extLst>
      <p:ext uri="{BB962C8B-B14F-4D97-AF65-F5344CB8AC3E}">
        <p14:creationId xmlns:p14="http://schemas.microsoft.com/office/powerpoint/2010/main" val="248280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838200"/>
          </a:xfrm>
        </p:spPr>
        <p:txBody>
          <a:bodyPr>
            <a:normAutofit/>
          </a:bodyPr>
          <a:lstStyle/>
          <a:p>
            <a:r>
              <a:rPr lang="en-US" u="sng" dirty="0" smtClean="0"/>
              <a:t>Section J – Health Conditions</a:t>
            </a:r>
            <a:endParaRPr lang="en-US" u="sng" dirty="0"/>
          </a:p>
        </p:txBody>
      </p:sp>
      <p:sp>
        <p:nvSpPr>
          <p:cNvPr id="3" name="Content Placeholder 2"/>
          <p:cNvSpPr>
            <a:spLocks noGrp="1"/>
          </p:cNvSpPr>
          <p:nvPr>
            <p:ph idx="1"/>
          </p:nvPr>
        </p:nvSpPr>
        <p:spPr>
          <a:xfrm>
            <a:off x="228600" y="1143000"/>
            <a:ext cx="8763000" cy="5562600"/>
          </a:xfrm>
        </p:spPr>
        <p:txBody>
          <a:bodyPr>
            <a:normAutofit fontScale="92500" lnSpcReduction="10000"/>
          </a:bodyPr>
          <a:lstStyle/>
          <a:p>
            <a:r>
              <a:rPr lang="en-US" sz="3000" b="1" dirty="0" smtClean="0"/>
              <a:t>J0100 – J1900</a:t>
            </a:r>
          </a:p>
          <a:p>
            <a:pPr marL="0" indent="0">
              <a:buNone/>
            </a:pPr>
            <a:r>
              <a:rPr lang="en-US" sz="3000" b="1" dirty="0" smtClean="0"/>
              <a:t>Special Interest</a:t>
            </a:r>
          </a:p>
          <a:p>
            <a:pPr lvl="1"/>
            <a:r>
              <a:rPr lang="en-US" dirty="0" smtClean="0"/>
              <a:t>Pain – 5 day look-back. Resident interview</a:t>
            </a:r>
          </a:p>
          <a:p>
            <a:pPr marL="393192" lvl="1" indent="0">
              <a:buNone/>
            </a:pPr>
            <a:endParaRPr lang="en-US" dirty="0" smtClean="0"/>
          </a:p>
          <a:p>
            <a:pPr lvl="1"/>
            <a:r>
              <a:rPr lang="en-US" dirty="0" smtClean="0"/>
              <a:t>Current Tobacco use – Electronic cigarettes not coded.</a:t>
            </a:r>
          </a:p>
          <a:p>
            <a:pPr marL="393192" lvl="1" indent="0">
              <a:buNone/>
            </a:pPr>
            <a:endParaRPr lang="en-US" dirty="0" smtClean="0"/>
          </a:p>
          <a:p>
            <a:pPr lvl="1"/>
            <a:r>
              <a:rPr lang="en-US" dirty="0" smtClean="0"/>
              <a:t>Prognosis – Life expectancy less than 6 months requires physician documentation (If receiving hospice services can code ‘yes’.</a:t>
            </a:r>
          </a:p>
          <a:p>
            <a:pPr marL="393192" lvl="1" indent="0">
              <a:buNone/>
            </a:pPr>
            <a:endParaRPr lang="en-US" dirty="0" smtClean="0"/>
          </a:p>
          <a:p>
            <a:pPr lvl="1"/>
            <a:r>
              <a:rPr lang="en-US" dirty="0" smtClean="0"/>
              <a:t>Falls- J1700 A, B and C have look-backs beyond date of admission.</a:t>
            </a:r>
          </a:p>
          <a:p>
            <a:pPr marL="393192" lvl="1" indent="0">
              <a:buNone/>
            </a:pPr>
            <a:endParaRPr lang="en-US" dirty="0" smtClean="0"/>
          </a:p>
          <a:p>
            <a:pPr lvl="1"/>
            <a:r>
              <a:rPr lang="en-US" dirty="0" smtClean="0"/>
              <a:t>Fall is not result of external force.  Intercepted fall is a fall.</a:t>
            </a:r>
          </a:p>
          <a:p>
            <a:pPr marL="393192" lvl="1" indent="0">
              <a:buNone/>
            </a:pPr>
            <a:endParaRPr lang="en-US" dirty="0" smtClean="0"/>
          </a:p>
          <a:p>
            <a:pPr lvl="1"/>
            <a:r>
              <a:rPr lang="en-US" dirty="0" smtClean="0"/>
              <a:t>Follow coding tips and instructions.</a:t>
            </a:r>
          </a:p>
          <a:p>
            <a:pPr lvl="1"/>
            <a:endParaRPr lang="en-US" dirty="0"/>
          </a:p>
        </p:txBody>
      </p:sp>
    </p:spTree>
    <p:extLst>
      <p:ext uri="{BB962C8B-B14F-4D97-AF65-F5344CB8AC3E}">
        <p14:creationId xmlns:p14="http://schemas.microsoft.com/office/powerpoint/2010/main" val="5807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838200"/>
          </a:xfrm>
        </p:spPr>
        <p:txBody>
          <a:bodyPr>
            <a:normAutofit/>
          </a:bodyPr>
          <a:lstStyle/>
          <a:p>
            <a:r>
              <a:rPr lang="en-US" u="sng" dirty="0" smtClean="0"/>
              <a:t>Section K – Swallowing/Nutrition</a:t>
            </a:r>
            <a:endParaRPr lang="en-US" u="sng" dirty="0"/>
          </a:p>
        </p:txBody>
      </p:sp>
      <p:sp>
        <p:nvSpPr>
          <p:cNvPr id="3" name="Content Placeholder 2"/>
          <p:cNvSpPr>
            <a:spLocks noGrp="1"/>
          </p:cNvSpPr>
          <p:nvPr>
            <p:ph idx="1"/>
          </p:nvPr>
        </p:nvSpPr>
        <p:spPr>
          <a:xfrm>
            <a:off x="152400" y="1219200"/>
            <a:ext cx="8839200" cy="5486400"/>
          </a:xfrm>
        </p:spPr>
        <p:txBody>
          <a:bodyPr>
            <a:normAutofit lnSpcReduction="10000"/>
          </a:bodyPr>
          <a:lstStyle/>
          <a:p>
            <a:r>
              <a:rPr lang="en-US" sz="2800" b="1" dirty="0" smtClean="0"/>
              <a:t>K0100 – K0700</a:t>
            </a:r>
          </a:p>
          <a:p>
            <a:pPr marL="0" indent="0">
              <a:buNone/>
            </a:pPr>
            <a:r>
              <a:rPr lang="en-US" sz="2800" b="1" dirty="0" smtClean="0"/>
              <a:t>Special Interest</a:t>
            </a:r>
          </a:p>
          <a:p>
            <a:pPr lvl="1"/>
            <a:r>
              <a:rPr lang="en-US" dirty="0" smtClean="0"/>
              <a:t>Assess conditions that affect residents’ ability to maintain adequate nutrition and hydration.</a:t>
            </a:r>
          </a:p>
          <a:p>
            <a:pPr lvl="1"/>
            <a:r>
              <a:rPr lang="en-US" dirty="0" smtClean="0"/>
              <a:t>Use industry standards when recording height of bilateral amputees.</a:t>
            </a:r>
          </a:p>
          <a:p>
            <a:pPr lvl="1"/>
            <a:r>
              <a:rPr lang="en-US" dirty="0" smtClean="0"/>
              <a:t>Base weight on most recent measurement in last 30 days.</a:t>
            </a:r>
          </a:p>
          <a:p>
            <a:pPr lvl="1"/>
            <a:r>
              <a:rPr lang="en-US" dirty="0" smtClean="0"/>
              <a:t>Planned weight loss can include physician prescribed planned diuresis.</a:t>
            </a:r>
          </a:p>
          <a:p>
            <a:pPr lvl="1"/>
            <a:r>
              <a:rPr lang="en-US" dirty="0" smtClean="0"/>
              <a:t>Therapeutic diet must be ordered by a health care practitioner as part of a treatment for a disease or clinical condition.</a:t>
            </a:r>
          </a:p>
          <a:p>
            <a:pPr lvl="1"/>
            <a:r>
              <a:rPr lang="en-US" dirty="0" smtClean="0"/>
              <a:t>Follow coding tips and instructions.</a:t>
            </a:r>
            <a:endParaRPr lang="en-US" dirty="0"/>
          </a:p>
        </p:txBody>
      </p:sp>
    </p:spTree>
    <p:extLst>
      <p:ext uri="{BB962C8B-B14F-4D97-AF65-F5344CB8AC3E}">
        <p14:creationId xmlns:p14="http://schemas.microsoft.com/office/powerpoint/2010/main" val="19252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838200"/>
          </a:xfrm>
        </p:spPr>
        <p:txBody>
          <a:bodyPr>
            <a:normAutofit/>
          </a:bodyPr>
          <a:lstStyle/>
          <a:p>
            <a:r>
              <a:rPr lang="en-US" u="sng" dirty="0" smtClean="0"/>
              <a:t>Section L – Oral/Dental Status</a:t>
            </a:r>
            <a:endParaRPr lang="en-US" u="sng" dirty="0"/>
          </a:p>
        </p:txBody>
      </p:sp>
      <p:sp>
        <p:nvSpPr>
          <p:cNvPr id="3" name="Content Placeholder 2"/>
          <p:cNvSpPr>
            <a:spLocks noGrp="1"/>
          </p:cNvSpPr>
          <p:nvPr>
            <p:ph idx="1"/>
          </p:nvPr>
        </p:nvSpPr>
        <p:spPr>
          <a:xfrm>
            <a:off x="152400" y="1295400"/>
            <a:ext cx="8839200" cy="5410200"/>
          </a:xfrm>
        </p:spPr>
        <p:txBody>
          <a:bodyPr/>
          <a:lstStyle/>
          <a:p>
            <a:r>
              <a:rPr lang="en-US" sz="2800" b="1" dirty="0" smtClean="0"/>
              <a:t>L0200</a:t>
            </a:r>
          </a:p>
          <a:p>
            <a:pPr marL="0" indent="0">
              <a:buNone/>
            </a:pPr>
            <a:r>
              <a:rPr lang="en-US" sz="2800" b="1" dirty="0" smtClean="0"/>
              <a:t>Special Interest</a:t>
            </a:r>
          </a:p>
          <a:p>
            <a:pPr marL="0" indent="0">
              <a:buNone/>
            </a:pPr>
            <a:endParaRPr lang="en-US" dirty="0" smtClean="0"/>
          </a:p>
          <a:p>
            <a:pPr lvl="1"/>
            <a:r>
              <a:rPr lang="en-US" dirty="0" smtClean="0"/>
              <a:t>To record any dental PROBLEMS during the look-back period.</a:t>
            </a:r>
          </a:p>
          <a:p>
            <a:pPr lvl="1"/>
            <a:endParaRPr lang="en-US" dirty="0" smtClean="0"/>
          </a:p>
          <a:p>
            <a:pPr lvl="1"/>
            <a:r>
              <a:rPr lang="en-US" dirty="0" smtClean="0"/>
              <a:t>Conduct exam of lips and oral cavity with dentures or partials removed.  Visually observe and feel oral surfaces.</a:t>
            </a:r>
          </a:p>
          <a:p>
            <a:pPr marL="393192" lvl="1" indent="0">
              <a:buNone/>
            </a:pPr>
            <a:endParaRPr lang="en-US" dirty="0" smtClean="0"/>
          </a:p>
          <a:p>
            <a:pPr lvl="1"/>
            <a:r>
              <a:rPr lang="en-US" dirty="0" smtClean="0"/>
              <a:t>Follow coding tips and instructions.</a:t>
            </a:r>
          </a:p>
          <a:p>
            <a:pPr lvl="1"/>
            <a:endParaRPr lang="en-US" dirty="0"/>
          </a:p>
        </p:txBody>
      </p:sp>
    </p:spTree>
    <p:extLst>
      <p:ext uri="{BB962C8B-B14F-4D97-AF65-F5344CB8AC3E}">
        <p14:creationId xmlns:p14="http://schemas.microsoft.com/office/powerpoint/2010/main" val="2647479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txBody>
          <a:bodyPr>
            <a:normAutofit/>
          </a:bodyPr>
          <a:lstStyle/>
          <a:p>
            <a:r>
              <a:rPr lang="en-US" u="sng" dirty="0" smtClean="0"/>
              <a:t>Section M – Skin Conditions</a:t>
            </a:r>
            <a:endParaRPr lang="en-US" u="sng" dirty="0"/>
          </a:p>
        </p:txBody>
      </p:sp>
      <p:sp>
        <p:nvSpPr>
          <p:cNvPr id="3" name="Content Placeholder 2"/>
          <p:cNvSpPr>
            <a:spLocks noGrp="1"/>
          </p:cNvSpPr>
          <p:nvPr>
            <p:ph idx="1"/>
          </p:nvPr>
        </p:nvSpPr>
        <p:spPr>
          <a:xfrm>
            <a:off x="152400" y="990600"/>
            <a:ext cx="8839200" cy="5715000"/>
          </a:xfrm>
        </p:spPr>
        <p:txBody>
          <a:bodyPr>
            <a:normAutofit fontScale="92500" lnSpcReduction="20000"/>
          </a:bodyPr>
          <a:lstStyle/>
          <a:p>
            <a:r>
              <a:rPr lang="en-US" sz="3000" b="1" dirty="0" smtClean="0"/>
              <a:t>M0100 – M1200</a:t>
            </a:r>
          </a:p>
          <a:p>
            <a:pPr marL="0" indent="0">
              <a:buNone/>
            </a:pPr>
            <a:r>
              <a:rPr lang="en-US" sz="3000" b="1" dirty="0" smtClean="0"/>
              <a:t>Special Interest</a:t>
            </a:r>
          </a:p>
          <a:p>
            <a:r>
              <a:rPr lang="en-US" dirty="0" smtClean="0"/>
              <a:t>PU definitions used in the RAI Manual have been adapted from recommendations of the National Pressure Ulcer Advisory Panel 2007 (NPUAP).</a:t>
            </a:r>
          </a:p>
          <a:p>
            <a:pPr marL="0" indent="0">
              <a:buNone/>
            </a:pPr>
            <a:endParaRPr lang="en-US" dirty="0" smtClean="0"/>
          </a:p>
          <a:p>
            <a:r>
              <a:rPr lang="en-US" dirty="0" smtClean="0"/>
              <a:t>Code the MDS according to the instructions in the RAI Manual not the NPUAP definitions.</a:t>
            </a:r>
          </a:p>
          <a:p>
            <a:pPr marL="0" indent="0">
              <a:buNone/>
            </a:pPr>
            <a:endParaRPr lang="en-US" dirty="0" smtClean="0"/>
          </a:p>
          <a:p>
            <a:r>
              <a:rPr lang="en-US" dirty="0" smtClean="0"/>
              <a:t>Section M documents surgical wounds, venous, arterial or other diabetic ulcers and deep tissue injury as well as pressure ulcers.</a:t>
            </a:r>
          </a:p>
          <a:p>
            <a:pPr marL="0" indent="0">
              <a:buNone/>
            </a:pPr>
            <a:endParaRPr lang="en-US" dirty="0" smtClean="0"/>
          </a:p>
          <a:p>
            <a:r>
              <a:rPr lang="en-US" dirty="0" smtClean="0"/>
              <a:t>Scabs and </a:t>
            </a:r>
            <a:r>
              <a:rPr lang="en-US" dirty="0" err="1" smtClean="0"/>
              <a:t>eschar</a:t>
            </a:r>
            <a:r>
              <a:rPr lang="en-US" dirty="0" smtClean="0"/>
              <a:t> are physically and chemically different.</a:t>
            </a:r>
          </a:p>
          <a:p>
            <a:pPr marL="0" indent="0">
              <a:buNone/>
            </a:pPr>
            <a:endParaRPr lang="en-US" dirty="0" smtClean="0"/>
          </a:p>
          <a:p>
            <a:r>
              <a:rPr lang="en-US" dirty="0" smtClean="0"/>
              <a:t>Important to follow coding tips, instructions, examples and skip patterns.</a:t>
            </a:r>
          </a:p>
          <a:p>
            <a:pPr marL="393192" lvl="1" indent="0">
              <a:buNone/>
            </a:pPr>
            <a:endParaRPr lang="en-US" dirty="0"/>
          </a:p>
        </p:txBody>
      </p:sp>
    </p:spTree>
    <p:extLst>
      <p:ext uri="{BB962C8B-B14F-4D97-AF65-F5344CB8AC3E}">
        <p14:creationId xmlns:p14="http://schemas.microsoft.com/office/powerpoint/2010/main" val="1710891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u="sng" dirty="0" smtClean="0"/>
              <a:t>Section N - Medications</a:t>
            </a:r>
            <a:endParaRPr lang="en-US" u="sng" dirty="0"/>
          </a:p>
        </p:txBody>
      </p:sp>
      <p:sp>
        <p:nvSpPr>
          <p:cNvPr id="3" name="Content Placeholder 2"/>
          <p:cNvSpPr>
            <a:spLocks noGrp="1"/>
          </p:cNvSpPr>
          <p:nvPr>
            <p:ph idx="1"/>
          </p:nvPr>
        </p:nvSpPr>
        <p:spPr>
          <a:xfrm>
            <a:off x="152400" y="914400"/>
            <a:ext cx="8839200" cy="5791200"/>
          </a:xfrm>
        </p:spPr>
        <p:txBody>
          <a:bodyPr>
            <a:normAutofit fontScale="92500" lnSpcReduction="20000"/>
          </a:bodyPr>
          <a:lstStyle/>
          <a:p>
            <a:r>
              <a:rPr lang="en-US" sz="3000" b="1" dirty="0" smtClean="0"/>
              <a:t>N0300 – No410</a:t>
            </a:r>
          </a:p>
          <a:p>
            <a:pPr marL="0" indent="0">
              <a:buNone/>
            </a:pPr>
            <a:r>
              <a:rPr lang="en-US" sz="3000" b="1" dirty="0" smtClean="0"/>
              <a:t>Special Interest</a:t>
            </a:r>
          </a:p>
          <a:p>
            <a:r>
              <a:rPr lang="en-US" dirty="0" smtClean="0"/>
              <a:t>Injections – Record number of </a:t>
            </a:r>
            <a:r>
              <a:rPr lang="en-US" b="1" dirty="0" smtClean="0"/>
              <a:t>days </a:t>
            </a:r>
            <a:r>
              <a:rPr lang="en-US" dirty="0" smtClean="0"/>
              <a:t>during the look-back period the resident received any type of medication, antigen, vaccine, etc., by SQ, IM, or ID (intradermal) injection.</a:t>
            </a:r>
          </a:p>
          <a:p>
            <a:endParaRPr lang="en-US" dirty="0" smtClean="0"/>
          </a:p>
          <a:p>
            <a:r>
              <a:rPr lang="en-US" dirty="0" smtClean="0"/>
              <a:t>Insulin – Two Parts </a:t>
            </a:r>
          </a:p>
          <a:p>
            <a:pPr lvl="1"/>
            <a:r>
              <a:rPr lang="en-US" dirty="0" smtClean="0"/>
              <a:t>N0350A – Number of days during the look-back insulin was received.</a:t>
            </a:r>
          </a:p>
          <a:p>
            <a:pPr lvl="1"/>
            <a:r>
              <a:rPr lang="en-US" dirty="0" smtClean="0"/>
              <a:t>No350B – Number of days insulin orders were changed (does not include giving different doses according to sliding scale.  Only count if the entire sliding scale order was changed).</a:t>
            </a:r>
          </a:p>
          <a:p>
            <a:pPr marL="393192" lvl="1" indent="0">
              <a:buNone/>
            </a:pPr>
            <a:endParaRPr lang="en-US" dirty="0" smtClean="0"/>
          </a:p>
          <a:p>
            <a:r>
              <a:rPr lang="en-US" dirty="0" smtClean="0"/>
              <a:t>Medications Received – Record number of days resident received any of the indicated medication categories.  (Code according to the medication classification, not necessarily the reason it is given).</a:t>
            </a:r>
          </a:p>
          <a:p>
            <a:endParaRPr lang="en-US" dirty="0"/>
          </a:p>
        </p:txBody>
      </p:sp>
    </p:spTree>
    <p:extLst>
      <p:ext uri="{BB962C8B-B14F-4D97-AF65-F5344CB8AC3E}">
        <p14:creationId xmlns:p14="http://schemas.microsoft.com/office/powerpoint/2010/main" val="891126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838200"/>
          </a:xfrm>
        </p:spPr>
        <p:txBody>
          <a:bodyPr>
            <a:normAutofit fontScale="90000"/>
          </a:bodyPr>
          <a:lstStyle/>
          <a:p>
            <a:r>
              <a:rPr lang="en-US" u="sng" dirty="0" smtClean="0"/>
              <a:t>Section O – </a:t>
            </a:r>
            <a:r>
              <a:rPr lang="en-US" u="sng" dirty="0" err="1" smtClean="0"/>
              <a:t>Tx</a:t>
            </a:r>
            <a:r>
              <a:rPr lang="en-US" u="sng" dirty="0" smtClean="0"/>
              <a:t>/Procedures/Programs</a:t>
            </a:r>
            <a:endParaRPr lang="en-US" u="sng" dirty="0"/>
          </a:p>
        </p:txBody>
      </p:sp>
      <p:sp>
        <p:nvSpPr>
          <p:cNvPr id="3" name="Content Placeholder 2"/>
          <p:cNvSpPr>
            <a:spLocks noGrp="1"/>
          </p:cNvSpPr>
          <p:nvPr>
            <p:ph idx="1"/>
          </p:nvPr>
        </p:nvSpPr>
        <p:spPr>
          <a:xfrm>
            <a:off x="152400" y="1219200"/>
            <a:ext cx="8839200" cy="5486400"/>
          </a:xfrm>
        </p:spPr>
        <p:txBody>
          <a:bodyPr>
            <a:normAutofit lnSpcReduction="10000"/>
          </a:bodyPr>
          <a:lstStyle/>
          <a:p>
            <a:r>
              <a:rPr lang="en-US" sz="2800" b="1" dirty="0" smtClean="0"/>
              <a:t>O0100 </a:t>
            </a:r>
          </a:p>
          <a:p>
            <a:pPr marL="0" indent="0">
              <a:buNone/>
            </a:pPr>
            <a:r>
              <a:rPr lang="en-US" sz="2800" b="1" dirty="0" smtClean="0"/>
              <a:t>Special Interest</a:t>
            </a:r>
          </a:p>
          <a:p>
            <a:r>
              <a:rPr lang="en-US" sz="2800" dirty="0" smtClean="0"/>
              <a:t>Section O0100 has two parts – “While not a resident” and While a resident”.</a:t>
            </a:r>
            <a:r>
              <a:rPr lang="en-US" sz="2800" dirty="0"/>
              <a:t> </a:t>
            </a:r>
            <a:r>
              <a:rPr lang="en-US" sz="2800" dirty="0" smtClean="0"/>
              <a:t> Check coding tips for correct coding.</a:t>
            </a:r>
          </a:p>
          <a:p>
            <a:endParaRPr lang="en-US" sz="2800" dirty="0" smtClean="0"/>
          </a:p>
          <a:p>
            <a:r>
              <a:rPr lang="en-US" sz="2800" b="1" dirty="0" smtClean="0"/>
              <a:t>Isolation</a:t>
            </a:r>
            <a:r>
              <a:rPr lang="en-US" sz="2800" dirty="0" smtClean="0"/>
              <a:t> – code only when resident </a:t>
            </a:r>
            <a:r>
              <a:rPr lang="en-US" sz="2800" b="1" dirty="0" smtClean="0"/>
              <a:t>requires </a:t>
            </a:r>
            <a:r>
              <a:rPr lang="en-US" sz="2800" dirty="0" smtClean="0"/>
              <a:t>strict isolation</a:t>
            </a:r>
            <a:r>
              <a:rPr lang="en-US" sz="2800" b="1" dirty="0" smtClean="0"/>
              <a:t> </a:t>
            </a:r>
            <a:r>
              <a:rPr lang="en-US" sz="2800" dirty="0" smtClean="0"/>
              <a:t>(according to CDC, not simply facility policy or physician order) or transmission-based precautions </a:t>
            </a:r>
            <a:r>
              <a:rPr lang="en-US" sz="2800" b="1" dirty="0" smtClean="0"/>
              <a:t>and </a:t>
            </a:r>
            <a:r>
              <a:rPr lang="en-US" sz="2800" dirty="0" smtClean="0"/>
              <a:t>single room isolation because of active infection and </a:t>
            </a:r>
            <a:r>
              <a:rPr lang="en-US" sz="2800" b="1" dirty="0" smtClean="0"/>
              <a:t>cannot</a:t>
            </a:r>
            <a:r>
              <a:rPr lang="en-US" sz="2800" dirty="0" smtClean="0"/>
              <a:t> have a roommate.  </a:t>
            </a:r>
            <a:r>
              <a:rPr lang="en-US" sz="2800" b="1" dirty="0" smtClean="0"/>
              <a:t>Do not code if the precautions are standard precautions.</a:t>
            </a:r>
          </a:p>
          <a:p>
            <a:pPr marL="0" indent="0">
              <a:buNone/>
            </a:pPr>
            <a:r>
              <a:rPr lang="en-US" sz="1800" dirty="0" smtClean="0"/>
              <a:t>The manual gives reference sites for CDC guidelines.</a:t>
            </a:r>
          </a:p>
        </p:txBody>
      </p:sp>
    </p:spTree>
    <p:extLst>
      <p:ext uri="{BB962C8B-B14F-4D97-AF65-F5344CB8AC3E}">
        <p14:creationId xmlns:p14="http://schemas.microsoft.com/office/powerpoint/2010/main" val="431970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u="sng" dirty="0" smtClean="0"/>
              <a:t>Oo250 – Oo300</a:t>
            </a:r>
            <a:endParaRPr lang="en-US" u="sng" dirty="0"/>
          </a:p>
        </p:txBody>
      </p:sp>
      <p:sp>
        <p:nvSpPr>
          <p:cNvPr id="3" name="Content Placeholder 2"/>
          <p:cNvSpPr>
            <a:spLocks noGrp="1"/>
          </p:cNvSpPr>
          <p:nvPr>
            <p:ph idx="1"/>
          </p:nvPr>
        </p:nvSpPr>
        <p:spPr>
          <a:xfrm>
            <a:off x="152400" y="1752600"/>
            <a:ext cx="8839200" cy="4953000"/>
          </a:xfrm>
        </p:spPr>
        <p:txBody>
          <a:bodyPr>
            <a:normAutofit/>
          </a:bodyPr>
          <a:lstStyle/>
          <a:p>
            <a:r>
              <a:rPr lang="en-US" sz="3200" dirty="0" smtClean="0"/>
              <a:t>These sections document Influenza and Pneumococcal Vaccine information.</a:t>
            </a:r>
            <a:endParaRPr lang="en-US" sz="3200" dirty="0"/>
          </a:p>
        </p:txBody>
      </p:sp>
    </p:spTree>
    <p:extLst>
      <p:ext uri="{BB962C8B-B14F-4D97-AF65-F5344CB8AC3E}">
        <p14:creationId xmlns:p14="http://schemas.microsoft.com/office/powerpoint/2010/main" val="1679170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sz="6000" u="sng" dirty="0" smtClean="0"/>
              <a:t>Chapters</a:t>
            </a:r>
            <a:r>
              <a:rPr lang="en-US" u="sng" dirty="0" smtClean="0"/>
              <a:t> </a:t>
            </a:r>
            <a:endParaRPr lang="en-US" u="sng" dirty="0"/>
          </a:p>
        </p:txBody>
      </p:sp>
      <p:sp>
        <p:nvSpPr>
          <p:cNvPr id="3" name="Content Placeholder 2"/>
          <p:cNvSpPr>
            <a:spLocks noGrp="1"/>
          </p:cNvSpPr>
          <p:nvPr>
            <p:ph idx="1"/>
          </p:nvPr>
        </p:nvSpPr>
        <p:spPr>
          <a:xfrm>
            <a:off x="152400" y="990600"/>
            <a:ext cx="8839200" cy="5791200"/>
          </a:xfrm>
        </p:spPr>
        <p:txBody>
          <a:bodyPr>
            <a:normAutofit fontScale="55000" lnSpcReduction="20000"/>
          </a:bodyPr>
          <a:lstStyle/>
          <a:p>
            <a:r>
              <a:rPr lang="en-US" sz="5800" b="1" dirty="0"/>
              <a:t>Chapter </a:t>
            </a:r>
            <a:r>
              <a:rPr lang="en-US" sz="5800" b="1" dirty="0" smtClean="0"/>
              <a:t>1</a:t>
            </a:r>
            <a:r>
              <a:rPr lang="en-US" sz="5100" dirty="0" smtClean="0"/>
              <a:t> </a:t>
            </a:r>
            <a:r>
              <a:rPr lang="en-US" sz="4400" dirty="0" smtClean="0"/>
              <a:t>contains important </a:t>
            </a:r>
            <a:r>
              <a:rPr lang="en-US" sz="4400" dirty="0"/>
              <a:t>information about the content and completion of the RAI and how it serves the nursing facility staff in problem identification. There is also information about protecting the privacy of the MDS information, among other topics</a:t>
            </a:r>
            <a:r>
              <a:rPr lang="en-US" sz="4400" dirty="0" smtClean="0"/>
              <a:t>.</a:t>
            </a:r>
          </a:p>
          <a:p>
            <a:endParaRPr lang="en-US" sz="4400" dirty="0"/>
          </a:p>
          <a:p>
            <a:r>
              <a:rPr lang="en-US" sz="5800" b="1" dirty="0"/>
              <a:t>Chapter 2</a:t>
            </a:r>
            <a:r>
              <a:rPr lang="en-US" sz="4400" dirty="0"/>
              <a:t> </a:t>
            </a:r>
            <a:r>
              <a:rPr lang="en-US" sz="4400" dirty="0" smtClean="0"/>
              <a:t>details </a:t>
            </a:r>
            <a:r>
              <a:rPr lang="en-US" sz="4400" dirty="0"/>
              <a:t>scheduling, completion and submission timeframes for OBRA and PPS purposes. There are </a:t>
            </a:r>
            <a:r>
              <a:rPr lang="en-US" sz="4400" dirty="0" smtClean="0"/>
              <a:t>lots </a:t>
            </a:r>
            <a:r>
              <a:rPr lang="en-US" sz="4400" dirty="0"/>
              <a:t>of definitions in this chapter and some very useful charts that </a:t>
            </a:r>
            <a:r>
              <a:rPr lang="en-US" sz="4400" dirty="0" smtClean="0"/>
              <a:t>outline </a:t>
            </a:r>
            <a:r>
              <a:rPr lang="en-US" sz="4400" dirty="0"/>
              <a:t>timeframes related to scheduling, completion and submission. </a:t>
            </a:r>
            <a:endParaRPr lang="en-US" sz="4400" dirty="0" smtClean="0"/>
          </a:p>
          <a:p>
            <a:pPr marL="0" indent="0">
              <a:buNone/>
            </a:pPr>
            <a:endParaRPr lang="en-US" sz="4400" dirty="0"/>
          </a:p>
          <a:p>
            <a:r>
              <a:rPr lang="en-US" sz="5800" b="1" dirty="0"/>
              <a:t>Chapter </a:t>
            </a:r>
            <a:r>
              <a:rPr lang="en-US" sz="5800" b="1" dirty="0" smtClean="0"/>
              <a:t>3</a:t>
            </a:r>
            <a:r>
              <a:rPr lang="en-US" sz="5800" dirty="0" smtClean="0"/>
              <a:t> </a:t>
            </a:r>
            <a:r>
              <a:rPr lang="en-US" sz="4400" dirty="0" smtClean="0"/>
              <a:t>contains </a:t>
            </a:r>
            <a:r>
              <a:rPr lang="en-US" sz="4400" dirty="0"/>
              <a:t>directions for completing each and every MDS item. It is a must that this information be used to guide assessments; simply referring to the form (or item set) for directions will lead to inaccurate coding.</a:t>
            </a:r>
          </a:p>
          <a:p>
            <a:endParaRPr lang="en-US" sz="3800" dirty="0"/>
          </a:p>
          <a:p>
            <a:endParaRPr lang="en-US" dirty="0"/>
          </a:p>
        </p:txBody>
      </p:sp>
    </p:spTree>
    <p:extLst>
      <p:ext uri="{BB962C8B-B14F-4D97-AF65-F5344CB8AC3E}">
        <p14:creationId xmlns:p14="http://schemas.microsoft.com/office/powerpoint/2010/main" val="1156896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u="sng" dirty="0" smtClean="0"/>
              <a:t>0o400 - Therapies</a:t>
            </a:r>
            <a:endParaRPr lang="en-US" u="sng" dirty="0"/>
          </a:p>
        </p:txBody>
      </p:sp>
      <p:sp>
        <p:nvSpPr>
          <p:cNvPr id="3" name="Content Placeholder 2"/>
          <p:cNvSpPr>
            <a:spLocks noGrp="1"/>
          </p:cNvSpPr>
          <p:nvPr>
            <p:ph idx="1"/>
          </p:nvPr>
        </p:nvSpPr>
        <p:spPr>
          <a:xfrm>
            <a:off x="152400" y="1371600"/>
            <a:ext cx="8839200" cy="5334000"/>
          </a:xfrm>
        </p:spPr>
        <p:txBody>
          <a:bodyPr/>
          <a:lstStyle/>
          <a:p>
            <a:r>
              <a:rPr lang="en-US" sz="2800" dirty="0" smtClean="0"/>
              <a:t>Code only medically necessary therapies that occurred after admission/readmission to the NH that were:</a:t>
            </a:r>
          </a:p>
          <a:p>
            <a:pPr marL="0" indent="0">
              <a:buNone/>
            </a:pPr>
            <a:endParaRPr lang="en-US" dirty="0" smtClean="0"/>
          </a:p>
          <a:p>
            <a:pPr lvl="1"/>
            <a:r>
              <a:rPr lang="en-US" dirty="0" smtClean="0"/>
              <a:t>Ordered by a physician or other qualified professional based on a qualified therapist’s assessment and treatment plan.</a:t>
            </a:r>
          </a:p>
          <a:p>
            <a:pPr lvl="1"/>
            <a:endParaRPr lang="en-US" dirty="0" smtClean="0"/>
          </a:p>
          <a:p>
            <a:pPr lvl="1"/>
            <a:r>
              <a:rPr lang="en-US" dirty="0" smtClean="0"/>
              <a:t>Documented in the medical record.</a:t>
            </a:r>
          </a:p>
          <a:p>
            <a:pPr lvl="1"/>
            <a:endParaRPr lang="en-US" dirty="0" smtClean="0"/>
          </a:p>
          <a:p>
            <a:pPr lvl="1"/>
            <a:r>
              <a:rPr lang="en-US" dirty="0" smtClean="0"/>
              <a:t>Care planned and periodically evaluated to ensure the therapy is effective.</a:t>
            </a:r>
          </a:p>
          <a:p>
            <a:pPr marL="393192" lvl="1" indent="0">
              <a:buNone/>
            </a:pPr>
            <a:endParaRPr lang="en-US" dirty="0" smtClean="0"/>
          </a:p>
          <a:p>
            <a:pPr lvl="1"/>
            <a:r>
              <a:rPr lang="en-US" dirty="0" smtClean="0"/>
              <a:t>May occur either inside or outside the facility.</a:t>
            </a:r>
            <a:endParaRPr lang="en-US" dirty="0"/>
          </a:p>
        </p:txBody>
      </p:sp>
    </p:spTree>
    <p:extLst>
      <p:ext uri="{BB962C8B-B14F-4D97-AF65-F5344CB8AC3E}">
        <p14:creationId xmlns:p14="http://schemas.microsoft.com/office/powerpoint/2010/main" val="2353460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Coding for Therapy</a:t>
            </a:r>
            <a:endParaRPr lang="en-US" u="sng" dirty="0"/>
          </a:p>
        </p:txBody>
      </p:sp>
      <p:sp>
        <p:nvSpPr>
          <p:cNvPr id="3" name="Content Placeholder 2"/>
          <p:cNvSpPr>
            <a:spLocks noGrp="1"/>
          </p:cNvSpPr>
          <p:nvPr>
            <p:ph idx="1"/>
          </p:nvPr>
        </p:nvSpPr>
        <p:spPr>
          <a:xfrm>
            <a:off x="152400" y="1371600"/>
            <a:ext cx="8839200" cy="5334000"/>
          </a:xfrm>
        </p:spPr>
        <p:txBody>
          <a:bodyPr>
            <a:normAutofit/>
          </a:bodyPr>
          <a:lstStyle/>
          <a:p>
            <a:r>
              <a:rPr lang="en-US" dirty="0" smtClean="0"/>
              <a:t>Individual Minutes</a:t>
            </a:r>
          </a:p>
          <a:p>
            <a:pPr lvl="1"/>
            <a:r>
              <a:rPr lang="en-US" dirty="0" smtClean="0"/>
              <a:t>Enter the total minutes of therapy provided on an individual basis in the last 7 days.</a:t>
            </a:r>
          </a:p>
          <a:p>
            <a:pPr lvl="1"/>
            <a:endParaRPr lang="en-US" dirty="0" smtClean="0"/>
          </a:p>
          <a:p>
            <a:r>
              <a:rPr lang="en-US" dirty="0" smtClean="0"/>
              <a:t>Concurrent Minutes</a:t>
            </a:r>
          </a:p>
          <a:p>
            <a:pPr lvl="1"/>
            <a:r>
              <a:rPr lang="en-US" dirty="0" smtClean="0"/>
              <a:t>Enter the total minutes of therapy that were provided on a concurrent basis in the last 7 days.  Concurrent therapy is the treatment of 2 residents at the same time, when the residents are not performing the same or similar activities and both resident must be in the line of sight of the treating therapist or assistant for Medicare Part A.  Part B residents may not be treated concurrently.</a:t>
            </a:r>
          </a:p>
        </p:txBody>
      </p:sp>
    </p:spTree>
    <p:extLst>
      <p:ext uri="{BB962C8B-B14F-4D97-AF65-F5344CB8AC3E}">
        <p14:creationId xmlns:p14="http://schemas.microsoft.com/office/powerpoint/2010/main" val="8254596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u="sng" dirty="0" smtClean="0"/>
              <a:t>Coding (cont.)</a:t>
            </a:r>
            <a:endParaRPr lang="en-US" u="sng" dirty="0"/>
          </a:p>
        </p:txBody>
      </p:sp>
      <p:sp>
        <p:nvSpPr>
          <p:cNvPr id="3" name="Content Placeholder 2"/>
          <p:cNvSpPr>
            <a:spLocks noGrp="1"/>
          </p:cNvSpPr>
          <p:nvPr>
            <p:ph idx="1"/>
          </p:nvPr>
        </p:nvSpPr>
        <p:spPr>
          <a:xfrm>
            <a:off x="152400" y="1371600"/>
            <a:ext cx="8839200" cy="5334000"/>
          </a:xfrm>
        </p:spPr>
        <p:txBody>
          <a:bodyPr/>
          <a:lstStyle/>
          <a:p>
            <a:r>
              <a:rPr lang="en-US" dirty="0" smtClean="0"/>
              <a:t>Group Minutes</a:t>
            </a:r>
          </a:p>
          <a:p>
            <a:pPr lvl="1"/>
            <a:r>
              <a:rPr lang="en-US" dirty="0" smtClean="0"/>
              <a:t>Enter the total minutes of therapy provided in the last 7 days.  Group therapy for Part A is the treatment of 4 residents regardless of </a:t>
            </a:r>
            <a:r>
              <a:rPr lang="en-US" dirty="0" err="1" smtClean="0"/>
              <a:t>payor</a:t>
            </a:r>
            <a:r>
              <a:rPr lang="en-US" dirty="0" smtClean="0"/>
              <a:t> source, performing the same or similar activities and are supervised by a therapist or assistant who is not supervising other individuals.  For Medicare Part B, treatment of 2 or more regardless of </a:t>
            </a:r>
            <a:r>
              <a:rPr lang="en-US" dirty="0" err="1" smtClean="0"/>
              <a:t>payor</a:t>
            </a:r>
            <a:r>
              <a:rPr lang="en-US" dirty="0" smtClean="0"/>
              <a:t> source, at the same time.</a:t>
            </a:r>
          </a:p>
          <a:p>
            <a:pPr marL="393192" lvl="1" indent="0">
              <a:buNone/>
            </a:pPr>
            <a:endParaRPr lang="en-US" dirty="0" smtClean="0"/>
          </a:p>
          <a:p>
            <a:r>
              <a:rPr lang="en-US" dirty="0" smtClean="0"/>
              <a:t>Co-Treatment Minutes</a:t>
            </a:r>
          </a:p>
          <a:p>
            <a:pPr lvl="1"/>
            <a:r>
              <a:rPr lang="en-US" dirty="0" smtClean="0"/>
              <a:t>Enter the total minutes of therapy each discipline of therapy administered to the resident in co-treatment sessions in the last 7 days.</a:t>
            </a:r>
            <a:endParaRPr lang="en-US" dirty="0"/>
          </a:p>
        </p:txBody>
      </p:sp>
    </p:spTree>
    <p:extLst>
      <p:ext uri="{BB962C8B-B14F-4D97-AF65-F5344CB8AC3E}">
        <p14:creationId xmlns:p14="http://schemas.microsoft.com/office/powerpoint/2010/main" val="41564300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Coding (cont.)</a:t>
            </a:r>
            <a:endParaRPr lang="en-US" u="sng" dirty="0"/>
          </a:p>
        </p:txBody>
      </p:sp>
      <p:sp>
        <p:nvSpPr>
          <p:cNvPr id="3" name="Content Placeholder 2"/>
          <p:cNvSpPr>
            <a:spLocks noGrp="1"/>
          </p:cNvSpPr>
          <p:nvPr>
            <p:ph idx="1"/>
          </p:nvPr>
        </p:nvSpPr>
        <p:spPr>
          <a:xfrm>
            <a:off x="152400" y="1295400"/>
            <a:ext cx="8839200" cy="5486400"/>
          </a:xfrm>
        </p:spPr>
        <p:txBody>
          <a:bodyPr>
            <a:normAutofit fontScale="92500" lnSpcReduction="10000"/>
          </a:bodyPr>
          <a:lstStyle/>
          <a:p>
            <a:r>
              <a:rPr lang="en-US" dirty="0" smtClean="0"/>
              <a:t>Days – Enter the number of days therapy services were provided in the last 7 days.  A “day” of therapy is defined as skilled treatment for 15 minutes or more during the day.  Use total minutes of therapy provided (individual plus concurrent plus group) without adjustment to determine if the day is counted.</a:t>
            </a:r>
          </a:p>
          <a:p>
            <a:endParaRPr lang="en-US" dirty="0"/>
          </a:p>
          <a:p>
            <a:r>
              <a:rPr lang="en-US" dirty="0" smtClean="0"/>
              <a:t>Therapy Start Date – Record the date the most recent therapy regimen started.  This is the date the initial therapy evaluation is conducted regardless if treatment was rendered.</a:t>
            </a:r>
          </a:p>
          <a:p>
            <a:endParaRPr lang="en-US" dirty="0" smtClean="0"/>
          </a:p>
          <a:p>
            <a:r>
              <a:rPr lang="en-US" dirty="0" smtClean="0"/>
              <a:t>Therapy End Date – Record the date the most recent therapy regimen ended.  This is the last date the resident received skilled therapy treatment.</a:t>
            </a:r>
          </a:p>
          <a:p>
            <a:pPr marL="0" indent="0">
              <a:buNone/>
            </a:pPr>
            <a:endParaRPr lang="en-US" dirty="0" smtClean="0"/>
          </a:p>
          <a:p>
            <a:pPr marL="0" indent="0">
              <a:buNone/>
            </a:pPr>
            <a:r>
              <a:rPr lang="en-US" b="1" dirty="0" smtClean="0"/>
              <a:t>(See clarifications, definitions and examples)</a:t>
            </a:r>
          </a:p>
          <a:p>
            <a:pPr marL="0" indent="0">
              <a:buNone/>
            </a:pPr>
            <a:endParaRPr lang="en-US" dirty="0"/>
          </a:p>
        </p:txBody>
      </p:sp>
    </p:spTree>
    <p:extLst>
      <p:ext uri="{BB962C8B-B14F-4D97-AF65-F5344CB8AC3E}">
        <p14:creationId xmlns:p14="http://schemas.microsoft.com/office/powerpoint/2010/main" val="20382115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US" u="sng" dirty="0" smtClean="0"/>
              <a:t>0o420 Distinct Calendar Days</a:t>
            </a:r>
            <a:endParaRPr lang="en-US" u="sng" dirty="0"/>
          </a:p>
        </p:txBody>
      </p:sp>
      <p:sp>
        <p:nvSpPr>
          <p:cNvPr id="3" name="Content Placeholder 2"/>
          <p:cNvSpPr>
            <a:spLocks noGrp="1"/>
          </p:cNvSpPr>
          <p:nvPr>
            <p:ph idx="1"/>
          </p:nvPr>
        </p:nvSpPr>
        <p:spPr>
          <a:xfrm>
            <a:off x="152400" y="1905000"/>
            <a:ext cx="8839200" cy="4267200"/>
          </a:xfrm>
        </p:spPr>
        <p:txBody>
          <a:bodyPr/>
          <a:lstStyle/>
          <a:p>
            <a:endParaRPr lang="en-US" dirty="0" smtClean="0"/>
          </a:p>
          <a:p>
            <a:endParaRPr lang="en-US" dirty="0"/>
          </a:p>
          <a:p>
            <a:r>
              <a:rPr lang="en-US" sz="3200" dirty="0" smtClean="0"/>
              <a:t>To record the number of calendar days the resident received each specific type of skilled therapy services for at least 15 minutes in the past 7 days.</a:t>
            </a:r>
            <a:endParaRPr lang="en-US" sz="3200" dirty="0"/>
          </a:p>
        </p:txBody>
      </p:sp>
    </p:spTree>
    <p:extLst>
      <p:ext uri="{BB962C8B-B14F-4D97-AF65-F5344CB8AC3E}">
        <p14:creationId xmlns:p14="http://schemas.microsoft.com/office/powerpoint/2010/main" val="5463900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O0450 Resumption of Therapy</a:t>
            </a:r>
            <a:endParaRPr lang="en-US" u="sng" dirty="0"/>
          </a:p>
        </p:txBody>
      </p:sp>
      <p:sp>
        <p:nvSpPr>
          <p:cNvPr id="3" name="Content Placeholder 2"/>
          <p:cNvSpPr>
            <a:spLocks noGrp="1"/>
          </p:cNvSpPr>
          <p:nvPr>
            <p:ph idx="1"/>
          </p:nvPr>
        </p:nvSpPr>
        <p:spPr>
          <a:xfrm>
            <a:off x="152400" y="1295400"/>
            <a:ext cx="8839200" cy="5410200"/>
          </a:xfrm>
        </p:spPr>
        <p:txBody>
          <a:bodyPr/>
          <a:lstStyle/>
          <a:p>
            <a:r>
              <a:rPr lang="en-US" dirty="0" smtClean="0"/>
              <a:t>In cases where therapy resumes after the EOT OMRA is performed and the resumption of therapy date is no more that 5 consecutive calendar days after the last day of therapy provided, AND the therapy services resumed at the same RUG-IV classification level that was in effect prior to the EOT OMRA, an EOT-R may be completed.</a:t>
            </a:r>
          </a:p>
          <a:p>
            <a:endParaRPr lang="en-US" dirty="0"/>
          </a:p>
          <a:p>
            <a:pPr lvl="1"/>
            <a:r>
              <a:rPr lang="en-US" dirty="0" smtClean="0"/>
              <a:t>Determine when therapy will resume and code item O0450Bwith the date that therapy will resume</a:t>
            </a:r>
            <a:endParaRPr lang="en-US" dirty="0"/>
          </a:p>
        </p:txBody>
      </p:sp>
    </p:spTree>
    <p:extLst>
      <p:ext uri="{BB962C8B-B14F-4D97-AF65-F5344CB8AC3E}">
        <p14:creationId xmlns:p14="http://schemas.microsoft.com/office/powerpoint/2010/main" val="32592399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838200"/>
          </a:xfrm>
        </p:spPr>
        <p:txBody>
          <a:bodyPr>
            <a:normAutofit/>
          </a:bodyPr>
          <a:lstStyle/>
          <a:p>
            <a:r>
              <a:rPr lang="en-US" u="sng" dirty="0" smtClean="0"/>
              <a:t>O0500 Restorative Nursing </a:t>
            </a:r>
            <a:endParaRPr lang="en-US" u="sng" dirty="0"/>
          </a:p>
        </p:txBody>
      </p:sp>
      <p:sp>
        <p:nvSpPr>
          <p:cNvPr id="3" name="Content Placeholder 2"/>
          <p:cNvSpPr>
            <a:spLocks noGrp="1"/>
          </p:cNvSpPr>
          <p:nvPr>
            <p:ph idx="1"/>
          </p:nvPr>
        </p:nvSpPr>
        <p:spPr>
          <a:xfrm>
            <a:off x="152400" y="1447800"/>
            <a:ext cx="8839200" cy="5181600"/>
          </a:xfrm>
        </p:spPr>
        <p:txBody>
          <a:bodyPr/>
          <a:lstStyle/>
          <a:p>
            <a:r>
              <a:rPr lang="en-US" dirty="0" smtClean="0"/>
              <a:t>Refers to nursing interventions that promote the resident’s ability to adapt and adjust to living as independently and safely as possible.</a:t>
            </a:r>
          </a:p>
          <a:p>
            <a:endParaRPr lang="en-US" dirty="0"/>
          </a:p>
          <a:p>
            <a:r>
              <a:rPr lang="en-US" dirty="0" smtClean="0"/>
              <a:t>May be started on a restorative nursing program when the resident is admitted to the facility with restorative needs, but is not a candidate for formalized rehab, when restorative needs arise during a longer stay or in conjunction with formal rehab therapy.</a:t>
            </a:r>
            <a:endParaRPr lang="en-US" dirty="0"/>
          </a:p>
        </p:txBody>
      </p:sp>
    </p:spTree>
    <p:extLst>
      <p:ext uri="{BB962C8B-B14F-4D97-AF65-F5344CB8AC3E}">
        <p14:creationId xmlns:p14="http://schemas.microsoft.com/office/powerpoint/2010/main" val="37799214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u="sng" dirty="0" smtClean="0"/>
              <a:t>Restorative (cont.)</a:t>
            </a:r>
            <a:endParaRPr lang="en-US" u="sng" dirty="0"/>
          </a:p>
        </p:txBody>
      </p:sp>
      <p:sp>
        <p:nvSpPr>
          <p:cNvPr id="3" name="Content Placeholder 2"/>
          <p:cNvSpPr>
            <a:spLocks noGrp="1"/>
          </p:cNvSpPr>
          <p:nvPr>
            <p:ph idx="1"/>
          </p:nvPr>
        </p:nvSpPr>
        <p:spPr>
          <a:xfrm>
            <a:off x="152400" y="1447800"/>
            <a:ext cx="8763000" cy="5334000"/>
          </a:xfrm>
        </p:spPr>
        <p:txBody>
          <a:bodyPr>
            <a:normAutofit fontScale="92500" lnSpcReduction="20000"/>
          </a:bodyPr>
          <a:lstStyle/>
          <a:p>
            <a:r>
              <a:rPr lang="en-US" sz="2800" dirty="0" smtClean="0"/>
              <a:t>The following criteria must be met to code O0500:</a:t>
            </a:r>
          </a:p>
          <a:p>
            <a:pPr marL="0" indent="0">
              <a:buNone/>
            </a:pPr>
            <a:endParaRPr lang="en-US" dirty="0" smtClean="0"/>
          </a:p>
          <a:p>
            <a:pPr lvl="1"/>
            <a:r>
              <a:rPr lang="en-US" dirty="0" smtClean="0"/>
              <a:t>Measureable objective and interventions must be documented in the care plan and in the medical record.</a:t>
            </a:r>
          </a:p>
          <a:p>
            <a:pPr marL="393192" lvl="1" indent="0">
              <a:buNone/>
            </a:pPr>
            <a:endParaRPr lang="en-US" dirty="0" smtClean="0"/>
          </a:p>
          <a:p>
            <a:pPr lvl="1"/>
            <a:r>
              <a:rPr lang="en-US" dirty="0" smtClean="0"/>
              <a:t>Evidence of periodic evaluation by the licensed nurse must be present in the medical record.</a:t>
            </a:r>
          </a:p>
          <a:p>
            <a:pPr marL="393192" lvl="1" indent="0">
              <a:buNone/>
            </a:pPr>
            <a:endParaRPr lang="en-US" dirty="0" smtClean="0"/>
          </a:p>
          <a:p>
            <a:pPr lvl="1"/>
            <a:r>
              <a:rPr lang="en-US" dirty="0" smtClean="0"/>
              <a:t>Nursing assistants/aides must be trained in the techniques that promote resident involvement in the activity.</a:t>
            </a:r>
          </a:p>
          <a:p>
            <a:pPr marL="393192" lvl="1" indent="0">
              <a:buNone/>
            </a:pPr>
            <a:endParaRPr lang="en-US" dirty="0" smtClean="0"/>
          </a:p>
          <a:p>
            <a:pPr lvl="1"/>
            <a:r>
              <a:rPr lang="en-US" dirty="0" smtClean="0"/>
              <a:t>An RN or LPN must supervise the activities in a restorative nursing program.</a:t>
            </a:r>
          </a:p>
          <a:p>
            <a:pPr lvl="1"/>
            <a:endParaRPr lang="en-US" dirty="0" smtClean="0"/>
          </a:p>
          <a:p>
            <a:pPr marL="393192" lvl="1" indent="0">
              <a:buNone/>
            </a:pPr>
            <a:r>
              <a:rPr lang="en-US" dirty="0" smtClean="0"/>
              <a:t>(The manual gives guidance, definitions and examples.)</a:t>
            </a:r>
            <a:endParaRPr lang="en-US" dirty="0"/>
          </a:p>
        </p:txBody>
      </p:sp>
    </p:spTree>
    <p:extLst>
      <p:ext uri="{BB962C8B-B14F-4D97-AF65-F5344CB8AC3E}">
        <p14:creationId xmlns:p14="http://schemas.microsoft.com/office/powerpoint/2010/main" val="11949387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990600"/>
          </a:xfrm>
        </p:spPr>
        <p:txBody>
          <a:bodyPr>
            <a:normAutofit/>
          </a:bodyPr>
          <a:lstStyle/>
          <a:p>
            <a:r>
              <a:rPr lang="en-US" sz="5400" u="sng" dirty="0" smtClean="0"/>
              <a:t>O0600 Physician Examinations</a:t>
            </a:r>
            <a:endParaRPr lang="en-US" sz="5400" u="sng" dirty="0"/>
          </a:p>
        </p:txBody>
      </p:sp>
      <p:sp>
        <p:nvSpPr>
          <p:cNvPr id="3" name="Content Placeholder 2"/>
          <p:cNvSpPr>
            <a:spLocks noGrp="1"/>
          </p:cNvSpPr>
          <p:nvPr>
            <p:ph idx="1"/>
          </p:nvPr>
        </p:nvSpPr>
        <p:spPr>
          <a:xfrm>
            <a:off x="152400" y="1143000"/>
            <a:ext cx="8839200" cy="5562600"/>
          </a:xfrm>
        </p:spPr>
        <p:txBody>
          <a:bodyPr>
            <a:normAutofit/>
          </a:bodyPr>
          <a:lstStyle/>
          <a:p>
            <a:r>
              <a:rPr lang="en-US" sz="2800" dirty="0" smtClean="0"/>
              <a:t>Physician Exams:</a:t>
            </a:r>
          </a:p>
          <a:p>
            <a:pPr marL="0" indent="0">
              <a:buNone/>
            </a:pPr>
            <a:endParaRPr lang="en-US" dirty="0" smtClean="0"/>
          </a:p>
          <a:p>
            <a:pPr lvl="1"/>
            <a:r>
              <a:rPr lang="en-US" dirty="0"/>
              <a:t>Includes MDs, ODs, podiatrists, dentists, NPs, Clinical Nurse Specialist (per State law</a:t>
            </a:r>
            <a:r>
              <a:rPr lang="en-US" dirty="0" smtClean="0"/>
              <a:t>).</a:t>
            </a:r>
          </a:p>
          <a:p>
            <a:pPr lvl="1"/>
            <a:endParaRPr lang="en-US" dirty="0"/>
          </a:p>
          <a:p>
            <a:pPr lvl="1"/>
            <a:r>
              <a:rPr lang="en-US" dirty="0"/>
              <a:t>Exam can be completed in the facility or at the physician’s office.  Do not include exams conducted prior to admission/re-admission, ER visits or hospital observation </a:t>
            </a:r>
            <a:r>
              <a:rPr lang="en-US" dirty="0" smtClean="0"/>
              <a:t>stays.</a:t>
            </a:r>
          </a:p>
          <a:p>
            <a:pPr lvl="1"/>
            <a:endParaRPr lang="en-US" dirty="0" smtClean="0"/>
          </a:p>
          <a:p>
            <a:pPr lvl="1"/>
            <a:r>
              <a:rPr lang="en-US" dirty="0" smtClean="0"/>
              <a:t>Physician </a:t>
            </a:r>
            <a:r>
              <a:rPr lang="en-US" dirty="0"/>
              <a:t>Examination can include partial or complete exam of the resident, monitoring for response to treatment, or adjusting treatment as a result of exam</a:t>
            </a:r>
            <a:r>
              <a:rPr lang="en-US" dirty="0" smtClean="0"/>
              <a:t>.</a:t>
            </a:r>
            <a:endParaRPr lang="en-US" dirty="0"/>
          </a:p>
          <a:p>
            <a:pPr marL="0" indent="0">
              <a:buNone/>
            </a:pPr>
            <a:endParaRPr lang="en-US" dirty="0" smtClean="0"/>
          </a:p>
        </p:txBody>
      </p:sp>
    </p:spTree>
    <p:extLst>
      <p:ext uri="{BB962C8B-B14F-4D97-AF65-F5344CB8AC3E}">
        <p14:creationId xmlns:p14="http://schemas.microsoft.com/office/powerpoint/2010/main" val="4152336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838200"/>
          </a:xfrm>
        </p:spPr>
        <p:txBody>
          <a:bodyPr>
            <a:normAutofit/>
          </a:bodyPr>
          <a:lstStyle/>
          <a:p>
            <a:r>
              <a:rPr lang="en-US" sz="4800" u="sng" dirty="0" smtClean="0"/>
              <a:t>O0700 Physician Orders</a:t>
            </a:r>
            <a:endParaRPr lang="en-US" sz="4800" u="sng" dirty="0"/>
          </a:p>
        </p:txBody>
      </p:sp>
      <p:sp>
        <p:nvSpPr>
          <p:cNvPr id="3" name="Content Placeholder 2"/>
          <p:cNvSpPr>
            <a:spLocks noGrp="1"/>
          </p:cNvSpPr>
          <p:nvPr>
            <p:ph idx="1"/>
          </p:nvPr>
        </p:nvSpPr>
        <p:spPr>
          <a:xfrm>
            <a:off x="152400" y="1066800"/>
            <a:ext cx="8763000" cy="5638800"/>
          </a:xfrm>
        </p:spPr>
        <p:txBody>
          <a:bodyPr/>
          <a:lstStyle/>
          <a:p>
            <a:r>
              <a:rPr lang="en-US" sz="2800" dirty="0" smtClean="0"/>
              <a:t>Physician Orders</a:t>
            </a:r>
          </a:p>
          <a:p>
            <a:pPr lvl="1"/>
            <a:r>
              <a:rPr lang="en-US" dirty="0" smtClean="0"/>
              <a:t>Includes written, telephone, fax or consultation orders for new or altered treatment.  Does not include standard admission or re-admission orders, renewal orders, or clarifying orders without changes.</a:t>
            </a:r>
          </a:p>
          <a:p>
            <a:pPr lvl="1"/>
            <a:r>
              <a:rPr lang="en-US" dirty="0" smtClean="0"/>
              <a:t>Administering a different sliding scale dose from a sliding scale order does not count as an order change.</a:t>
            </a:r>
          </a:p>
          <a:p>
            <a:pPr lvl="1"/>
            <a:r>
              <a:rPr lang="en-US" dirty="0" smtClean="0"/>
              <a:t>PRN orders already on file is not counted when the PRN dose is activated.</a:t>
            </a:r>
          </a:p>
          <a:p>
            <a:pPr lvl="1"/>
            <a:r>
              <a:rPr lang="en-US" dirty="0" err="1" smtClean="0"/>
              <a:t>Recertifications</a:t>
            </a:r>
            <a:r>
              <a:rPr lang="en-US" dirty="0" smtClean="0"/>
              <a:t> are renewals and do not count.</a:t>
            </a:r>
          </a:p>
          <a:p>
            <a:pPr lvl="1"/>
            <a:r>
              <a:rPr lang="en-US" dirty="0" smtClean="0"/>
              <a:t>Multiple physicians with orders on the same day is counted as 1 physician visit and 1 day in which orders were changed.</a:t>
            </a:r>
          </a:p>
          <a:p>
            <a:pPr lvl="1"/>
            <a:r>
              <a:rPr lang="en-US" dirty="0" smtClean="0"/>
              <a:t>Do not count orders written by a pharmacist.</a:t>
            </a:r>
            <a:endParaRPr lang="en-US" dirty="0"/>
          </a:p>
        </p:txBody>
      </p:sp>
    </p:spTree>
    <p:extLst>
      <p:ext uri="{BB962C8B-B14F-4D97-AF65-F5344CB8AC3E}">
        <p14:creationId xmlns:p14="http://schemas.microsoft.com/office/powerpoint/2010/main" val="344858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Chapters </a:t>
            </a:r>
            <a:r>
              <a:rPr lang="en-US" sz="4000" u="sng" dirty="0" smtClean="0"/>
              <a:t>cont.</a:t>
            </a:r>
            <a:endParaRPr lang="en-US" sz="4000" u="sng" dirty="0"/>
          </a:p>
        </p:txBody>
      </p:sp>
      <p:sp>
        <p:nvSpPr>
          <p:cNvPr id="3" name="Content Placeholder 2"/>
          <p:cNvSpPr>
            <a:spLocks noGrp="1"/>
          </p:cNvSpPr>
          <p:nvPr>
            <p:ph idx="1"/>
          </p:nvPr>
        </p:nvSpPr>
        <p:spPr>
          <a:xfrm>
            <a:off x="228600" y="1295400"/>
            <a:ext cx="8686800" cy="5410200"/>
          </a:xfrm>
        </p:spPr>
        <p:txBody>
          <a:bodyPr>
            <a:normAutofit fontScale="92500"/>
          </a:bodyPr>
          <a:lstStyle/>
          <a:p>
            <a:r>
              <a:rPr lang="en-US" sz="3500" b="1" dirty="0"/>
              <a:t>Chapter 4</a:t>
            </a:r>
            <a:r>
              <a:rPr lang="en-US" sz="3200" dirty="0"/>
              <a:t> </a:t>
            </a:r>
            <a:r>
              <a:rPr lang="en-US" dirty="0"/>
              <a:t>is titled Care Area Assessment (CAA) Process and Care Planning – here you will find information about the RAI process and how the CAAs provide the critical link between the MDS and the care plan. </a:t>
            </a:r>
            <a:endParaRPr lang="en-US" dirty="0" smtClean="0"/>
          </a:p>
          <a:p>
            <a:endParaRPr lang="en-US" dirty="0"/>
          </a:p>
          <a:p>
            <a:r>
              <a:rPr lang="en-US" sz="3500" b="1" dirty="0"/>
              <a:t>Chapter 5</a:t>
            </a:r>
            <a:r>
              <a:rPr lang="en-US" dirty="0"/>
              <a:t> </a:t>
            </a:r>
            <a:r>
              <a:rPr lang="en-US" dirty="0" smtClean="0"/>
              <a:t>details Submission </a:t>
            </a:r>
            <a:r>
              <a:rPr lang="en-US" dirty="0"/>
              <a:t>and Correction of the MDS </a:t>
            </a:r>
            <a:r>
              <a:rPr lang="en-US" dirty="0" smtClean="0"/>
              <a:t>Assessments. </a:t>
            </a:r>
          </a:p>
          <a:p>
            <a:endParaRPr lang="en-US" dirty="0"/>
          </a:p>
          <a:p>
            <a:r>
              <a:rPr lang="en-US" sz="3500" b="1" dirty="0" smtClean="0"/>
              <a:t>Chapter </a:t>
            </a:r>
            <a:r>
              <a:rPr lang="en-US" sz="3500" b="1" dirty="0"/>
              <a:t>6</a:t>
            </a:r>
            <a:r>
              <a:rPr lang="en-US" dirty="0"/>
              <a:t> outlines the Medicare Skilled Nursing Facility Prospective Payment System (SNF PPS) – there is some overview information about SNF PPS in this chapter as well as very detailed information about the RUG-IV system. </a:t>
            </a:r>
            <a:r>
              <a:rPr lang="en-US" dirty="0" smtClean="0"/>
              <a:t> </a:t>
            </a:r>
            <a:endParaRPr lang="en-US" dirty="0"/>
          </a:p>
          <a:p>
            <a:endParaRPr lang="en-US" dirty="0"/>
          </a:p>
        </p:txBody>
      </p:sp>
    </p:spTree>
    <p:extLst>
      <p:ext uri="{BB962C8B-B14F-4D97-AF65-F5344CB8AC3E}">
        <p14:creationId xmlns:p14="http://schemas.microsoft.com/office/powerpoint/2010/main" val="7343990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382000" cy="838200"/>
          </a:xfrm>
        </p:spPr>
        <p:txBody>
          <a:bodyPr>
            <a:normAutofit/>
          </a:bodyPr>
          <a:lstStyle/>
          <a:p>
            <a:r>
              <a:rPr lang="en-US" u="sng" dirty="0" smtClean="0"/>
              <a:t>Section P – Restraints (P0100)</a:t>
            </a:r>
            <a:endParaRPr lang="en-US" u="sng" dirty="0"/>
          </a:p>
        </p:txBody>
      </p:sp>
      <p:sp>
        <p:nvSpPr>
          <p:cNvPr id="3" name="Content Placeholder 2"/>
          <p:cNvSpPr>
            <a:spLocks noGrp="1"/>
          </p:cNvSpPr>
          <p:nvPr>
            <p:ph idx="1"/>
          </p:nvPr>
        </p:nvSpPr>
        <p:spPr>
          <a:xfrm>
            <a:off x="152400" y="990600"/>
            <a:ext cx="8839200" cy="5715000"/>
          </a:xfrm>
        </p:spPr>
        <p:txBody>
          <a:bodyPr>
            <a:normAutofit fontScale="85000" lnSpcReduction="10000"/>
          </a:bodyPr>
          <a:lstStyle/>
          <a:p>
            <a:pPr marL="0" indent="0">
              <a:buNone/>
            </a:pPr>
            <a:r>
              <a:rPr lang="en-US" sz="3300" b="1" dirty="0" smtClean="0"/>
              <a:t>Special Interest</a:t>
            </a:r>
          </a:p>
          <a:p>
            <a:r>
              <a:rPr lang="en-US" b="1" dirty="0" smtClean="0"/>
              <a:t>Definition/CMS</a:t>
            </a:r>
            <a:r>
              <a:rPr lang="en-US" dirty="0" smtClean="0"/>
              <a:t>:  Any manual method or physical or mechanical device, material or equipment attached or adjacent to the resident’s body that the individual cannot remove easily, which restricts freedom of movement or normal access to one’s body.  (</a:t>
            </a:r>
            <a:r>
              <a:rPr lang="en-US" b="1" dirty="0" smtClean="0"/>
              <a:t>Any device must be individually assessed for effect on each resident</a:t>
            </a:r>
            <a:r>
              <a:rPr lang="en-US" dirty="0" smtClean="0"/>
              <a:t>.)</a:t>
            </a:r>
          </a:p>
          <a:p>
            <a:endParaRPr lang="en-US" dirty="0" smtClean="0"/>
          </a:p>
          <a:p>
            <a:r>
              <a:rPr lang="en-US" dirty="0" smtClean="0"/>
              <a:t>Federal regulations nor CMS guidelines prohibit the use of physical restraints in nursing homes, except when they are imposed for discipline or convenience and are not required to treat the resident’s medical symptoms.</a:t>
            </a:r>
          </a:p>
          <a:p>
            <a:pPr marL="0" indent="0">
              <a:buNone/>
            </a:pPr>
            <a:endParaRPr lang="en-US" dirty="0" smtClean="0"/>
          </a:p>
          <a:p>
            <a:r>
              <a:rPr lang="en-US" dirty="0" smtClean="0"/>
              <a:t>Exclude from this section items that are typically used in the provision of medical care, such as catheters, drainage tubes, casts, traction, leg, arm, neck or back braces, abdominal binders, and bandages that are serving in their usual capacity to meet medical needs.</a:t>
            </a:r>
          </a:p>
        </p:txBody>
      </p:sp>
    </p:spTree>
    <p:extLst>
      <p:ext uri="{BB962C8B-B14F-4D97-AF65-F5344CB8AC3E}">
        <p14:creationId xmlns:p14="http://schemas.microsoft.com/office/powerpoint/2010/main" val="1173171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143000"/>
          </a:xfrm>
        </p:spPr>
        <p:txBody>
          <a:bodyPr>
            <a:normAutofit fontScale="90000"/>
          </a:bodyPr>
          <a:lstStyle/>
          <a:p>
            <a:r>
              <a:rPr lang="en-US" u="sng" dirty="0" smtClean="0"/>
              <a:t>Section Q – Participation in Assessment and Goal Setting</a:t>
            </a:r>
            <a:endParaRPr lang="en-US" u="sng" dirty="0"/>
          </a:p>
        </p:txBody>
      </p:sp>
      <p:sp>
        <p:nvSpPr>
          <p:cNvPr id="3" name="Content Placeholder 2"/>
          <p:cNvSpPr>
            <a:spLocks noGrp="1"/>
          </p:cNvSpPr>
          <p:nvPr>
            <p:ph idx="1"/>
          </p:nvPr>
        </p:nvSpPr>
        <p:spPr>
          <a:xfrm>
            <a:off x="152400" y="1219200"/>
            <a:ext cx="8915400" cy="5562600"/>
          </a:xfrm>
        </p:spPr>
        <p:txBody>
          <a:bodyPr>
            <a:normAutofit fontScale="92500" lnSpcReduction="20000"/>
          </a:bodyPr>
          <a:lstStyle/>
          <a:p>
            <a:r>
              <a:rPr lang="en-US" sz="3000" b="1" dirty="0" smtClean="0"/>
              <a:t>Q0100 – Q0600</a:t>
            </a:r>
          </a:p>
          <a:p>
            <a:pPr marL="0" indent="0">
              <a:buNone/>
            </a:pPr>
            <a:r>
              <a:rPr lang="en-US" sz="3000" b="1" dirty="0" smtClean="0"/>
              <a:t>Special Interest</a:t>
            </a:r>
          </a:p>
          <a:p>
            <a:r>
              <a:rPr lang="en-US" dirty="0" smtClean="0"/>
              <a:t>Intent is to record the participation and expectations of the resident, family members, or significant other in the assessment and understand resident’s goals.</a:t>
            </a:r>
          </a:p>
          <a:p>
            <a:endParaRPr lang="en-US" dirty="0" smtClean="0"/>
          </a:p>
          <a:p>
            <a:r>
              <a:rPr lang="en-US" dirty="0" smtClean="0"/>
              <a:t>Section Q insures all have the chance to learn about home and community based services and the opportunity to receive LTC in the least restrictive setting.  Answers to certain items will trigger a follow-up which gives the resident the chance to receive information, but additional assessment by the physician and LCA may be necessary to determine if discharge is appropriate.</a:t>
            </a:r>
          </a:p>
          <a:p>
            <a:pPr marL="0" indent="0">
              <a:buNone/>
            </a:pPr>
            <a:endParaRPr lang="en-US" dirty="0" smtClean="0"/>
          </a:p>
          <a:p>
            <a:r>
              <a:rPr lang="en-US" dirty="0" smtClean="0"/>
              <a:t>Q0490 - Is an option Not to continue to be asked on assessments other than comprehensive assessments.</a:t>
            </a:r>
          </a:p>
          <a:p>
            <a:endParaRPr lang="en-US" dirty="0"/>
          </a:p>
        </p:txBody>
      </p:sp>
    </p:spTree>
    <p:extLst>
      <p:ext uri="{BB962C8B-B14F-4D97-AF65-F5344CB8AC3E}">
        <p14:creationId xmlns:p14="http://schemas.microsoft.com/office/powerpoint/2010/main" val="2776973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normAutofit/>
          </a:bodyPr>
          <a:lstStyle/>
          <a:p>
            <a:r>
              <a:rPr lang="en-US" u="sng" dirty="0" smtClean="0"/>
              <a:t>Section V – CAA Summary</a:t>
            </a:r>
            <a:endParaRPr lang="en-US" u="sng" dirty="0"/>
          </a:p>
        </p:txBody>
      </p:sp>
      <p:sp>
        <p:nvSpPr>
          <p:cNvPr id="3" name="Content Placeholder 2"/>
          <p:cNvSpPr>
            <a:spLocks noGrp="1"/>
          </p:cNvSpPr>
          <p:nvPr>
            <p:ph idx="1"/>
          </p:nvPr>
        </p:nvSpPr>
        <p:spPr>
          <a:xfrm>
            <a:off x="152400" y="914400"/>
            <a:ext cx="8839200" cy="5791200"/>
          </a:xfrm>
        </p:spPr>
        <p:txBody>
          <a:bodyPr>
            <a:normAutofit lnSpcReduction="10000"/>
          </a:bodyPr>
          <a:lstStyle/>
          <a:p>
            <a:r>
              <a:rPr lang="en-US" sz="2800" b="1" dirty="0" smtClean="0"/>
              <a:t>V0100 – V0200</a:t>
            </a:r>
          </a:p>
          <a:p>
            <a:pPr marL="0" indent="0">
              <a:buNone/>
            </a:pPr>
            <a:r>
              <a:rPr lang="en-US" sz="2800" b="1" dirty="0" smtClean="0"/>
              <a:t>Special Interest</a:t>
            </a:r>
          </a:p>
          <a:p>
            <a:r>
              <a:rPr lang="en-US" dirty="0" smtClean="0"/>
              <a:t>Item V0200A documents which triggered care areas require further assessment, decision as to whether or not a  triggered care area is addressed in the resident care plan </a:t>
            </a:r>
            <a:r>
              <a:rPr lang="en-US" b="1" dirty="0" smtClean="0"/>
              <a:t>AND the location and date of CAA documentation (this is a “map” to the CAA decision making documentation).</a:t>
            </a:r>
          </a:p>
          <a:p>
            <a:endParaRPr lang="en-US" b="1" dirty="0"/>
          </a:p>
          <a:p>
            <a:r>
              <a:rPr lang="en-US" dirty="0" smtClean="0"/>
              <a:t>V0200B1 – Signature of the RN coordinating the CAA process.</a:t>
            </a:r>
          </a:p>
          <a:p>
            <a:endParaRPr lang="en-US" dirty="0"/>
          </a:p>
          <a:p>
            <a:r>
              <a:rPr lang="en-US" dirty="0" smtClean="0"/>
              <a:t>V0200B2 – Date RN coordinating the CAA process certifies the CAAs have been completed.</a:t>
            </a:r>
            <a:endParaRPr lang="en-US" dirty="0"/>
          </a:p>
        </p:txBody>
      </p:sp>
    </p:spTree>
    <p:extLst>
      <p:ext uri="{BB962C8B-B14F-4D97-AF65-F5344CB8AC3E}">
        <p14:creationId xmlns:p14="http://schemas.microsoft.com/office/powerpoint/2010/main" val="6375449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838200"/>
          </a:xfrm>
        </p:spPr>
        <p:txBody>
          <a:bodyPr>
            <a:normAutofit/>
          </a:bodyPr>
          <a:lstStyle/>
          <a:p>
            <a:r>
              <a:rPr lang="en-US" u="sng" dirty="0" smtClean="0"/>
              <a:t>Section X – Correction Request</a:t>
            </a:r>
            <a:endParaRPr lang="en-US" u="sng" dirty="0"/>
          </a:p>
        </p:txBody>
      </p:sp>
      <p:sp>
        <p:nvSpPr>
          <p:cNvPr id="3" name="Content Placeholder 2"/>
          <p:cNvSpPr>
            <a:spLocks noGrp="1"/>
          </p:cNvSpPr>
          <p:nvPr>
            <p:ph idx="1"/>
          </p:nvPr>
        </p:nvSpPr>
        <p:spPr>
          <a:xfrm>
            <a:off x="152400" y="914400"/>
            <a:ext cx="8839200" cy="5715000"/>
          </a:xfrm>
        </p:spPr>
        <p:txBody>
          <a:bodyPr>
            <a:normAutofit fontScale="77500" lnSpcReduction="20000"/>
          </a:bodyPr>
          <a:lstStyle/>
          <a:p>
            <a:r>
              <a:rPr lang="en-US" sz="3600" b="1" dirty="0" smtClean="0"/>
              <a:t>X0150 – X01050</a:t>
            </a:r>
          </a:p>
          <a:p>
            <a:pPr marL="0" indent="0">
              <a:buNone/>
            </a:pPr>
            <a:r>
              <a:rPr lang="en-US" sz="3600" b="1" dirty="0" smtClean="0"/>
              <a:t>Special Interest</a:t>
            </a:r>
          </a:p>
          <a:p>
            <a:pPr marL="0" indent="0">
              <a:buNone/>
            </a:pPr>
            <a:r>
              <a:rPr lang="en-US" dirty="0" smtClean="0"/>
              <a:t>The purpose of Section X is to identify an MDS record to be modified or inactivated.</a:t>
            </a:r>
          </a:p>
          <a:p>
            <a:endParaRPr lang="en-US" dirty="0" smtClean="0"/>
          </a:p>
          <a:p>
            <a:r>
              <a:rPr lang="en-US" dirty="0" smtClean="0"/>
              <a:t>Modification for:</a:t>
            </a:r>
          </a:p>
          <a:p>
            <a:pPr lvl="1"/>
            <a:r>
              <a:rPr lang="en-US" dirty="0" smtClean="0"/>
              <a:t>Transcription errors</a:t>
            </a:r>
          </a:p>
          <a:p>
            <a:pPr lvl="1"/>
            <a:r>
              <a:rPr lang="en-US" dirty="0" smtClean="0"/>
              <a:t>Data entry errors</a:t>
            </a:r>
          </a:p>
          <a:p>
            <a:pPr lvl="1"/>
            <a:r>
              <a:rPr lang="en-US" dirty="0" smtClean="0"/>
              <a:t>Software product errors</a:t>
            </a:r>
          </a:p>
          <a:p>
            <a:pPr lvl="1"/>
            <a:r>
              <a:rPr lang="en-US" dirty="0" smtClean="0"/>
              <a:t>Item coding errors</a:t>
            </a:r>
          </a:p>
          <a:p>
            <a:pPr lvl="1"/>
            <a:r>
              <a:rPr lang="en-US" dirty="0" smtClean="0"/>
              <a:t>Other errors requiring modification</a:t>
            </a:r>
          </a:p>
          <a:p>
            <a:endParaRPr lang="en-US" dirty="0"/>
          </a:p>
          <a:p>
            <a:r>
              <a:rPr lang="en-US" dirty="0" smtClean="0"/>
              <a:t>Inactivation used to move an existing record in the QIES ASAP database from an active file to an archive file.  Used when the event did not occur.</a:t>
            </a:r>
          </a:p>
          <a:p>
            <a:endParaRPr lang="en-US" dirty="0"/>
          </a:p>
          <a:p>
            <a:r>
              <a:rPr lang="en-US" dirty="0" smtClean="0"/>
              <a:t>Manual Deletion required only three reasons.</a:t>
            </a:r>
          </a:p>
          <a:p>
            <a:endParaRPr lang="en-US" dirty="0"/>
          </a:p>
          <a:p>
            <a:r>
              <a:rPr lang="en-US" dirty="0" smtClean="0"/>
              <a:t>Refer to </a:t>
            </a:r>
            <a:r>
              <a:rPr lang="en-US" b="1" dirty="0" smtClean="0"/>
              <a:t>Chapter 5</a:t>
            </a:r>
            <a:r>
              <a:rPr lang="en-US" dirty="0" smtClean="0"/>
              <a:t> for additional information.</a:t>
            </a:r>
            <a:endParaRPr lang="en-US" dirty="0"/>
          </a:p>
        </p:txBody>
      </p:sp>
    </p:spTree>
    <p:extLst>
      <p:ext uri="{BB962C8B-B14F-4D97-AF65-F5344CB8AC3E}">
        <p14:creationId xmlns:p14="http://schemas.microsoft.com/office/powerpoint/2010/main" val="5460189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fontScale="90000"/>
          </a:bodyPr>
          <a:lstStyle/>
          <a:p>
            <a:r>
              <a:rPr lang="en-US" u="sng" dirty="0" smtClean="0"/>
              <a:t>Section Z – Assessment Administration</a:t>
            </a:r>
            <a:endParaRPr lang="en-US" u="sng" dirty="0"/>
          </a:p>
        </p:txBody>
      </p:sp>
      <p:sp>
        <p:nvSpPr>
          <p:cNvPr id="3" name="Content Placeholder 2"/>
          <p:cNvSpPr>
            <a:spLocks noGrp="1"/>
          </p:cNvSpPr>
          <p:nvPr>
            <p:ph idx="1"/>
          </p:nvPr>
        </p:nvSpPr>
        <p:spPr>
          <a:xfrm>
            <a:off x="76200" y="1295400"/>
            <a:ext cx="8991600" cy="5486400"/>
          </a:xfrm>
        </p:spPr>
        <p:txBody>
          <a:bodyPr>
            <a:normAutofit fontScale="92500" lnSpcReduction="20000"/>
          </a:bodyPr>
          <a:lstStyle/>
          <a:p>
            <a:r>
              <a:rPr lang="en-US" sz="3000" b="1" dirty="0" smtClean="0"/>
              <a:t>Z0100 – Z0400</a:t>
            </a:r>
          </a:p>
          <a:p>
            <a:pPr marL="0" indent="0">
              <a:buNone/>
            </a:pPr>
            <a:r>
              <a:rPr lang="en-US" sz="3000" b="1" dirty="0" smtClean="0"/>
              <a:t>Special Interest</a:t>
            </a:r>
            <a:endParaRPr lang="en-US" b="1" dirty="0" smtClean="0"/>
          </a:p>
          <a:p>
            <a:r>
              <a:rPr lang="en-US" dirty="0" smtClean="0"/>
              <a:t>Z 0100 – Z0300B values are used typically calculated by the software data entry product.  </a:t>
            </a:r>
          </a:p>
          <a:p>
            <a:endParaRPr lang="en-US" dirty="0"/>
          </a:p>
          <a:p>
            <a:r>
              <a:rPr lang="en-US" dirty="0" smtClean="0"/>
              <a:t>Tennessee is NOT a case-mix State and </a:t>
            </a:r>
            <a:r>
              <a:rPr lang="en-US" dirty="0" err="1" smtClean="0"/>
              <a:t>TennCare</a:t>
            </a:r>
            <a:r>
              <a:rPr lang="en-US" dirty="0" smtClean="0"/>
              <a:t> payments are not based on MDS information so Z0200 and Z050 do not apply for TN.</a:t>
            </a:r>
          </a:p>
          <a:p>
            <a:endParaRPr lang="en-US" dirty="0" smtClean="0"/>
          </a:p>
          <a:p>
            <a:r>
              <a:rPr lang="en-US" dirty="0" smtClean="0"/>
              <a:t>Z0400 – All staff who completed any part of the MDS must enter their signatures, titles, sections they completed and the date completed.  This is an attestation of accuracy of their sections of the assessment.</a:t>
            </a:r>
          </a:p>
          <a:p>
            <a:pPr marL="0" indent="0">
              <a:buNone/>
            </a:pPr>
            <a:endParaRPr lang="en-US" dirty="0" smtClean="0"/>
          </a:p>
          <a:p>
            <a:r>
              <a:rPr lang="en-US" dirty="0" smtClean="0"/>
              <a:t>Z0500 – RN assessment coordinator signing to certify completeness of the assessment. </a:t>
            </a:r>
            <a:endParaRPr lang="en-US" dirty="0"/>
          </a:p>
        </p:txBody>
      </p:sp>
    </p:spTree>
    <p:extLst>
      <p:ext uri="{BB962C8B-B14F-4D97-AF65-F5344CB8AC3E}">
        <p14:creationId xmlns:p14="http://schemas.microsoft.com/office/powerpoint/2010/main" val="7887979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4553712"/>
          </a:xfrm>
        </p:spPr>
        <p:txBody>
          <a:bodyPr/>
          <a:lstStyle/>
          <a:p>
            <a:pPr algn="ctr"/>
            <a:r>
              <a:rPr lang="en-US" dirty="0" smtClean="0"/>
              <a:t>CHAPTER 4:</a:t>
            </a:r>
            <a:br>
              <a:rPr lang="en-US" dirty="0" smtClean="0"/>
            </a:br>
            <a:r>
              <a:rPr lang="en-US" dirty="0" smtClean="0"/>
              <a:t/>
            </a:r>
            <a:br>
              <a:rPr lang="en-US" dirty="0" smtClean="0"/>
            </a:br>
            <a:r>
              <a:rPr lang="en-US" dirty="0" smtClean="0"/>
              <a:t>CAA PROCESS</a:t>
            </a:r>
            <a:br>
              <a:rPr lang="en-US" dirty="0" smtClean="0"/>
            </a:br>
            <a:r>
              <a:rPr lang="en-US" dirty="0" smtClean="0"/>
              <a:t>AND</a:t>
            </a:r>
            <a:br>
              <a:rPr lang="en-US" dirty="0" smtClean="0"/>
            </a:br>
            <a:r>
              <a:rPr lang="en-US" dirty="0" smtClean="0"/>
              <a:t>CARE PLANNING</a:t>
            </a:r>
            <a:endParaRPr lang="en-US" dirty="0"/>
          </a:p>
        </p:txBody>
      </p:sp>
    </p:spTree>
    <p:extLst>
      <p:ext uri="{BB962C8B-B14F-4D97-AF65-F5344CB8AC3E}">
        <p14:creationId xmlns:p14="http://schemas.microsoft.com/office/powerpoint/2010/main" val="1520142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914400"/>
          </a:xfrm>
        </p:spPr>
        <p:txBody>
          <a:bodyPr>
            <a:normAutofit/>
          </a:bodyPr>
          <a:lstStyle/>
          <a:p>
            <a:r>
              <a:rPr lang="en-US" u="sng" dirty="0" smtClean="0"/>
              <a:t>Overview of the RAI and CAAs</a:t>
            </a:r>
            <a:endParaRPr lang="en-US" u="sng" dirty="0"/>
          </a:p>
        </p:txBody>
      </p:sp>
      <p:sp>
        <p:nvSpPr>
          <p:cNvPr id="4" name="Content Placeholder 3"/>
          <p:cNvSpPr>
            <a:spLocks noGrp="1"/>
          </p:cNvSpPr>
          <p:nvPr>
            <p:ph idx="1"/>
          </p:nvPr>
        </p:nvSpPr>
        <p:spPr>
          <a:xfrm>
            <a:off x="152400" y="1219200"/>
            <a:ext cx="8839200" cy="5486400"/>
          </a:xfrm>
        </p:spPr>
        <p:txBody>
          <a:bodyPr/>
          <a:lstStyle/>
          <a:p>
            <a:pPr marL="0" indent="0">
              <a:buNone/>
            </a:pPr>
            <a:endParaRPr lang="en-US" dirty="0"/>
          </a:p>
          <a:p>
            <a:pPr marL="0" indent="0">
              <a:buNone/>
            </a:pPr>
            <a:endParaRPr lang="en-US" dirty="0" smtClean="0"/>
          </a:p>
          <a:p>
            <a:r>
              <a:rPr lang="en-US" dirty="0" smtClean="0"/>
              <a:t>The MDS assessment identifies actual or potential areas of concern.</a:t>
            </a:r>
          </a:p>
          <a:p>
            <a:endParaRPr lang="en-US" dirty="0"/>
          </a:p>
          <a:p>
            <a:r>
              <a:rPr lang="en-US" dirty="0" smtClean="0"/>
              <a:t>The RAI process supports efforts to further assess triggered areas of concern to determine if the findings require intervention.</a:t>
            </a:r>
          </a:p>
          <a:p>
            <a:endParaRPr lang="en-US" dirty="0"/>
          </a:p>
          <a:p>
            <a:r>
              <a:rPr lang="en-US" dirty="0" smtClean="0"/>
              <a:t>These conclusions provide the basis for developing an individualized care plan for each resident.</a:t>
            </a:r>
            <a:endParaRPr lang="en-US" dirty="0"/>
          </a:p>
        </p:txBody>
      </p:sp>
    </p:spTree>
    <p:extLst>
      <p:ext uri="{BB962C8B-B14F-4D97-AF65-F5344CB8AC3E}">
        <p14:creationId xmlns:p14="http://schemas.microsoft.com/office/powerpoint/2010/main" val="30100838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838200"/>
          </a:xfrm>
        </p:spPr>
        <p:txBody>
          <a:bodyPr>
            <a:normAutofit/>
          </a:bodyPr>
          <a:lstStyle/>
          <a:p>
            <a:r>
              <a:rPr lang="en-US" u="sng" dirty="0" smtClean="0"/>
              <a:t>CAA Process</a:t>
            </a:r>
            <a:endParaRPr lang="en-US" u="sng" dirty="0"/>
          </a:p>
        </p:txBody>
      </p:sp>
      <p:sp>
        <p:nvSpPr>
          <p:cNvPr id="4" name="Content Placeholder 3"/>
          <p:cNvSpPr>
            <a:spLocks noGrp="1"/>
          </p:cNvSpPr>
          <p:nvPr>
            <p:ph idx="1"/>
          </p:nvPr>
        </p:nvSpPr>
        <p:spPr>
          <a:xfrm>
            <a:off x="152400" y="1295400"/>
            <a:ext cx="8839200" cy="5410200"/>
          </a:xfrm>
        </p:spPr>
        <p:txBody>
          <a:bodyPr/>
          <a:lstStyle/>
          <a:p>
            <a:r>
              <a:rPr lang="en-US" sz="2800" dirty="0" smtClean="0"/>
              <a:t>Should help staff</a:t>
            </a:r>
            <a:r>
              <a:rPr lang="en-US" dirty="0" smtClean="0"/>
              <a:t>:</a:t>
            </a:r>
          </a:p>
          <a:p>
            <a:pPr marL="0" indent="0">
              <a:buNone/>
            </a:pPr>
            <a:endParaRPr lang="en-US" dirty="0" smtClean="0"/>
          </a:p>
          <a:p>
            <a:pPr lvl="1"/>
            <a:r>
              <a:rPr lang="en-US" dirty="0" smtClean="0"/>
              <a:t>Consider each resident as a whole.</a:t>
            </a:r>
          </a:p>
          <a:p>
            <a:pPr marL="393192" lvl="1" indent="0">
              <a:buNone/>
            </a:pPr>
            <a:endParaRPr lang="en-US" dirty="0" smtClean="0"/>
          </a:p>
          <a:p>
            <a:pPr lvl="1"/>
            <a:r>
              <a:rPr lang="en-US" dirty="0" smtClean="0"/>
              <a:t>Identify areas of concern that need intervention.</a:t>
            </a:r>
          </a:p>
          <a:p>
            <a:pPr marL="393192" lvl="1" indent="0">
              <a:buNone/>
            </a:pPr>
            <a:endParaRPr lang="en-US" dirty="0" smtClean="0"/>
          </a:p>
          <a:p>
            <a:pPr lvl="1"/>
            <a:r>
              <a:rPr lang="en-US" dirty="0" smtClean="0"/>
              <a:t>Develop interventions to help improve, stabilize, or prevent decline according to the resident’s condition, choices and preferences.</a:t>
            </a:r>
          </a:p>
          <a:p>
            <a:pPr lvl="1"/>
            <a:endParaRPr lang="en-US" dirty="0" smtClean="0"/>
          </a:p>
          <a:p>
            <a:pPr lvl="1"/>
            <a:r>
              <a:rPr lang="en-US" dirty="0" smtClean="0"/>
              <a:t>Address the need and desire for other considerations, such as advanced care planning and palliative care.</a:t>
            </a:r>
          </a:p>
          <a:p>
            <a:pPr lvl="1"/>
            <a:endParaRPr lang="en-US" dirty="0"/>
          </a:p>
        </p:txBody>
      </p:sp>
    </p:spTree>
    <p:extLst>
      <p:ext uri="{BB962C8B-B14F-4D97-AF65-F5344CB8AC3E}">
        <p14:creationId xmlns:p14="http://schemas.microsoft.com/office/powerpoint/2010/main" val="14895267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38200"/>
          </a:xfrm>
        </p:spPr>
        <p:txBody>
          <a:bodyPr>
            <a:normAutofit/>
          </a:bodyPr>
          <a:lstStyle/>
          <a:p>
            <a:r>
              <a:rPr lang="en-US" u="sng" dirty="0" smtClean="0"/>
              <a:t>What are the CAAs?</a:t>
            </a:r>
            <a:endParaRPr lang="en-US" u="sng" dirty="0"/>
          </a:p>
        </p:txBody>
      </p:sp>
      <p:sp>
        <p:nvSpPr>
          <p:cNvPr id="4" name="Content Placeholder 3"/>
          <p:cNvSpPr>
            <a:spLocks noGrp="1"/>
          </p:cNvSpPr>
          <p:nvPr>
            <p:ph idx="1"/>
          </p:nvPr>
        </p:nvSpPr>
        <p:spPr>
          <a:xfrm>
            <a:off x="152400" y="1066800"/>
            <a:ext cx="8839200" cy="5638800"/>
          </a:xfrm>
        </p:spPr>
        <p:txBody>
          <a:bodyPr>
            <a:normAutofit fontScale="77500" lnSpcReduction="20000"/>
          </a:bodyPr>
          <a:lstStyle/>
          <a:p>
            <a:r>
              <a:rPr lang="en-US" dirty="0" smtClean="0"/>
              <a:t>Triggered responses to items coded on the MDS specific to a resident’s possible problems, needs or strengths.  The CAAs reflect conditions, symptoms, and other areas of concern that are common in nursing home residents.</a:t>
            </a:r>
          </a:p>
          <a:p>
            <a:endParaRPr lang="en-US" dirty="0"/>
          </a:p>
          <a:p>
            <a:r>
              <a:rPr lang="en-US" dirty="0" smtClean="0"/>
              <a:t>Interpreting and addressing the care areas identified by the CATs (care area triggers) is the basis of the CAA process, and can help provide additional information for the development of an individualized care plan.</a:t>
            </a:r>
          </a:p>
          <a:p>
            <a:endParaRPr lang="en-US" dirty="0"/>
          </a:p>
          <a:p>
            <a:r>
              <a:rPr lang="en-US" dirty="0" smtClean="0"/>
              <a:t>CMS does not mandate the use of a specific tool for completing the assessment of the triggered areas.</a:t>
            </a:r>
          </a:p>
          <a:p>
            <a:endParaRPr lang="en-US" dirty="0" smtClean="0"/>
          </a:p>
          <a:p>
            <a:r>
              <a:rPr lang="en-US" dirty="0" smtClean="0"/>
              <a:t>Facilities must use tools that are current and grounded in current clinical standards of practice, such as evidence-based or expert-endorsed research, clinical practice guidelines and resources.</a:t>
            </a:r>
          </a:p>
          <a:p>
            <a:pPr marL="0" indent="0">
              <a:buNone/>
            </a:pPr>
            <a:endParaRPr lang="en-US" dirty="0" smtClean="0"/>
          </a:p>
          <a:p>
            <a:r>
              <a:rPr lang="en-US" dirty="0" smtClean="0"/>
              <a:t>Use of sound clinical problem solving and decision making skills is imperative.</a:t>
            </a:r>
          </a:p>
          <a:p>
            <a:endParaRPr lang="en-US" dirty="0"/>
          </a:p>
        </p:txBody>
      </p:sp>
    </p:spTree>
    <p:extLst>
      <p:ext uri="{BB962C8B-B14F-4D97-AF65-F5344CB8AC3E}">
        <p14:creationId xmlns:p14="http://schemas.microsoft.com/office/powerpoint/2010/main" val="3726759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838200"/>
          </a:xfrm>
        </p:spPr>
        <p:txBody>
          <a:bodyPr/>
          <a:lstStyle/>
          <a:p>
            <a:r>
              <a:rPr lang="en-US" u="sng" dirty="0" smtClean="0"/>
              <a:t>20 CAAs</a:t>
            </a:r>
            <a:endParaRPr lang="en-US" u="sng"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989082977"/>
              </p:ext>
            </p:extLst>
          </p:nvPr>
        </p:nvGraphicFramePr>
        <p:xfrm>
          <a:off x="381000" y="1676403"/>
          <a:ext cx="8229600" cy="4434837"/>
        </p:xfrm>
        <a:graphic>
          <a:graphicData uri="http://schemas.openxmlformats.org/drawingml/2006/table">
            <a:tbl>
              <a:tblPr firstRow="1" bandRow="1">
                <a:tableStyleId>{5C22544A-7EE6-4342-B048-85BDC9FD1C3A}</a:tableStyleId>
              </a:tblPr>
              <a:tblGrid>
                <a:gridCol w="4114800"/>
                <a:gridCol w="4114800"/>
              </a:tblGrid>
              <a:tr h="413465">
                <a:tc>
                  <a:txBody>
                    <a:bodyPr/>
                    <a:lstStyle/>
                    <a:p>
                      <a:pPr marL="0" indent="0">
                        <a:buNone/>
                      </a:pPr>
                      <a:r>
                        <a:rPr lang="en-US" dirty="0" smtClean="0">
                          <a:solidFill>
                            <a:schemeClr val="tx1"/>
                          </a:solidFill>
                        </a:rPr>
                        <a:t>1.  Delirium</a:t>
                      </a:r>
                      <a:endParaRPr lang="en-US" dirty="0">
                        <a:solidFill>
                          <a:schemeClr val="tx1"/>
                        </a:solidFill>
                      </a:endParaRPr>
                    </a:p>
                  </a:txBody>
                  <a:tcPr>
                    <a:solidFill>
                      <a:schemeClr val="bg2">
                        <a:lumMod val="90000"/>
                      </a:schemeClr>
                    </a:solidFill>
                  </a:tcPr>
                </a:tc>
                <a:tc>
                  <a:txBody>
                    <a:bodyPr/>
                    <a:lstStyle/>
                    <a:p>
                      <a:r>
                        <a:rPr lang="en-US" dirty="0" smtClean="0">
                          <a:solidFill>
                            <a:schemeClr val="tx1"/>
                          </a:solidFill>
                        </a:rPr>
                        <a:t>2.  Cognitive</a:t>
                      </a:r>
                      <a:r>
                        <a:rPr lang="en-US" baseline="0" dirty="0" smtClean="0">
                          <a:solidFill>
                            <a:schemeClr val="tx1"/>
                          </a:solidFill>
                        </a:rPr>
                        <a:t> Loss/Dementia</a:t>
                      </a:r>
                      <a:endParaRPr lang="en-US" dirty="0">
                        <a:solidFill>
                          <a:schemeClr val="tx1"/>
                        </a:solidFill>
                      </a:endParaRPr>
                    </a:p>
                  </a:txBody>
                  <a:tcPr>
                    <a:solidFill>
                      <a:schemeClr val="bg2">
                        <a:lumMod val="90000"/>
                      </a:schemeClr>
                    </a:solidFill>
                  </a:tcPr>
                </a:tc>
              </a:tr>
              <a:tr h="413465">
                <a:tc>
                  <a:txBody>
                    <a:bodyPr/>
                    <a:lstStyle/>
                    <a:p>
                      <a:r>
                        <a:rPr lang="en-US" b="1" dirty="0" smtClean="0"/>
                        <a:t>3.  Visual Function</a:t>
                      </a:r>
                      <a:endParaRPr lang="en-US" b="1" dirty="0"/>
                    </a:p>
                  </a:txBody>
                  <a:tcPr>
                    <a:solidFill>
                      <a:schemeClr val="bg2">
                        <a:lumMod val="90000"/>
                      </a:schemeClr>
                    </a:solidFill>
                  </a:tcPr>
                </a:tc>
                <a:tc>
                  <a:txBody>
                    <a:bodyPr/>
                    <a:lstStyle/>
                    <a:p>
                      <a:pPr marL="342900" indent="-342900">
                        <a:buAutoNum type="arabicPeriod" startAt="4"/>
                      </a:pPr>
                      <a:r>
                        <a:rPr lang="en-US" b="1" dirty="0" smtClean="0"/>
                        <a:t>Communication</a:t>
                      </a:r>
                      <a:endParaRPr lang="en-US" b="1" dirty="0"/>
                    </a:p>
                  </a:txBody>
                  <a:tcPr>
                    <a:solidFill>
                      <a:schemeClr val="bg2">
                        <a:lumMod val="90000"/>
                      </a:schemeClr>
                    </a:solidFill>
                  </a:tcPr>
                </a:tc>
              </a:tr>
              <a:tr h="713652">
                <a:tc>
                  <a:txBody>
                    <a:bodyPr/>
                    <a:lstStyle/>
                    <a:p>
                      <a:pPr marL="0" indent="0">
                        <a:buNone/>
                      </a:pPr>
                      <a:r>
                        <a:rPr lang="en-US" b="1" dirty="0" smtClean="0"/>
                        <a:t>5.  Activity of Daily Living (ADL) </a:t>
                      </a:r>
                    </a:p>
                    <a:p>
                      <a:pPr marL="0" indent="0">
                        <a:buNone/>
                      </a:pPr>
                      <a:r>
                        <a:rPr lang="en-US" b="1" dirty="0" smtClean="0"/>
                        <a:t>Functional/Rehabilitation Potential</a:t>
                      </a:r>
                      <a:endParaRPr lang="en-US" b="1" dirty="0"/>
                    </a:p>
                  </a:txBody>
                  <a:tcPr>
                    <a:solidFill>
                      <a:schemeClr val="bg2">
                        <a:lumMod val="90000"/>
                      </a:schemeClr>
                    </a:solidFill>
                  </a:tcPr>
                </a:tc>
                <a:tc>
                  <a:txBody>
                    <a:bodyPr/>
                    <a:lstStyle/>
                    <a:p>
                      <a:r>
                        <a:rPr lang="en-US" b="1" dirty="0" smtClean="0"/>
                        <a:t>6.  Urinary Incontinence and Indwelling</a:t>
                      </a:r>
                      <a:r>
                        <a:rPr lang="en-US" b="1" baseline="0" dirty="0" smtClean="0"/>
                        <a:t> Catheter</a:t>
                      </a:r>
                      <a:endParaRPr lang="en-US" b="1" dirty="0"/>
                    </a:p>
                  </a:txBody>
                  <a:tcPr>
                    <a:solidFill>
                      <a:schemeClr val="bg2">
                        <a:lumMod val="90000"/>
                      </a:schemeClr>
                    </a:solidFill>
                  </a:tcPr>
                </a:tc>
              </a:tr>
              <a:tr h="413465">
                <a:tc>
                  <a:txBody>
                    <a:bodyPr/>
                    <a:lstStyle/>
                    <a:p>
                      <a:r>
                        <a:rPr lang="en-US" b="1" dirty="0" smtClean="0"/>
                        <a:t>7.</a:t>
                      </a:r>
                      <a:r>
                        <a:rPr lang="en-US" b="1" baseline="0" dirty="0" smtClean="0"/>
                        <a:t> </a:t>
                      </a:r>
                      <a:r>
                        <a:rPr lang="en-US" b="1" dirty="0" smtClean="0"/>
                        <a:t> Psychosocial Well-Being</a:t>
                      </a:r>
                      <a:endParaRPr lang="en-US" b="1" dirty="0"/>
                    </a:p>
                  </a:txBody>
                  <a:tcPr>
                    <a:solidFill>
                      <a:schemeClr val="bg2">
                        <a:lumMod val="90000"/>
                      </a:schemeClr>
                    </a:solidFill>
                  </a:tcPr>
                </a:tc>
                <a:tc>
                  <a:txBody>
                    <a:bodyPr/>
                    <a:lstStyle/>
                    <a:p>
                      <a:r>
                        <a:rPr lang="en-US" b="1" dirty="0" smtClean="0"/>
                        <a:t>8.  Mood State</a:t>
                      </a:r>
                      <a:endParaRPr lang="en-US" b="1" dirty="0"/>
                    </a:p>
                  </a:txBody>
                  <a:tcPr>
                    <a:solidFill>
                      <a:schemeClr val="bg2">
                        <a:lumMod val="90000"/>
                      </a:schemeClr>
                    </a:solidFill>
                  </a:tcPr>
                </a:tc>
              </a:tr>
              <a:tr h="413465">
                <a:tc>
                  <a:txBody>
                    <a:bodyPr/>
                    <a:lstStyle/>
                    <a:p>
                      <a:r>
                        <a:rPr lang="en-US" b="1" dirty="0" smtClean="0"/>
                        <a:t>9.  Behavioral Symptoms</a:t>
                      </a:r>
                      <a:endParaRPr lang="en-US" b="1" dirty="0"/>
                    </a:p>
                  </a:txBody>
                  <a:tcPr>
                    <a:solidFill>
                      <a:schemeClr val="bg2">
                        <a:lumMod val="90000"/>
                      </a:schemeClr>
                    </a:solidFill>
                  </a:tcPr>
                </a:tc>
                <a:tc>
                  <a:txBody>
                    <a:bodyPr/>
                    <a:lstStyle/>
                    <a:p>
                      <a:pPr marL="342900" indent="-342900">
                        <a:buAutoNum type="arabicPeriod" startAt="10"/>
                      </a:pPr>
                      <a:r>
                        <a:rPr lang="en-US" b="1" dirty="0" smtClean="0"/>
                        <a:t>Activities</a:t>
                      </a:r>
                      <a:endParaRPr lang="en-US" b="1" dirty="0"/>
                    </a:p>
                  </a:txBody>
                  <a:tcPr>
                    <a:solidFill>
                      <a:schemeClr val="bg2">
                        <a:lumMod val="90000"/>
                      </a:schemeClr>
                    </a:solidFill>
                  </a:tcPr>
                </a:tc>
              </a:tr>
              <a:tr h="413465">
                <a:tc>
                  <a:txBody>
                    <a:bodyPr/>
                    <a:lstStyle/>
                    <a:p>
                      <a:pPr marL="342900" indent="-342900">
                        <a:buAutoNum type="arabicPeriod" startAt="11"/>
                      </a:pPr>
                      <a:r>
                        <a:rPr lang="en-US" b="1" dirty="0" smtClean="0"/>
                        <a:t>Falls</a:t>
                      </a:r>
                      <a:endParaRPr lang="en-US" b="1" dirty="0"/>
                    </a:p>
                  </a:txBody>
                  <a:tcPr>
                    <a:solidFill>
                      <a:schemeClr val="bg2">
                        <a:lumMod val="90000"/>
                      </a:schemeClr>
                    </a:solidFill>
                  </a:tcPr>
                </a:tc>
                <a:tc>
                  <a:txBody>
                    <a:bodyPr/>
                    <a:lstStyle/>
                    <a:p>
                      <a:r>
                        <a:rPr lang="en-US" b="1" dirty="0" smtClean="0"/>
                        <a:t>12.  Nutritional Status</a:t>
                      </a:r>
                      <a:endParaRPr lang="en-US" b="1" dirty="0"/>
                    </a:p>
                  </a:txBody>
                  <a:tcPr>
                    <a:solidFill>
                      <a:schemeClr val="bg2">
                        <a:lumMod val="90000"/>
                      </a:schemeClr>
                    </a:solidFill>
                  </a:tcPr>
                </a:tc>
              </a:tr>
              <a:tr h="413465">
                <a:tc>
                  <a:txBody>
                    <a:bodyPr/>
                    <a:lstStyle/>
                    <a:p>
                      <a:r>
                        <a:rPr lang="en-US" b="1" dirty="0" smtClean="0"/>
                        <a:t>13.  Feeding Tubes</a:t>
                      </a:r>
                      <a:endParaRPr lang="en-US" b="1" dirty="0"/>
                    </a:p>
                  </a:txBody>
                  <a:tcPr>
                    <a:solidFill>
                      <a:schemeClr val="bg2">
                        <a:lumMod val="90000"/>
                      </a:schemeClr>
                    </a:solidFill>
                  </a:tcPr>
                </a:tc>
                <a:tc>
                  <a:txBody>
                    <a:bodyPr/>
                    <a:lstStyle/>
                    <a:p>
                      <a:r>
                        <a:rPr lang="en-US" b="1" dirty="0" smtClean="0"/>
                        <a:t>14.  Dehydration/Fluid Maintenance</a:t>
                      </a:r>
                      <a:endParaRPr lang="en-US" b="1" dirty="0"/>
                    </a:p>
                  </a:txBody>
                  <a:tcPr>
                    <a:solidFill>
                      <a:schemeClr val="bg2">
                        <a:lumMod val="90000"/>
                      </a:schemeClr>
                    </a:solidFill>
                  </a:tcPr>
                </a:tc>
              </a:tr>
              <a:tr h="413465">
                <a:tc>
                  <a:txBody>
                    <a:bodyPr/>
                    <a:lstStyle/>
                    <a:p>
                      <a:r>
                        <a:rPr lang="en-US" b="1" dirty="0" smtClean="0"/>
                        <a:t>15.  Dental Care</a:t>
                      </a:r>
                      <a:endParaRPr lang="en-US" b="1" dirty="0"/>
                    </a:p>
                  </a:txBody>
                  <a:tcPr>
                    <a:solidFill>
                      <a:schemeClr val="bg2">
                        <a:lumMod val="90000"/>
                      </a:schemeClr>
                    </a:solidFill>
                  </a:tcPr>
                </a:tc>
                <a:tc>
                  <a:txBody>
                    <a:bodyPr/>
                    <a:lstStyle/>
                    <a:p>
                      <a:r>
                        <a:rPr lang="en-US" b="1" dirty="0" smtClean="0"/>
                        <a:t>16.  Pressure Ulcer</a:t>
                      </a:r>
                      <a:endParaRPr lang="en-US" b="1" dirty="0"/>
                    </a:p>
                  </a:txBody>
                  <a:tcPr>
                    <a:solidFill>
                      <a:schemeClr val="bg2">
                        <a:lumMod val="90000"/>
                      </a:schemeClr>
                    </a:solidFill>
                  </a:tcPr>
                </a:tc>
              </a:tr>
              <a:tr h="413465">
                <a:tc>
                  <a:txBody>
                    <a:bodyPr/>
                    <a:lstStyle/>
                    <a:p>
                      <a:r>
                        <a:rPr lang="en-US" b="1" dirty="0" smtClean="0"/>
                        <a:t>17.</a:t>
                      </a:r>
                      <a:r>
                        <a:rPr lang="en-US" b="1" baseline="0" dirty="0" smtClean="0"/>
                        <a:t>  Psychotropic Medication Use</a:t>
                      </a:r>
                      <a:endParaRPr lang="en-US" b="1" dirty="0"/>
                    </a:p>
                  </a:txBody>
                  <a:tcPr>
                    <a:solidFill>
                      <a:schemeClr val="bg2">
                        <a:lumMod val="90000"/>
                      </a:schemeClr>
                    </a:solidFill>
                  </a:tcPr>
                </a:tc>
                <a:tc>
                  <a:txBody>
                    <a:bodyPr/>
                    <a:lstStyle/>
                    <a:p>
                      <a:r>
                        <a:rPr lang="en-US" b="1" dirty="0" smtClean="0"/>
                        <a:t>18.  Physical Restraints</a:t>
                      </a:r>
                      <a:endParaRPr lang="en-US" b="1" dirty="0"/>
                    </a:p>
                  </a:txBody>
                  <a:tcPr>
                    <a:solidFill>
                      <a:schemeClr val="bg2">
                        <a:lumMod val="90000"/>
                      </a:schemeClr>
                    </a:solidFill>
                  </a:tcPr>
                </a:tc>
              </a:tr>
              <a:tr h="413465">
                <a:tc>
                  <a:txBody>
                    <a:bodyPr/>
                    <a:lstStyle/>
                    <a:p>
                      <a:pPr marL="342900" indent="-342900">
                        <a:buAutoNum type="arabicPeriod" startAt="19"/>
                      </a:pPr>
                      <a:r>
                        <a:rPr lang="en-US" b="1" dirty="0" smtClean="0"/>
                        <a:t>Pain</a:t>
                      </a:r>
                      <a:endParaRPr lang="en-US" b="1" dirty="0"/>
                    </a:p>
                  </a:txBody>
                  <a:tcPr>
                    <a:solidFill>
                      <a:schemeClr val="bg2">
                        <a:lumMod val="90000"/>
                      </a:schemeClr>
                    </a:solidFill>
                  </a:tcPr>
                </a:tc>
                <a:tc>
                  <a:txBody>
                    <a:bodyPr/>
                    <a:lstStyle/>
                    <a:p>
                      <a:r>
                        <a:rPr lang="en-US" b="1" dirty="0" smtClean="0"/>
                        <a:t>20.  Return to Community Referral</a:t>
                      </a:r>
                      <a:endParaRPr lang="en-US" b="1" dirty="0"/>
                    </a:p>
                  </a:txBody>
                  <a:tcPr>
                    <a:solidFill>
                      <a:schemeClr val="bg2">
                        <a:lumMod val="90000"/>
                      </a:schemeClr>
                    </a:solidFill>
                  </a:tcPr>
                </a:tc>
              </a:tr>
            </a:tbl>
          </a:graphicData>
        </a:graphic>
      </p:graphicFrame>
    </p:spTree>
    <p:extLst>
      <p:ext uri="{BB962C8B-B14F-4D97-AF65-F5344CB8AC3E}">
        <p14:creationId xmlns:p14="http://schemas.microsoft.com/office/powerpoint/2010/main" val="308025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r>
              <a:rPr lang="en-US" sz="5400" u="sng" dirty="0" smtClean="0"/>
              <a:t>Appendices</a:t>
            </a:r>
            <a:endParaRPr lang="en-US" sz="5400" u="sng" dirty="0"/>
          </a:p>
        </p:txBody>
      </p:sp>
      <p:sp>
        <p:nvSpPr>
          <p:cNvPr id="3" name="Content Placeholder 2"/>
          <p:cNvSpPr>
            <a:spLocks noGrp="1"/>
          </p:cNvSpPr>
          <p:nvPr>
            <p:ph idx="1"/>
          </p:nvPr>
        </p:nvSpPr>
        <p:spPr>
          <a:xfrm>
            <a:off x="228600" y="1219200"/>
            <a:ext cx="8763000" cy="5486400"/>
          </a:xfrm>
        </p:spPr>
        <p:txBody>
          <a:bodyPr>
            <a:normAutofit fontScale="85000" lnSpcReduction="20000"/>
          </a:bodyPr>
          <a:lstStyle/>
          <a:p>
            <a:r>
              <a:rPr lang="en-US" b="1" dirty="0" smtClean="0"/>
              <a:t>Appendix A </a:t>
            </a:r>
            <a:r>
              <a:rPr lang="en-US" dirty="0" smtClean="0"/>
              <a:t>– Glossary and Common Acronyms</a:t>
            </a:r>
          </a:p>
          <a:p>
            <a:pPr marL="0" indent="0">
              <a:buNone/>
            </a:pPr>
            <a:endParaRPr lang="en-US" dirty="0" smtClean="0"/>
          </a:p>
          <a:p>
            <a:r>
              <a:rPr lang="en-US" b="1" dirty="0" smtClean="0"/>
              <a:t>Appendix B</a:t>
            </a:r>
            <a:r>
              <a:rPr lang="en-US" dirty="0" smtClean="0"/>
              <a:t> – SA &amp; CMS RO RAI/MDS Contacts</a:t>
            </a:r>
          </a:p>
          <a:p>
            <a:pPr marL="0" indent="0">
              <a:buNone/>
            </a:pPr>
            <a:endParaRPr lang="en-US" dirty="0" smtClean="0"/>
          </a:p>
          <a:p>
            <a:r>
              <a:rPr lang="en-US" b="1" dirty="0" smtClean="0"/>
              <a:t>Appendix C</a:t>
            </a:r>
            <a:r>
              <a:rPr lang="en-US" dirty="0" smtClean="0"/>
              <a:t> – Care Area Assessment (CAA) Resources</a:t>
            </a:r>
          </a:p>
          <a:p>
            <a:pPr marL="0" indent="0">
              <a:buNone/>
            </a:pPr>
            <a:endParaRPr lang="en-US" dirty="0" smtClean="0"/>
          </a:p>
          <a:p>
            <a:r>
              <a:rPr lang="en-US" b="1" dirty="0" smtClean="0"/>
              <a:t>Appendix D</a:t>
            </a:r>
            <a:r>
              <a:rPr lang="en-US" dirty="0" smtClean="0"/>
              <a:t> – Interviewing to Increase Resident Voice </a:t>
            </a:r>
          </a:p>
          <a:p>
            <a:pPr marL="0" indent="0">
              <a:buNone/>
            </a:pPr>
            <a:endParaRPr lang="en-US" dirty="0" smtClean="0"/>
          </a:p>
          <a:p>
            <a:r>
              <a:rPr lang="en-US" b="1" dirty="0" smtClean="0"/>
              <a:t>Appendix E</a:t>
            </a:r>
            <a:r>
              <a:rPr lang="en-US" dirty="0" smtClean="0"/>
              <a:t> – PHQ-9 Scoring Rules &amp; Instruction for BIMS</a:t>
            </a:r>
          </a:p>
          <a:p>
            <a:pPr marL="0" indent="0">
              <a:buNone/>
            </a:pPr>
            <a:endParaRPr lang="en-US" dirty="0" smtClean="0"/>
          </a:p>
          <a:p>
            <a:r>
              <a:rPr lang="en-US" b="1" dirty="0" smtClean="0"/>
              <a:t>Appendix F</a:t>
            </a:r>
            <a:r>
              <a:rPr lang="en-US" dirty="0" smtClean="0"/>
              <a:t> – Item Matrix</a:t>
            </a:r>
          </a:p>
          <a:p>
            <a:pPr marL="0" indent="0">
              <a:buNone/>
            </a:pPr>
            <a:endParaRPr lang="en-US" dirty="0" smtClean="0"/>
          </a:p>
          <a:p>
            <a:r>
              <a:rPr lang="en-US" b="1" dirty="0" smtClean="0"/>
              <a:t>Appendix G</a:t>
            </a:r>
            <a:r>
              <a:rPr lang="en-US" dirty="0" smtClean="0"/>
              <a:t> – References</a:t>
            </a:r>
          </a:p>
          <a:p>
            <a:pPr marL="0" indent="0">
              <a:buNone/>
            </a:pPr>
            <a:endParaRPr lang="en-US" dirty="0" smtClean="0"/>
          </a:p>
          <a:p>
            <a:r>
              <a:rPr lang="en-US" b="1" dirty="0" smtClean="0"/>
              <a:t>Appendix H</a:t>
            </a:r>
            <a:r>
              <a:rPr lang="en-US" dirty="0" smtClean="0"/>
              <a:t> – MDS 3.0 Item Sets</a:t>
            </a:r>
            <a:endParaRPr lang="en-US" dirty="0"/>
          </a:p>
        </p:txBody>
      </p:sp>
    </p:spTree>
    <p:extLst>
      <p:ext uri="{BB962C8B-B14F-4D97-AF65-F5344CB8AC3E}">
        <p14:creationId xmlns:p14="http://schemas.microsoft.com/office/powerpoint/2010/main" val="41208729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1066800"/>
          </a:xfrm>
        </p:spPr>
        <p:txBody>
          <a:bodyPr>
            <a:normAutofit/>
          </a:bodyPr>
          <a:lstStyle/>
          <a:p>
            <a:r>
              <a:rPr lang="en-US" u="sng" dirty="0" smtClean="0"/>
              <a:t>CAA Requirement</a:t>
            </a:r>
            <a:r>
              <a:rPr lang="en-US" dirty="0" smtClean="0"/>
              <a:t>	</a:t>
            </a:r>
            <a:endParaRPr lang="en-US" dirty="0"/>
          </a:p>
        </p:txBody>
      </p:sp>
      <p:sp>
        <p:nvSpPr>
          <p:cNvPr id="3" name="Content Placeholder 2"/>
          <p:cNvSpPr>
            <a:spLocks noGrp="1"/>
          </p:cNvSpPr>
          <p:nvPr>
            <p:ph idx="1"/>
          </p:nvPr>
        </p:nvSpPr>
        <p:spPr>
          <a:xfrm>
            <a:off x="152400" y="1905000"/>
            <a:ext cx="8839200" cy="4800600"/>
          </a:xfrm>
        </p:spPr>
        <p:txBody>
          <a:bodyPr>
            <a:normAutofit/>
          </a:bodyPr>
          <a:lstStyle/>
          <a:p>
            <a:r>
              <a:rPr lang="en-US" sz="2800" dirty="0" smtClean="0"/>
              <a:t>CAAs are not required for Medicare PPS assessments.</a:t>
            </a:r>
          </a:p>
          <a:p>
            <a:endParaRPr lang="en-US" sz="2800" dirty="0"/>
          </a:p>
          <a:p>
            <a:r>
              <a:rPr lang="en-US" sz="2800" dirty="0" smtClean="0"/>
              <a:t>Required only for OBRA comprehensive assessments.</a:t>
            </a:r>
          </a:p>
          <a:p>
            <a:endParaRPr lang="en-US" sz="2800" dirty="0"/>
          </a:p>
          <a:p>
            <a:r>
              <a:rPr lang="en-US" sz="2800" dirty="0" smtClean="0"/>
              <a:t>Must be completed when a Medicare PPS assessment is combined with an OBRA comprehensive assessment in order to meet the requirements for the OBRA comprehensive assessment.</a:t>
            </a:r>
            <a:endParaRPr lang="en-US" sz="2800" dirty="0"/>
          </a:p>
        </p:txBody>
      </p:sp>
    </p:spTree>
    <p:extLst>
      <p:ext uri="{BB962C8B-B14F-4D97-AF65-F5344CB8AC3E}">
        <p14:creationId xmlns:p14="http://schemas.microsoft.com/office/powerpoint/2010/main" val="10770292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762000"/>
          </a:xfrm>
        </p:spPr>
        <p:txBody>
          <a:bodyPr>
            <a:normAutofit fontScale="90000"/>
          </a:bodyPr>
          <a:lstStyle/>
          <a:p>
            <a:r>
              <a:rPr lang="en-US" u="sng" dirty="0" smtClean="0"/>
              <a:t>What does the CAA process involve?</a:t>
            </a:r>
            <a:endParaRPr lang="en-US" u="sng" dirty="0"/>
          </a:p>
        </p:txBody>
      </p:sp>
      <p:sp>
        <p:nvSpPr>
          <p:cNvPr id="6" name="Content Placeholder 5"/>
          <p:cNvSpPr>
            <a:spLocks noGrp="1"/>
          </p:cNvSpPr>
          <p:nvPr>
            <p:ph idx="1"/>
          </p:nvPr>
        </p:nvSpPr>
        <p:spPr>
          <a:xfrm>
            <a:off x="152400" y="1143000"/>
            <a:ext cx="8839200" cy="5562600"/>
          </a:xfrm>
        </p:spPr>
        <p:txBody>
          <a:bodyPr>
            <a:normAutofit fontScale="92500" lnSpcReduction="20000"/>
          </a:bodyPr>
          <a:lstStyle/>
          <a:p>
            <a:r>
              <a:rPr lang="en-US" dirty="0" smtClean="0"/>
              <a:t>Identifying and clarifying areas of concern that are triggered by the MDS.</a:t>
            </a:r>
          </a:p>
          <a:p>
            <a:endParaRPr lang="en-US" dirty="0"/>
          </a:p>
          <a:p>
            <a:r>
              <a:rPr lang="en-US" dirty="0" smtClean="0"/>
              <a:t>Evaluating the triggered care areas to determine the need for care plan interventions.</a:t>
            </a:r>
          </a:p>
          <a:p>
            <a:pPr lvl="1"/>
            <a:r>
              <a:rPr lang="en-US" dirty="0" smtClean="0"/>
              <a:t>CATs (Care Area Triggers) identify conditions that need further evaluation through the CAA process.	</a:t>
            </a:r>
          </a:p>
          <a:p>
            <a:pPr lvl="1"/>
            <a:r>
              <a:rPr lang="en-US" dirty="0" smtClean="0"/>
              <a:t>Care area issues/conditions may result from a single underlying cause or from a combination of multiple </a:t>
            </a:r>
            <a:r>
              <a:rPr lang="en-US" dirty="0"/>
              <a:t>factors. </a:t>
            </a:r>
            <a:endParaRPr lang="en-US" dirty="0" smtClean="0"/>
          </a:p>
          <a:p>
            <a:pPr lvl="1"/>
            <a:r>
              <a:rPr lang="en-US" dirty="0" smtClean="0"/>
              <a:t>Not </a:t>
            </a:r>
            <a:r>
              <a:rPr lang="en-US" dirty="0"/>
              <a:t>all triggers identify deficits or problems.  Some indicate areas of resident strengths and can suggest possible approaches to improve functioning and minimize decline.</a:t>
            </a:r>
          </a:p>
          <a:p>
            <a:pPr lvl="1"/>
            <a:endParaRPr lang="en-US" dirty="0" smtClean="0"/>
          </a:p>
          <a:p>
            <a:r>
              <a:rPr lang="en-US" dirty="0" smtClean="0"/>
              <a:t>Recognizing the connection among these symptoms and treating the underlying cause can help address complications and improve outcomes.</a:t>
            </a:r>
          </a:p>
        </p:txBody>
      </p:sp>
    </p:spTree>
    <p:extLst>
      <p:ext uri="{BB962C8B-B14F-4D97-AF65-F5344CB8AC3E}">
        <p14:creationId xmlns:p14="http://schemas.microsoft.com/office/powerpoint/2010/main" val="30196501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u="sng" dirty="0" smtClean="0"/>
              <a:t>Other Considerations</a:t>
            </a:r>
            <a:endParaRPr lang="en-US" u="sng" dirty="0"/>
          </a:p>
        </p:txBody>
      </p:sp>
      <p:sp>
        <p:nvSpPr>
          <p:cNvPr id="3" name="Content Placeholder 2"/>
          <p:cNvSpPr>
            <a:spLocks noGrp="1"/>
          </p:cNvSpPr>
          <p:nvPr>
            <p:ph idx="1"/>
          </p:nvPr>
        </p:nvSpPr>
        <p:spPr>
          <a:xfrm>
            <a:off x="228600" y="1143000"/>
            <a:ext cx="8763000" cy="5486400"/>
          </a:xfrm>
        </p:spPr>
        <p:txBody>
          <a:bodyPr>
            <a:normAutofit lnSpcReduction="10000"/>
          </a:bodyPr>
          <a:lstStyle/>
          <a:p>
            <a:r>
              <a:rPr lang="en-US" dirty="0" smtClean="0"/>
              <a:t>Assigning responsibility for completion of MDS and CAAs.</a:t>
            </a:r>
          </a:p>
          <a:p>
            <a:pPr marL="0" indent="0">
              <a:buNone/>
            </a:pPr>
            <a:endParaRPr lang="en-US" dirty="0" smtClean="0"/>
          </a:p>
          <a:p>
            <a:pPr lvl="1"/>
            <a:r>
              <a:rPr lang="en-US" dirty="0" smtClean="0"/>
              <a:t>Assessment must be conducted or coordinated by an RN with input of other health professionals.</a:t>
            </a:r>
          </a:p>
          <a:p>
            <a:pPr lvl="1"/>
            <a:endParaRPr lang="en-US" dirty="0" smtClean="0"/>
          </a:p>
          <a:p>
            <a:pPr lvl="1"/>
            <a:r>
              <a:rPr lang="en-US" dirty="0" smtClean="0"/>
              <a:t>Facilities may assign MDS items or portions of items to various disciplines.</a:t>
            </a:r>
          </a:p>
          <a:p>
            <a:pPr lvl="1"/>
            <a:endParaRPr lang="en-US" dirty="0" smtClean="0"/>
          </a:p>
          <a:p>
            <a:pPr lvl="1"/>
            <a:r>
              <a:rPr lang="en-US" dirty="0" smtClean="0"/>
              <a:t>Some triggered areas may require input from more than one discipline.</a:t>
            </a:r>
          </a:p>
          <a:p>
            <a:pPr lvl="1"/>
            <a:endParaRPr lang="en-US" dirty="0" smtClean="0"/>
          </a:p>
          <a:p>
            <a:pPr lvl="1"/>
            <a:r>
              <a:rPr lang="en-US" dirty="0" smtClean="0"/>
              <a:t>Facility is responsible for obtaining the input needed for clinical decision making consistent with relevant clinical standards of practice.</a:t>
            </a:r>
            <a:endParaRPr lang="en-US" dirty="0"/>
          </a:p>
        </p:txBody>
      </p:sp>
    </p:spTree>
    <p:extLst>
      <p:ext uri="{BB962C8B-B14F-4D97-AF65-F5344CB8AC3E}">
        <p14:creationId xmlns:p14="http://schemas.microsoft.com/office/powerpoint/2010/main" val="25608144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u="sng" dirty="0" smtClean="0"/>
              <a:t>CAA Documentation</a:t>
            </a:r>
            <a:endParaRPr lang="en-US" u="sng" dirty="0"/>
          </a:p>
        </p:txBody>
      </p:sp>
      <p:sp>
        <p:nvSpPr>
          <p:cNvPr id="3" name="Content Placeholder 2"/>
          <p:cNvSpPr>
            <a:spLocks noGrp="1"/>
          </p:cNvSpPr>
          <p:nvPr>
            <p:ph idx="1"/>
          </p:nvPr>
        </p:nvSpPr>
        <p:spPr>
          <a:xfrm>
            <a:off x="152400" y="1219200"/>
            <a:ext cx="8839200" cy="5486400"/>
          </a:xfrm>
        </p:spPr>
        <p:txBody>
          <a:bodyPr>
            <a:normAutofit lnSpcReduction="10000"/>
          </a:bodyPr>
          <a:lstStyle/>
          <a:p>
            <a:r>
              <a:rPr lang="en-US" dirty="0" smtClean="0"/>
              <a:t>Helps explain the basis for the care plan and how the IDT determined the causes, contributing factors and risk for a particular resident related to the triggered care areas.</a:t>
            </a:r>
          </a:p>
          <a:p>
            <a:pPr marL="0" indent="0">
              <a:buNone/>
            </a:pPr>
            <a:endParaRPr lang="en-US" dirty="0"/>
          </a:p>
          <a:p>
            <a:r>
              <a:rPr lang="en-US" dirty="0" smtClean="0"/>
              <a:t>Based on review of the comprehensive assessment, the IDT and resident and/or resident representative determine the areas that require care plan interventions and develop, revise or continue the individualized care plan.</a:t>
            </a:r>
          </a:p>
          <a:p>
            <a:endParaRPr lang="en-US" dirty="0"/>
          </a:p>
          <a:p>
            <a:r>
              <a:rPr lang="en-US" dirty="0" smtClean="0"/>
              <a:t>In order to provide continuity of care for the resident and good communication with all persons involved in the resident’s care, information from the assessment that led the team to their care planning decision should be clearly documented.</a:t>
            </a:r>
          </a:p>
          <a:p>
            <a:endParaRPr lang="en-US" dirty="0"/>
          </a:p>
          <a:p>
            <a:endParaRPr lang="en-US" dirty="0"/>
          </a:p>
        </p:txBody>
      </p:sp>
    </p:spTree>
    <p:extLst>
      <p:ext uri="{BB962C8B-B14F-4D97-AF65-F5344CB8AC3E}">
        <p14:creationId xmlns:p14="http://schemas.microsoft.com/office/powerpoint/2010/main" val="12077920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u="sng" dirty="0" smtClean="0"/>
              <a:t>Documentation (cont.)</a:t>
            </a:r>
            <a:endParaRPr lang="en-US" u="sng" dirty="0"/>
          </a:p>
        </p:txBody>
      </p:sp>
      <p:sp>
        <p:nvSpPr>
          <p:cNvPr id="3" name="Content Placeholder 2"/>
          <p:cNvSpPr>
            <a:spLocks noGrp="1"/>
          </p:cNvSpPr>
          <p:nvPr>
            <p:ph idx="1"/>
          </p:nvPr>
        </p:nvSpPr>
        <p:spPr>
          <a:xfrm>
            <a:off x="152400" y="1371600"/>
            <a:ext cx="8839200" cy="5334000"/>
          </a:xfrm>
        </p:spPr>
        <p:txBody>
          <a:bodyPr>
            <a:normAutofit fontScale="92500" lnSpcReduction="10000"/>
          </a:bodyPr>
          <a:lstStyle/>
          <a:p>
            <a:r>
              <a:rPr lang="en-US" dirty="0" smtClean="0"/>
              <a:t>Written documentation of the CAA findings and decision making process may appear anywhere in the resident’s record and includes:</a:t>
            </a:r>
          </a:p>
          <a:p>
            <a:pPr marL="0" indent="0">
              <a:buNone/>
            </a:pPr>
            <a:endParaRPr lang="en-US" dirty="0" smtClean="0"/>
          </a:p>
          <a:p>
            <a:pPr lvl="1"/>
            <a:r>
              <a:rPr lang="en-US" dirty="0" smtClean="0"/>
              <a:t>Relevant documentation for each triggered CAA that describes causes and contributing factors;</a:t>
            </a:r>
          </a:p>
          <a:p>
            <a:pPr lvl="1"/>
            <a:r>
              <a:rPr lang="en-US" dirty="0" smtClean="0"/>
              <a:t>Nature of issue or condition;</a:t>
            </a:r>
          </a:p>
          <a:p>
            <a:pPr lvl="1"/>
            <a:r>
              <a:rPr lang="en-US" dirty="0" smtClean="0"/>
              <a:t>Complications affecting or caused by the care are for this resident;</a:t>
            </a:r>
          </a:p>
          <a:p>
            <a:pPr lvl="1"/>
            <a:r>
              <a:rPr lang="en-US" dirty="0" smtClean="0"/>
              <a:t>Risk factors related to the presence of the condition that affects staff decision to proceed to care planning;</a:t>
            </a:r>
          </a:p>
          <a:p>
            <a:pPr lvl="1"/>
            <a:r>
              <a:rPr lang="en-US" dirty="0" smtClean="0"/>
              <a:t>Factors considered in developing care plan interventions;</a:t>
            </a:r>
          </a:p>
          <a:p>
            <a:pPr lvl="1"/>
            <a:r>
              <a:rPr lang="en-US" dirty="0" smtClean="0"/>
              <a:t>Need for additional evaluation by the physician or other health professionals; and</a:t>
            </a:r>
          </a:p>
          <a:p>
            <a:pPr lvl="1"/>
            <a:r>
              <a:rPr lang="en-US" dirty="0" smtClean="0"/>
              <a:t>Resources or assessment tools used for decision making and conclusions.</a:t>
            </a:r>
            <a:endParaRPr lang="en-US" dirty="0"/>
          </a:p>
        </p:txBody>
      </p:sp>
    </p:spTree>
    <p:extLst>
      <p:ext uri="{BB962C8B-B14F-4D97-AF65-F5344CB8AC3E}">
        <p14:creationId xmlns:p14="http://schemas.microsoft.com/office/powerpoint/2010/main" val="19876965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914400"/>
          </a:xfrm>
        </p:spPr>
        <p:txBody>
          <a:bodyPr/>
          <a:lstStyle/>
          <a:p>
            <a:r>
              <a:rPr lang="en-US" u="sng" dirty="0" smtClean="0"/>
              <a:t>Completion of Section V</a:t>
            </a:r>
            <a:endParaRPr lang="en-US" u="sng" dirty="0"/>
          </a:p>
        </p:txBody>
      </p:sp>
      <p:sp>
        <p:nvSpPr>
          <p:cNvPr id="3" name="Content Placeholder 2"/>
          <p:cNvSpPr>
            <a:spLocks noGrp="1"/>
          </p:cNvSpPr>
          <p:nvPr>
            <p:ph idx="1"/>
          </p:nvPr>
        </p:nvSpPr>
        <p:spPr>
          <a:xfrm>
            <a:off x="152400" y="1524000"/>
            <a:ext cx="8763000" cy="5029200"/>
          </a:xfrm>
        </p:spPr>
        <p:txBody>
          <a:bodyPr>
            <a:normAutofit/>
          </a:bodyPr>
          <a:lstStyle/>
          <a:p>
            <a:r>
              <a:rPr lang="en-US" dirty="0" smtClean="0"/>
              <a:t>Use the </a:t>
            </a:r>
            <a:r>
              <a:rPr lang="en-US" b="1" dirty="0" smtClean="0"/>
              <a:t>“Location and Date of CAA Documentation” </a:t>
            </a:r>
            <a:r>
              <a:rPr lang="en-US" dirty="0" smtClean="0"/>
              <a:t>column on the CAA Summary (Section V of MDS 3.0) to note where the CAA information and decision making documentation can be found in the resident’s record.  </a:t>
            </a:r>
          </a:p>
          <a:p>
            <a:endParaRPr lang="en-US" dirty="0"/>
          </a:p>
          <a:p>
            <a:r>
              <a:rPr lang="en-US" dirty="0"/>
              <a:t>I</a:t>
            </a:r>
            <a:r>
              <a:rPr lang="en-US" dirty="0" smtClean="0"/>
              <a:t>ndicate in the column </a:t>
            </a:r>
            <a:r>
              <a:rPr lang="en-US" b="1" dirty="0" smtClean="0"/>
              <a:t>“Care Planning Decision” </a:t>
            </a:r>
            <a:r>
              <a:rPr lang="en-US" dirty="0" smtClean="0"/>
              <a:t>whether the triggered care area is addressed in the care plan.</a:t>
            </a:r>
          </a:p>
          <a:p>
            <a:endParaRPr lang="en-US" dirty="0"/>
          </a:p>
          <a:p>
            <a:r>
              <a:rPr lang="en-US" dirty="0" smtClean="0"/>
              <a:t>This will assist Surveyors and others to find the information related to decision making and care planning.</a:t>
            </a:r>
            <a:endParaRPr lang="en-US" dirty="0"/>
          </a:p>
        </p:txBody>
      </p:sp>
    </p:spTree>
    <p:extLst>
      <p:ext uri="{BB962C8B-B14F-4D97-AF65-F5344CB8AC3E}">
        <p14:creationId xmlns:p14="http://schemas.microsoft.com/office/powerpoint/2010/main" val="1421935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u="sng" dirty="0" smtClean="0"/>
              <a:t>Limitations of the RAI</a:t>
            </a:r>
            <a:endParaRPr lang="en-US" u="sng" dirty="0"/>
          </a:p>
        </p:txBody>
      </p:sp>
      <p:sp>
        <p:nvSpPr>
          <p:cNvPr id="3" name="Content Placeholder 2"/>
          <p:cNvSpPr>
            <a:spLocks noGrp="1"/>
          </p:cNvSpPr>
          <p:nvPr>
            <p:ph idx="1"/>
          </p:nvPr>
        </p:nvSpPr>
        <p:spPr>
          <a:xfrm>
            <a:off x="152400" y="1981200"/>
            <a:ext cx="8839200" cy="4724400"/>
          </a:xfrm>
        </p:spPr>
        <p:txBody>
          <a:bodyPr/>
          <a:lstStyle/>
          <a:p>
            <a:r>
              <a:rPr lang="en-US" dirty="0" smtClean="0"/>
              <a:t>Facilities are responsible for assessing and addressing all care issues that are relevant to individual resident, regardless of whether or not they are covered by the RAI.</a:t>
            </a:r>
          </a:p>
          <a:p>
            <a:endParaRPr lang="en-US" dirty="0"/>
          </a:p>
          <a:p>
            <a:r>
              <a:rPr lang="en-US" dirty="0" smtClean="0"/>
              <a:t>The process of completing the MDS and related portions of the RAI does not constitute the entire assessment that may be needed to address issues and manage the care of individual residents.</a:t>
            </a:r>
            <a:endParaRPr lang="en-US" dirty="0"/>
          </a:p>
        </p:txBody>
      </p:sp>
    </p:spTree>
    <p:extLst>
      <p:ext uri="{BB962C8B-B14F-4D97-AF65-F5344CB8AC3E}">
        <p14:creationId xmlns:p14="http://schemas.microsoft.com/office/powerpoint/2010/main" val="2265775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u="sng" dirty="0" smtClean="0"/>
              <a:t>Limitations (cont.)</a:t>
            </a:r>
            <a:endParaRPr lang="en-US" u="sng" dirty="0"/>
          </a:p>
        </p:txBody>
      </p:sp>
      <p:sp>
        <p:nvSpPr>
          <p:cNvPr id="3" name="Content Placeholder 2"/>
          <p:cNvSpPr>
            <a:spLocks noGrp="1"/>
          </p:cNvSpPr>
          <p:nvPr>
            <p:ph idx="1"/>
          </p:nvPr>
        </p:nvSpPr>
        <p:spPr>
          <a:xfrm>
            <a:off x="152400" y="1371600"/>
            <a:ext cx="8839200" cy="5334000"/>
          </a:xfrm>
        </p:spPr>
        <p:txBody>
          <a:bodyPr>
            <a:normAutofit/>
          </a:bodyPr>
          <a:lstStyle/>
          <a:p>
            <a:r>
              <a:rPr lang="en-US" dirty="0" smtClean="0"/>
              <a:t>It can be misleading or problematic to care plan individual MDS findings or CAAs without any additional thought or investigation because:</a:t>
            </a:r>
          </a:p>
          <a:p>
            <a:pPr marL="0" indent="0">
              <a:buNone/>
            </a:pPr>
            <a:endParaRPr lang="en-US" dirty="0" smtClean="0"/>
          </a:p>
          <a:p>
            <a:pPr lvl="1"/>
            <a:r>
              <a:rPr lang="en-US" dirty="0" smtClean="0"/>
              <a:t>The MDS may not trigger every relevant issue.</a:t>
            </a:r>
          </a:p>
          <a:p>
            <a:pPr lvl="1"/>
            <a:endParaRPr lang="en-US" dirty="0" smtClean="0"/>
          </a:p>
          <a:p>
            <a:pPr lvl="1"/>
            <a:r>
              <a:rPr lang="en-US" dirty="0" smtClean="0"/>
              <a:t>Not all triggers are clinically significant</a:t>
            </a:r>
          </a:p>
          <a:p>
            <a:pPr lvl="1"/>
            <a:endParaRPr lang="en-US" dirty="0" smtClean="0"/>
          </a:p>
          <a:p>
            <a:pPr lvl="1"/>
            <a:r>
              <a:rPr lang="en-US" dirty="0" smtClean="0"/>
              <a:t>The MDS is not a diagnostic tool or treatment selection guide.</a:t>
            </a:r>
          </a:p>
          <a:p>
            <a:pPr lvl="1"/>
            <a:endParaRPr lang="en-US" dirty="0" smtClean="0"/>
          </a:p>
          <a:p>
            <a:pPr lvl="1"/>
            <a:r>
              <a:rPr lang="en-US" dirty="0" smtClean="0"/>
              <a:t>The MDS does not identify causation or history of problems</a:t>
            </a:r>
            <a:endParaRPr lang="en-US" dirty="0"/>
          </a:p>
        </p:txBody>
      </p:sp>
    </p:spTree>
    <p:extLst>
      <p:ext uri="{BB962C8B-B14F-4D97-AF65-F5344CB8AC3E}">
        <p14:creationId xmlns:p14="http://schemas.microsoft.com/office/powerpoint/2010/main" val="41005924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14400"/>
          </a:xfrm>
        </p:spPr>
        <p:txBody>
          <a:bodyPr/>
          <a:lstStyle/>
          <a:p>
            <a:r>
              <a:rPr lang="en-US" u="sng" dirty="0" smtClean="0"/>
              <a:t>RAI and Care Planning</a:t>
            </a:r>
            <a:endParaRPr lang="en-US" u="sng" dirty="0"/>
          </a:p>
        </p:txBody>
      </p:sp>
      <p:sp>
        <p:nvSpPr>
          <p:cNvPr id="3" name="Content Placeholder 2"/>
          <p:cNvSpPr>
            <a:spLocks noGrp="1"/>
          </p:cNvSpPr>
          <p:nvPr>
            <p:ph idx="1"/>
          </p:nvPr>
        </p:nvSpPr>
        <p:spPr>
          <a:xfrm>
            <a:off x="152400" y="1371600"/>
            <a:ext cx="8839200" cy="5334000"/>
          </a:xfrm>
        </p:spPr>
        <p:txBody>
          <a:bodyPr>
            <a:normAutofit fontScale="92500" lnSpcReduction="20000"/>
          </a:bodyPr>
          <a:lstStyle/>
          <a:p>
            <a:r>
              <a:rPr lang="en-US" dirty="0" smtClean="0"/>
              <a:t>The comprehensive care plan is an IDT communication </a:t>
            </a:r>
            <a:r>
              <a:rPr lang="en-US" dirty="0"/>
              <a:t>tool. Use the results of the assessments to develop, review and revise the resident’s comprehensive plan of </a:t>
            </a:r>
            <a:r>
              <a:rPr lang="en-US" dirty="0" smtClean="0"/>
              <a:t>care.  </a:t>
            </a:r>
          </a:p>
          <a:p>
            <a:endParaRPr lang="en-US" dirty="0"/>
          </a:p>
          <a:p>
            <a:r>
              <a:rPr lang="en-US" dirty="0" smtClean="0"/>
              <a:t>The care plan </a:t>
            </a:r>
            <a:r>
              <a:rPr lang="en-US" b="1" dirty="0" smtClean="0"/>
              <a:t>MUST</a:t>
            </a:r>
            <a:r>
              <a:rPr lang="en-US" dirty="0" smtClean="0"/>
              <a:t>:</a:t>
            </a:r>
          </a:p>
          <a:p>
            <a:pPr lvl="1"/>
            <a:r>
              <a:rPr lang="en-US" dirty="0"/>
              <a:t>Include </a:t>
            </a:r>
            <a:r>
              <a:rPr lang="en-US" b="1" dirty="0"/>
              <a:t>MEASURABLE</a:t>
            </a:r>
            <a:r>
              <a:rPr lang="en-US" dirty="0"/>
              <a:t> objectives and time frames.</a:t>
            </a:r>
          </a:p>
          <a:p>
            <a:pPr lvl="1"/>
            <a:r>
              <a:rPr lang="en-US" dirty="0"/>
              <a:t>Describe the services to be furnished to attain or maintain the resident’s highest practicable physical, mental, and psychosocial well-being.</a:t>
            </a:r>
          </a:p>
          <a:p>
            <a:pPr lvl="1"/>
            <a:r>
              <a:rPr lang="en-US" dirty="0"/>
              <a:t>Be reviewed and revised periodically</a:t>
            </a:r>
            <a:r>
              <a:rPr lang="en-US" dirty="0" smtClean="0"/>
              <a:t>.</a:t>
            </a:r>
          </a:p>
          <a:p>
            <a:endParaRPr lang="en-US" dirty="0"/>
          </a:p>
          <a:p>
            <a:r>
              <a:rPr lang="en-US" dirty="0" smtClean="0"/>
              <a:t>The services provided must be consistent with each resident’s written plan of care.</a:t>
            </a:r>
          </a:p>
          <a:p>
            <a:endParaRPr lang="en-US" dirty="0"/>
          </a:p>
          <a:p>
            <a:r>
              <a:rPr lang="en-US" dirty="0" smtClean="0"/>
              <a:t>A complete care plan is required </a:t>
            </a:r>
            <a:r>
              <a:rPr lang="en-US" b="1" dirty="0" smtClean="0"/>
              <a:t>no later than 7 days </a:t>
            </a:r>
            <a:r>
              <a:rPr lang="en-US" dirty="0" smtClean="0"/>
              <a:t>after the RAI is completed.</a:t>
            </a:r>
          </a:p>
          <a:p>
            <a:endParaRPr lang="en-US" dirty="0"/>
          </a:p>
          <a:p>
            <a:pPr marL="393192" lvl="1" indent="0">
              <a:buNone/>
            </a:pPr>
            <a:endParaRPr lang="en-US" dirty="0" smtClean="0"/>
          </a:p>
          <a:p>
            <a:pPr lvl="1"/>
            <a:endParaRPr lang="en-US" dirty="0"/>
          </a:p>
        </p:txBody>
      </p:sp>
    </p:spTree>
    <p:extLst>
      <p:ext uri="{BB962C8B-B14F-4D97-AF65-F5344CB8AC3E}">
        <p14:creationId xmlns:p14="http://schemas.microsoft.com/office/powerpoint/2010/main" val="12076103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Analysis of Triggered CAAs</a:t>
            </a:r>
            <a:endParaRPr lang="en-US" u="sng" dirty="0"/>
          </a:p>
        </p:txBody>
      </p:sp>
      <p:sp>
        <p:nvSpPr>
          <p:cNvPr id="3" name="Content Placeholder 2"/>
          <p:cNvSpPr>
            <a:spLocks noGrp="1"/>
          </p:cNvSpPr>
          <p:nvPr>
            <p:ph idx="1"/>
          </p:nvPr>
        </p:nvSpPr>
        <p:spPr>
          <a:xfrm>
            <a:off x="152400" y="1371600"/>
            <a:ext cx="8839200" cy="5334000"/>
          </a:xfrm>
        </p:spPr>
        <p:txBody>
          <a:bodyPr/>
          <a:lstStyle/>
          <a:p>
            <a:r>
              <a:rPr lang="en-US" dirty="0" smtClean="0"/>
              <a:t>Review triggered CAAs by doing in-depth, resident specific assessment of the triggered condition in terms of the need for care plan interventions.</a:t>
            </a:r>
          </a:p>
          <a:p>
            <a:endParaRPr lang="en-US" dirty="0"/>
          </a:p>
          <a:p>
            <a:r>
              <a:rPr lang="en-US" dirty="0" smtClean="0"/>
              <a:t>Consider issues/conditions that contributed to the triggered condition, including ones not captured on the MDS.</a:t>
            </a:r>
          </a:p>
          <a:p>
            <a:endParaRPr lang="en-US" dirty="0"/>
          </a:p>
          <a:p>
            <a:r>
              <a:rPr lang="en-US" dirty="0" smtClean="0"/>
              <a:t>Review of the CAAs helps staff decide if care plan interventions are needed and what types of interventions are appropriate.</a:t>
            </a:r>
            <a:endParaRPr lang="en-US" dirty="0"/>
          </a:p>
        </p:txBody>
      </p:sp>
    </p:spTree>
    <p:extLst>
      <p:ext uri="{BB962C8B-B14F-4D97-AF65-F5344CB8AC3E}">
        <p14:creationId xmlns:p14="http://schemas.microsoft.com/office/powerpoint/2010/main" val="3393878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0"/>
            <a:ext cx="8305800" cy="3048000"/>
          </a:xfrm>
        </p:spPr>
        <p:txBody>
          <a:bodyPr/>
          <a:lstStyle/>
          <a:p>
            <a:pPr algn="ctr"/>
            <a:r>
              <a:rPr lang="en-US" b="1" dirty="0" smtClean="0"/>
              <a:t>CHAPTER 3:</a:t>
            </a:r>
            <a:br>
              <a:rPr lang="en-US" b="1" dirty="0" smtClean="0"/>
            </a:br>
            <a:r>
              <a:rPr lang="en-US" b="1" dirty="0" smtClean="0"/>
              <a:t>OVERVIEW OF THE</a:t>
            </a:r>
            <a:br>
              <a:rPr lang="en-US" b="1" dirty="0" smtClean="0"/>
            </a:br>
            <a:r>
              <a:rPr lang="en-US" b="1" dirty="0" smtClean="0"/>
              <a:t> ITEM-BY-ITEM GUIDE</a:t>
            </a:r>
            <a:endParaRPr lang="en-US" b="1" dirty="0"/>
          </a:p>
        </p:txBody>
      </p:sp>
    </p:spTree>
    <p:extLst>
      <p:ext uri="{BB962C8B-B14F-4D97-AF65-F5344CB8AC3E}">
        <p14:creationId xmlns:p14="http://schemas.microsoft.com/office/powerpoint/2010/main" val="26702373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Analysis (cont.)</a:t>
            </a:r>
            <a:endParaRPr lang="en-US" u="sng" dirty="0"/>
          </a:p>
        </p:txBody>
      </p:sp>
      <p:sp>
        <p:nvSpPr>
          <p:cNvPr id="3" name="Content Placeholder 2"/>
          <p:cNvSpPr>
            <a:spLocks noGrp="1"/>
          </p:cNvSpPr>
          <p:nvPr>
            <p:ph idx="1"/>
          </p:nvPr>
        </p:nvSpPr>
        <p:spPr>
          <a:xfrm>
            <a:off x="152400" y="1371600"/>
            <a:ext cx="8839200" cy="5334000"/>
          </a:xfrm>
        </p:spPr>
        <p:txBody>
          <a:bodyPr>
            <a:normAutofit lnSpcReduction="10000"/>
          </a:bodyPr>
          <a:lstStyle/>
          <a:p>
            <a:r>
              <a:rPr lang="en-US" dirty="0" smtClean="0"/>
              <a:t>Reviewing results of the assessment help the IDT and the resident and/or resident’s representative to identify concerns that:</a:t>
            </a:r>
          </a:p>
          <a:p>
            <a:endParaRPr lang="en-US" dirty="0" smtClean="0"/>
          </a:p>
          <a:p>
            <a:pPr lvl="1"/>
            <a:r>
              <a:rPr lang="en-US" dirty="0" smtClean="0"/>
              <a:t>Warrant intervention</a:t>
            </a:r>
          </a:p>
          <a:p>
            <a:pPr lvl="1"/>
            <a:endParaRPr lang="en-US" dirty="0" smtClean="0"/>
          </a:p>
          <a:p>
            <a:pPr lvl="1"/>
            <a:r>
              <a:rPr lang="en-US" dirty="0" smtClean="0"/>
              <a:t>Affect the resident’s capacity to improve or maintain function.</a:t>
            </a:r>
          </a:p>
          <a:p>
            <a:pPr lvl="1"/>
            <a:endParaRPr lang="en-US" dirty="0" smtClean="0"/>
          </a:p>
          <a:p>
            <a:pPr lvl="1"/>
            <a:r>
              <a:rPr lang="en-US" dirty="0" smtClean="0"/>
              <a:t>Can help minimize onset or progression of impairments.</a:t>
            </a:r>
          </a:p>
          <a:p>
            <a:pPr marL="393192" lvl="1" indent="0">
              <a:buNone/>
            </a:pPr>
            <a:endParaRPr lang="en-US" dirty="0" smtClean="0"/>
          </a:p>
          <a:p>
            <a:pPr lvl="1"/>
            <a:r>
              <a:rPr lang="en-US" dirty="0" smtClean="0"/>
              <a:t>Can help address the need and desire for other specialized services.</a:t>
            </a:r>
            <a:endParaRPr lang="en-US" dirty="0"/>
          </a:p>
        </p:txBody>
      </p:sp>
    </p:spTree>
    <p:extLst>
      <p:ext uri="{BB962C8B-B14F-4D97-AF65-F5344CB8AC3E}">
        <p14:creationId xmlns:p14="http://schemas.microsoft.com/office/powerpoint/2010/main" val="15495197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4934712"/>
          </a:xfrm>
        </p:spPr>
        <p:txBody>
          <a:bodyPr/>
          <a:lstStyle/>
          <a:p>
            <a:pPr algn="ctr"/>
            <a:r>
              <a:rPr lang="en-US" dirty="0" smtClean="0"/>
              <a:t>CHAPTER 5:</a:t>
            </a:r>
            <a:br>
              <a:rPr lang="en-US" dirty="0" smtClean="0"/>
            </a:br>
            <a:r>
              <a:rPr lang="en-US" dirty="0"/>
              <a:t/>
            </a:r>
            <a:br>
              <a:rPr lang="en-US" dirty="0"/>
            </a:br>
            <a:r>
              <a:rPr lang="en-US" dirty="0" smtClean="0"/>
              <a:t>SUBMISSION AND CORRECTION</a:t>
            </a:r>
            <a:br>
              <a:rPr lang="en-US" dirty="0" smtClean="0"/>
            </a:br>
            <a:r>
              <a:rPr lang="en-US" dirty="0" smtClean="0"/>
              <a:t>OF</a:t>
            </a:r>
            <a:br>
              <a:rPr lang="en-US" dirty="0" smtClean="0"/>
            </a:br>
            <a:r>
              <a:rPr lang="en-US" dirty="0" smtClean="0"/>
              <a:t>MDS ASSESSMENTS</a:t>
            </a:r>
            <a:endParaRPr lang="en-US" dirty="0"/>
          </a:p>
        </p:txBody>
      </p:sp>
    </p:spTree>
    <p:extLst>
      <p:ext uri="{BB962C8B-B14F-4D97-AF65-F5344CB8AC3E}">
        <p14:creationId xmlns:p14="http://schemas.microsoft.com/office/powerpoint/2010/main" val="14318293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5315712"/>
          </a:xfrm>
        </p:spPr>
        <p:txBody>
          <a:bodyPr/>
          <a:lstStyle/>
          <a:p>
            <a:pPr algn="ctr"/>
            <a:r>
              <a:rPr lang="en-US" dirty="0" smtClean="0"/>
              <a:t>CHAPTER 6:</a:t>
            </a:r>
            <a:br>
              <a:rPr lang="en-US" dirty="0" smtClean="0"/>
            </a:br>
            <a:r>
              <a:rPr lang="en-US" dirty="0"/>
              <a:t/>
            </a:r>
            <a:br>
              <a:rPr lang="en-US" dirty="0"/>
            </a:br>
            <a:r>
              <a:rPr lang="en-US" dirty="0" smtClean="0"/>
              <a:t>MEDICARE </a:t>
            </a:r>
            <a:br>
              <a:rPr lang="en-US" dirty="0" smtClean="0"/>
            </a:br>
            <a:r>
              <a:rPr lang="en-US" dirty="0" smtClean="0"/>
              <a:t>SNF PPS</a:t>
            </a:r>
            <a:br>
              <a:rPr lang="en-US" dirty="0" smtClean="0"/>
            </a:br>
            <a:endParaRPr lang="en-US" dirty="0"/>
          </a:p>
        </p:txBody>
      </p:sp>
    </p:spTree>
    <p:extLst>
      <p:ext uri="{BB962C8B-B14F-4D97-AF65-F5344CB8AC3E}">
        <p14:creationId xmlns:p14="http://schemas.microsoft.com/office/powerpoint/2010/main" val="29797550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914400"/>
          </a:xfrm>
        </p:spPr>
        <p:txBody>
          <a:bodyPr>
            <a:normAutofit/>
          </a:bodyPr>
          <a:lstStyle/>
          <a:p>
            <a:r>
              <a:rPr lang="en-US" u="sng" dirty="0" smtClean="0"/>
              <a:t>Prospective Payment System</a:t>
            </a:r>
            <a:endParaRPr lang="en-US" u="sng" dirty="0"/>
          </a:p>
        </p:txBody>
      </p:sp>
      <p:sp>
        <p:nvSpPr>
          <p:cNvPr id="4" name="Content Placeholder 3"/>
          <p:cNvSpPr>
            <a:spLocks noGrp="1"/>
          </p:cNvSpPr>
          <p:nvPr>
            <p:ph idx="1"/>
          </p:nvPr>
        </p:nvSpPr>
        <p:spPr>
          <a:xfrm>
            <a:off x="152400" y="1447800"/>
            <a:ext cx="8839200" cy="5257800"/>
          </a:xfrm>
        </p:spPr>
        <p:txBody>
          <a:bodyPr>
            <a:normAutofit fontScale="92500"/>
          </a:bodyPr>
          <a:lstStyle/>
          <a:p>
            <a:r>
              <a:rPr lang="en-US" dirty="0" smtClean="0"/>
              <a:t>The current focus on developing State and Federal payment systems for nursing home care is based on recognizing the differences among residents.  Some residents require total assistance with their activities of daily living (ADLs) and have complex nursing care needs.  Other residents may require less assistance but need rehab or restorative nursing services.</a:t>
            </a:r>
          </a:p>
          <a:p>
            <a:endParaRPr lang="en-US" dirty="0"/>
          </a:p>
          <a:p>
            <a:r>
              <a:rPr lang="en-US" dirty="0" smtClean="0"/>
              <a:t>Reimbursement levels differ based on the resource needs of the residents.</a:t>
            </a:r>
          </a:p>
          <a:p>
            <a:endParaRPr lang="en-US" dirty="0"/>
          </a:p>
          <a:p>
            <a:r>
              <a:rPr lang="en-US" dirty="0" smtClean="0"/>
              <a:t>The amount of reimbursement to the nursing home is based on the resource intensity of the resident measured by items on the MDS.</a:t>
            </a:r>
            <a:endParaRPr lang="en-US" dirty="0"/>
          </a:p>
        </p:txBody>
      </p:sp>
    </p:spTree>
    <p:extLst>
      <p:ext uri="{BB962C8B-B14F-4D97-AF65-F5344CB8AC3E}">
        <p14:creationId xmlns:p14="http://schemas.microsoft.com/office/powerpoint/2010/main" val="20928900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52400"/>
            <a:ext cx="8991600" cy="838200"/>
          </a:xfrm>
        </p:spPr>
        <p:txBody>
          <a:bodyPr>
            <a:normAutofit/>
          </a:bodyPr>
          <a:lstStyle/>
          <a:p>
            <a:r>
              <a:rPr lang="en-US" u="sng" dirty="0" smtClean="0"/>
              <a:t>Resource Utilization Groups </a:t>
            </a:r>
            <a:r>
              <a:rPr lang="en-US" sz="4000" u="sng" dirty="0" smtClean="0"/>
              <a:t>(RUGs)</a:t>
            </a:r>
            <a:endParaRPr lang="en-US" sz="4000" u="sng" dirty="0"/>
          </a:p>
        </p:txBody>
      </p:sp>
      <p:sp>
        <p:nvSpPr>
          <p:cNvPr id="4" name="Content Placeholder 3"/>
          <p:cNvSpPr>
            <a:spLocks noGrp="1"/>
          </p:cNvSpPr>
          <p:nvPr>
            <p:ph idx="1"/>
          </p:nvPr>
        </p:nvSpPr>
        <p:spPr>
          <a:xfrm>
            <a:off x="152400" y="1066800"/>
            <a:ext cx="8839200" cy="5638800"/>
          </a:xfrm>
        </p:spPr>
        <p:txBody>
          <a:bodyPr>
            <a:normAutofit fontScale="92500"/>
          </a:bodyPr>
          <a:lstStyle/>
          <a:p>
            <a:r>
              <a:rPr lang="en-US" dirty="0" smtClean="0"/>
              <a:t>The RUG system uses information from the MDS assessments to classify SNF residents into a series of groups representing the residents’ relative direct care resource requirements.</a:t>
            </a:r>
          </a:p>
          <a:p>
            <a:endParaRPr lang="en-US" dirty="0"/>
          </a:p>
          <a:p>
            <a:r>
              <a:rPr lang="en-US" dirty="0" smtClean="0"/>
              <a:t>CMS has developed the RUG-IV classification system that incorporates the MDS 3.0 items and is used in payment systems for Medicare SNFs and Medicaid NFs.</a:t>
            </a:r>
          </a:p>
          <a:p>
            <a:endParaRPr lang="en-US" dirty="0"/>
          </a:p>
          <a:p>
            <a:r>
              <a:rPr lang="en-US" dirty="0" smtClean="0"/>
              <a:t>The MDS assessment data is used to calculate the RUG-IV classification necessary for payment.  MDS information is used to define RUG-IV groups that form a hierarchy from the greatest to the least resources used.  Caring for residents in higher RUG classifications is more costly and reimbursed at a higher level.</a:t>
            </a:r>
            <a:endParaRPr lang="en-US" dirty="0"/>
          </a:p>
        </p:txBody>
      </p:sp>
    </p:spTree>
    <p:extLst>
      <p:ext uri="{BB962C8B-B14F-4D97-AF65-F5344CB8AC3E}">
        <p14:creationId xmlns:p14="http://schemas.microsoft.com/office/powerpoint/2010/main" val="5462787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839200" cy="838200"/>
          </a:xfrm>
        </p:spPr>
        <p:txBody>
          <a:bodyPr/>
          <a:lstStyle/>
          <a:p>
            <a:r>
              <a:rPr lang="en-US" u="sng" dirty="0" smtClean="0"/>
              <a:t>Eight Major RUG-IV Classification</a:t>
            </a:r>
            <a:endParaRPr lang="en-US" u="sng" dirty="0"/>
          </a:p>
        </p:txBody>
      </p:sp>
      <p:sp>
        <p:nvSpPr>
          <p:cNvPr id="4" name="Content Placeholder 3"/>
          <p:cNvSpPr>
            <a:spLocks noGrp="1"/>
          </p:cNvSpPr>
          <p:nvPr>
            <p:ph idx="1"/>
          </p:nvPr>
        </p:nvSpPr>
        <p:spPr>
          <a:xfrm>
            <a:off x="152400" y="1066800"/>
            <a:ext cx="8839200" cy="5638800"/>
          </a:xfrm>
        </p:spPr>
        <p:txBody>
          <a:bodyPr>
            <a:normAutofit lnSpcReduction="10000"/>
          </a:bodyPr>
          <a:lstStyle/>
          <a:p>
            <a:r>
              <a:rPr lang="en-US" dirty="0" smtClean="0"/>
              <a:t>Rehabilitation Plus Extensive Services</a:t>
            </a:r>
          </a:p>
          <a:p>
            <a:r>
              <a:rPr lang="en-US" dirty="0" smtClean="0"/>
              <a:t>Rehabilitation</a:t>
            </a:r>
          </a:p>
          <a:p>
            <a:r>
              <a:rPr lang="en-US" dirty="0" smtClean="0"/>
              <a:t>Extensive Services</a:t>
            </a:r>
          </a:p>
          <a:p>
            <a:r>
              <a:rPr lang="en-US" dirty="0" smtClean="0"/>
              <a:t>Special Care High</a:t>
            </a:r>
          </a:p>
          <a:p>
            <a:r>
              <a:rPr lang="en-US" dirty="0" smtClean="0"/>
              <a:t>Special Care Low</a:t>
            </a:r>
          </a:p>
          <a:p>
            <a:r>
              <a:rPr lang="en-US" dirty="0" smtClean="0"/>
              <a:t>Clinically Complex</a:t>
            </a:r>
          </a:p>
          <a:p>
            <a:r>
              <a:rPr lang="en-US" dirty="0" smtClean="0"/>
              <a:t>Behavioral Symptoms and Cognitive Performance Problems</a:t>
            </a:r>
          </a:p>
          <a:p>
            <a:r>
              <a:rPr lang="en-US" dirty="0" smtClean="0"/>
              <a:t>Reduces Physical Function</a:t>
            </a:r>
          </a:p>
          <a:p>
            <a:endParaRPr lang="en-US" dirty="0"/>
          </a:p>
          <a:p>
            <a:r>
              <a:rPr lang="en-US" dirty="0" smtClean="0"/>
              <a:t>The eight classifications are divided into 66 groups based on resident needs. (</a:t>
            </a:r>
            <a:r>
              <a:rPr lang="en-US" sz="2000" dirty="0" smtClean="0"/>
              <a:t>see RAI manual pages 6-2 through 6-5 for category characteristics)</a:t>
            </a:r>
          </a:p>
          <a:p>
            <a:endParaRPr lang="en-US" dirty="0"/>
          </a:p>
          <a:p>
            <a:endParaRPr lang="en-US" dirty="0"/>
          </a:p>
        </p:txBody>
      </p:sp>
    </p:spTree>
    <p:extLst>
      <p:ext uri="{BB962C8B-B14F-4D97-AF65-F5344CB8AC3E}">
        <p14:creationId xmlns:p14="http://schemas.microsoft.com/office/powerpoint/2010/main" val="17340145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228600"/>
            <a:ext cx="8991600" cy="838200"/>
          </a:xfrm>
        </p:spPr>
        <p:txBody>
          <a:bodyPr>
            <a:normAutofit fontScale="90000"/>
          </a:bodyPr>
          <a:lstStyle/>
          <a:p>
            <a:r>
              <a:rPr lang="en-US" u="sng" dirty="0" smtClean="0"/>
              <a:t>Relationship of Assessment to Claim</a:t>
            </a:r>
            <a:endParaRPr lang="en-US" u="sng" dirty="0"/>
          </a:p>
        </p:txBody>
      </p:sp>
      <p:sp>
        <p:nvSpPr>
          <p:cNvPr id="4" name="Content Placeholder 3"/>
          <p:cNvSpPr>
            <a:spLocks noGrp="1"/>
          </p:cNvSpPr>
          <p:nvPr>
            <p:ph idx="1"/>
          </p:nvPr>
        </p:nvSpPr>
        <p:spPr>
          <a:xfrm>
            <a:off x="152400" y="1371600"/>
            <a:ext cx="8839200" cy="5334000"/>
          </a:xfrm>
        </p:spPr>
        <p:txBody>
          <a:bodyPr>
            <a:normAutofit fontScale="92500"/>
          </a:bodyPr>
          <a:lstStyle/>
          <a:p>
            <a:r>
              <a:rPr lang="en-US" dirty="0" smtClean="0"/>
              <a:t>Each required Medicare assessment is used to support Medicare PPS reimbursement.</a:t>
            </a:r>
          </a:p>
          <a:p>
            <a:endParaRPr lang="en-US" dirty="0"/>
          </a:p>
          <a:p>
            <a:pPr lvl="1"/>
            <a:r>
              <a:rPr lang="en-US" dirty="0"/>
              <a:t>Scheduled PPS assessments:  5-day, 14-day, 30-day, 60-day and 90-day of a Medicare Part A stay.</a:t>
            </a:r>
          </a:p>
          <a:p>
            <a:pPr lvl="1"/>
            <a:r>
              <a:rPr lang="en-US" dirty="0"/>
              <a:t>Unscheduled assessments are performed under certain circumstances when required.  (see Chapter 2</a:t>
            </a:r>
            <a:r>
              <a:rPr lang="en-US" dirty="0" smtClean="0"/>
              <a:t>)</a:t>
            </a:r>
          </a:p>
          <a:p>
            <a:endParaRPr lang="en-US" dirty="0"/>
          </a:p>
          <a:p>
            <a:r>
              <a:rPr lang="en-US" dirty="0" smtClean="0"/>
              <a:t>Numerous situations exist that impact the relationship between the assessment and the claim beyond the information provided in the RAI manual.  </a:t>
            </a:r>
            <a:r>
              <a:rPr lang="en-US" b="1" dirty="0" smtClean="0"/>
              <a:t>It is the responsibility of the provider to ensure that claims submitted to Medicare are accurate and meet all Medicare requirements.</a:t>
            </a:r>
          </a:p>
        </p:txBody>
      </p:sp>
    </p:spTree>
    <p:extLst>
      <p:ext uri="{BB962C8B-B14F-4D97-AF65-F5344CB8AC3E}">
        <p14:creationId xmlns:p14="http://schemas.microsoft.com/office/powerpoint/2010/main" val="5285572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914400"/>
          </a:xfrm>
        </p:spPr>
        <p:txBody>
          <a:bodyPr/>
          <a:lstStyle/>
          <a:p>
            <a:r>
              <a:rPr lang="en-US" u="sng" dirty="0" smtClean="0"/>
              <a:t>SNF PPS Eligibility Criteria</a:t>
            </a:r>
            <a:endParaRPr lang="en-US" u="sng" dirty="0"/>
          </a:p>
        </p:txBody>
      </p:sp>
      <p:sp>
        <p:nvSpPr>
          <p:cNvPr id="4" name="Content Placeholder 3"/>
          <p:cNvSpPr>
            <a:spLocks noGrp="1"/>
          </p:cNvSpPr>
          <p:nvPr>
            <p:ph idx="1"/>
          </p:nvPr>
        </p:nvSpPr>
        <p:spPr>
          <a:xfrm>
            <a:off x="152400" y="1371600"/>
            <a:ext cx="8839200" cy="5334000"/>
          </a:xfrm>
        </p:spPr>
        <p:txBody>
          <a:bodyPr/>
          <a:lstStyle/>
          <a:p>
            <a:r>
              <a:rPr lang="en-US" sz="3200" dirty="0" smtClean="0"/>
              <a:t>Technical Requirements</a:t>
            </a:r>
            <a:r>
              <a:rPr lang="en-US" dirty="0" smtClean="0"/>
              <a:t>:</a:t>
            </a:r>
          </a:p>
          <a:p>
            <a:pPr marL="0" indent="0">
              <a:buNone/>
            </a:pPr>
            <a:endParaRPr lang="en-US" dirty="0" smtClean="0"/>
          </a:p>
          <a:p>
            <a:pPr lvl="1"/>
            <a:r>
              <a:rPr lang="en-US" sz="2800" dirty="0" smtClean="0"/>
              <a:t>Enrolled in M/C Part A and has days available to use</a:t>
            </a:r>
          </a:p>
          <a:p>
            <a:pPr marL="393192" lvl="1" indent="0">
              <a:buNone/>
            </a:pPr>
            <a:endParaRPr lang="en-US" sz="2800" dirty="0" smtClean="0"/>
          </a:p>
          <a:p>
            <a:pPr lvl="1"/>
            <a:r>
              <a:rPr lang="en-US" sz="2800" dirty="0" smtClean="0"/>
              <a:t>Three-day prior qualifying hospital stay (i.e. 3 midnights)</a:t>
            </a:r>
          </a:p>
          <a:p>
            <a:pPr marL="393192" lvl="1" indent="0">
              <a:buNone/>
            </a:pPr>
            <a:endParaRPr lang="en-US" sz="2800" dirty="0"/>
          </a:p>
          <a:p>
            <a:pPr lvl="1"/>
            <a:r>
              <a:rPr lang="en-US" sz="2800" dirty="0" smtClean="0"/>
              <a:t>Admission for SNF-level services is within 30 days of discharge from an acute care stay or within 30 days of discharge from a SNF level of care.</a:t>
            </a:r>
          </a:p>
          <a:p>
            <a:pPr marL="0" indent="0">
              <a:buNone/>
            </a:pPr>
            <a:endParaRPr lang="en-US" sz="2800" dirty="0" smtClean="0"/>
          </a:p>
          <a:p>
            <a:endParaRPr lang="en-US" dirty="0"/>
          </a:p>
        </p:txBody>
      </p:sp>
    </p:spTree>
    <p:extLst>
      <p:ext uri="{BB962C8B-B14F-4D97-AF65-F5344CB8AC3E}">
        <p14:creationId xmlns:p14="http://schemas.microsoft.com/office/powerpoint/2010/main" val="34296771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14400"/>
          </a:xfrm>
        </p:spPr>
        <p:txBody>
          <a:bodyPr/>
          <a:lstStyle/>
          <a:p>
            <a:r>
              <a:rPr lang="en-US" u="sng" dirty="0" smtClean="0"/>
              <a:t>SNF Criteria (cont.)</a:t>
            </a:r>
            <a:endParaRPr lang="en-US" u="sng" dirty="0"/>
          </a:p>
        </p:txBody>
      </p:sp>
      <p:sp>
        <p:nvSpPr>
          <p:cNvPr id="4" name="Content Placeholder 3"/>
          <p:cNvSpPr>
            <a:spLocks noGrp="1"/>
          </p:cNvSpPr>
          <p:nvPr>
            <p:ph idx="1"/>
          </p:nvPr>
        </p:nvSpPr>
        <p:spPr>
          <a:xfrm>
            <a:off x="152400" y="1219200"/>
            <a:ext cx="8839200" cy="5486400"/>
          </a:xfrm>
        </p:spPr>
        <p:txBody>
          <a:bodyPr>
            <a:normAutofit fontScale="92500" lnSpcReduction="20000"/>
          </a:bodyPr>
          <a:lstStyle/>
          <a:p>
            <a:r>
              <a:rPr lang="en-US" sz="3200" dirty="0" smtClean="0"/>
              <a:t>Clinical Requirements:</a:t>
            </a:r>
          </a:p>
          <a:p>
            <a:pPr lvl="1"/>
            <a:r>
              <a:rPr lang="en-US" sz="2800" dirty="0" smtClean="0"/>
              <a:t>Has a need for and receives medically necessary skilled care on a daily basis provided by or under supervision of skilled nursing or rehab professionals.</a:t>
            </a:r>
          </a:p>
          <a:p>
            <a:pPr lvl="1"/>
            <a:endParaRPr lang="en-US" sz="2800" dirty="0" smtClean="0"/>
          </a:p>
          <a:p>
            <a:pPr lvl="1"/>
            <a:r>
              <a:rPr lang="en-US" sz="2800" dirty="0" smtClean="0"/>
              <a:t>These services can only be provided in a SNF.</a:t>
            </a:r>
          </a:p>
          <a:p>
            <a:pPr marL="393192" lvl="1" indent="0">
              <a:buNone/>
            </a:pPr>
            <a:endParaRPr lang="en-US" sz="2800" dirty="0" smtClean="0"/>
          </a:p>
          <a:p>
            <a:pPr lvl="1"/>
            <a:r>
              <a:rPr lang="en-US" sz="2800" dirty="0" smtClean="0"/>
              <a:t>Services must be for a condition:</a:t>
            </a:r>
          </a:p>
          <a:p>
            <a:pPr marL="393192" lvl="1" indent="0">
              <a:buNone/>
            </a:pPr>
            <a:endParaRPr lang="en-US" sz="2800" dirty="0" smtClean="0"/>
          </a:p>
          <a:p>
            <a:pPr lvl="2"/>
            <a:r>
              <a:rPr lang="en-US" sz="2500" dirty="0" smtClean="0"/>
              <a:t>For which the resident was treated during the qualifying hospital stay, or</a:t>
            </a:r>
          </a:p>
          <a:p>
            <a:pPr lvl="2"/>
            <a:r>
              <a:rPr lang="en-US" sz="2500" dirty="0" smtClean="0"/>
              <a:t>That arose while the resident was in the SNF for treatment of a condition for which he/she was previously treated for in a hospital.</a:t>
            </a:r>
            <a:endParaRPr lang="en-US" sz="2500" dirty="0"/>
          </a:p>
        </p:txBody>
      </p:sp>
    </p:spTree>
    <p:extLst>
      <p:ext uri="{BB962C8B-B14F-4D97-AF65-F5344CB8AC3E}">
        <p14:creationId xmlns:p14="http://schemas.microsoft.com/office/powerpoint/2010/main" val="35217238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838200"/>
          </a:xfrm>
        </p:spPr>
        <p:txBody>
          <a:bodyPr>
            <a:normAutofit/>
          </a:bodyPr>
          <a:lstStyle/>
          <a:p>
            <a:r>
              <a:rPr lang="en-US" u="sng" dirty="0" smtClean="0"/>
              <a:t>Physician Certification</a:t>
            </a:r>
            <a:endParaRPr lang="en-US" u="sng" dirty="0"/>
          </a:p>
        </p:txBody>
      </p:sp>
      <p:sp>
        <p:nvSpPr>
          <p:cNvPr id="4" name="Content Placeholder 3"/>
          <p:cNvSpPr>
            <a:spLocks noGrp="1"/>
          </p:cNvSpPr>
          <p:nvPr>
            <p:ph idx="1"/>
          </p:nvPr>
        </p:nvSpPr>
        <p:spPr>
          <a:xfrm>
            <a:off x="152400" y="1143000"/>
            <a:ext cx="8839200" cy="5562600"/>
          </a:xfrm>
        </p:spPr>
        <p:txBody>
          <a:bodyPr>
            <a:normAutofit/>
          </a:bodyPr>
          <a:lstStyle/>
          <a:p>
            <a:r>
              <a:rPr lang="en-US" dirty="0" smtClean="0"/>
              <a:t>Attending physician, physician on staff of the SNF or other qualified practitioner working with the physician must certify and periodically re-certify the need for extended care services in the SNF.</a:t>
            </a:r>
          </a:p>
          <a:p>
            <a:pPr lvl="1"/>
            <a:r>
              <a:rPr lang="en-US" dirty="0" smtClean="0"/>
              <a:t>Certification is required on admission or ASAP.  Initial certification:</a:t>
            </a:r>
          </a:p>
          <a:p>
            <a:pPr lvl="2"/>
            <a:r>
              <a:rPr lang="en-US" dirty="0"/>
              <a:t>Affirms that the resident meets the existing SNF level of care definition.</a:t>
            </a:r>
          </a:p>
          <a:p>
            <a:pPr lvl="2"/>
            <a:r>
              <a:rPr lang="en-US" dirty="0"/>
              <a:t>Validates via written statement that the resident’s assignment to one of the upper RUG-IV (Top 52) groups is correct</a:t>
            </a:r>
            <a:r>
              <a:rPr lang="en-US" dirty="0" smtClean="0"/>
              <a:t>.</a:t>
            </a:r>
          </a:p>
          <a:p>
            <a:pPr lvl="1"/>
            <a:r>
              <a:rPr lang="en-US" dirty="0" smtClean="0"/>
              <a:t>Re-certifications are used to document continued need for skilled services:</a:t>
            </a:r>
          </a:p>
          <a:p>
            <a:pPr lvl="2"/>
            <a:r>
              <a:rPr lang="en-US" dirty="0" smtClean="0"/>
              <a:t>First re-cert required no later than 14</a:t>
            </a:r>
            <a:r>
              <a:rPr lang="en-US" baseline="30000" dirty="0" smtClean="0"/>
              <a:t>th</a:t>
            </a:r>
            <a:r>
              <a:rPr lang="en-US" dirty="0" smtClean="0"/>
              <a:t> day</a:t>
            </a:r>
          </a:p>
          <a:p>
            <a:pPr lvl="2"/>
            <a:r>
              <a:rPr lang="en-US" dirty="0" smtClean="0"/>
              <a:t>Subsequent re-certs no later than 30 day intervals.</a:t>
            </a:r>
          </a:p>
        </p:txBody>
      </p:sp>
    </p:spTree>
    <p:extLst>
      <p:ext uri="{BB962C8B-B14F-4D97-AF65-F5344CB8AC3E}">
        <p14:creationId xmlns:p14="http://schemas.microsoft.com/office/powerpoint/2010/main" val="2943259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a:bodyPr>
          <a:lstStyle/>
          <a:p>
            <a:r>
              <a:rPr lang="en-US" u="sng" dirty="0" smtClean="0"/>
              <a:t>Chapter 3</a:t>
            </a:r>
            <a:r>
              <a:rPr lang="en-US" dirty="0" smtClean="0"/>
              <a:t>		</a:t>
            </a:r>
            <a:endParaRPr lang="en-US" dirty="0"/>
          </a:p>
        </p:txBody>
      </p:sp>
      <p:sp>
        <p:nvSpPr>
          <p:cNvPr id="3" name="Content Placeholder 2"/>
          <p:cNvSpPr>
            <a:spLocks noGrp="1"/>
          </p:cNvSpPr>
          <p:nvPr>
            <p:ph idx="1"/>
          </p:nvPr>
        </p:nvSpPr>
        <p:spPr>
          <a:xfrm>
            <a:off x="152400" y="1600200"/>
            <a:ext cx="8839200" cy="4572000"/>
          </a:xfrm>
        </p:spPr>
        <p:txBody>
          <a:bodyPr/>
          <a:lstStyle/>
          <a:p>
            <a:r>
              <a:rPr lang="en-US" dirty="0" smtClean="0"/>
              <a:t>Provides Item-by Item coding instructions for all required sections and items in the MDS version 3.0 item set.</a:t>
            </a:r>
          </a:p>
          <a:p>
            <a:endParaRPr lang="en-US" dirty="0"/>
          </a:p>
          <a:p>
            <a:r>
              <a:rPr lang="en-US" dirty="0" smtClean="0"/>
              <a:t>Goal is to facilitate the accurate coding of the resident assessment and to provide assessors with the rationale and resources to optimize resident care and outcomes.</a:t>
            </a:r>
          </a:p>
          <a:p>
            <a:endParaRPr lang="en-US" dirty="0"/>
          </a:p>
          <a:p>
            <a:r>
              <a:rPr lang="en-US" dirty="0" smtClean="0"/>
              <a:t>Becoming familiar with the MDS recommended approach is essential for an accurate assessment.</a:t>
            </a:r>
          </a:p>
          <a:p>
            <a:endParaRPr lang="en-US" dirty="0"/>
          </a:p>
          <a:p>
            <a:endParaRPr lang="en-US" dirty="0"/>
          </a:p>
        </p:txBody>
      </p:sp>
    </p:spTree>
    <p:extLst>
      <p:ext uri="{BB962C8B-B14F-4D97-AF65-F5344CB8AC3E}">
        <p14:creationId xmlns:p14="http://schemas.microsoft.com/office/powerpoint/2010/main" val="4779215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838200"/>
          </a:xfrm>
        </p:spPr>
        <p:txBody>
          <a:bodyPr/>
          <a:lstStyle/>
          <a:p>
            <a:r>
              <a:rPr lang="en-US" u="sng" dirty="0" smtClean="0"/>
              <a:t>SNF PPS Policies</a:t>
            </a:r>
            <a:endParaRPr lang="en-US" u="sng" dirty="0"/>
          </a:p>
        </p:txBody>
      </p:sp>
      <p:sp>
        <p:nvSpPr>
          <p:cNvPr id="4" name="Content Placeholder 3"/>
          <p:cNvSpPr>
            <a:spLocks noGrp="1"/>
          </p:cNvSpPr>
          <p:nvPr>
            <p:ph idx="1"/>
          </p:nvPr>
        </p:nvSpPr>
        <p:spPr>
          <a:xfrm>
            <a:off x="152400" y="1371600"/>
            <a:ext cx="8839200" cy="5334000"/>
          </a:xfrm>
        </p:spPr>
        <p:txBody>
          <a:bodyPr>
            <a:normAutofit fontScale="92500" lnSpcReduction="10000"/>
          </a:bodyPr>
          <a:lstStyle/>
          <a:p>
            <a:r>
              <a:rPr lang="en-US" dirty="0" smtClean="0"/>
              <a:t>Delay in Requiring and Receiving Skilled Services (30-Day Transfer) – Requires and receives services within 30 days of hospital discharge.</a:t>
            </a:r>
          </a:p>
          <a:p>
            <a:endParaRPr lang="en-US" dirty="0"/>
          </a:p>
          <a:p>
            <a:r>
              <a:rPr lang="en-US" dirty="0" smtClean="0"/>
              <a:t>Medical Appropriateness Exception (Deferred Treatment) – Elapsed period more than 30 days when inappropriate to begin active treatment immediately after qualifying stay.</a:t>
            </a:r>
          </a:p>
          <a:p>
            <a:endParaRPr lang="en-US" dirty="0"/>
          </a:p>
          <a:p>
            <a:r>
              <a:rPr lang="en-US" dirty="0" smtClean="0"/>
              <a:t>Resident Discharged from Part A Skilled Services and Returns to SNF Part A Skilled Level Services – May be eligible for M/C Part A SNF coverage if meets the six criteria listed pages 6-51 and 6-52 of RAI Manual</a:t>
            </a:r>
          </a:p>
          <a:p>
            <a:pPr marL="0" indent="0">
              <a:buNone/>
            </a:pPr>
            <a:endParaRPr lang="en-US" dirty="0"/>
          </a:p>
          <a:p>
            <a:pPr lvl="1"/>
            <a:r>
              <a:rPr lang="en-US" dirty="0" smtClean="0"/>
              <a:t>For greater detail refer to the Medicare Benefit Policy Manual.</a:t>
            </a:r>
            <a:endParaRPr lang="en-US" dirty="0"/>
          </a:p>
        </p:txBody>
      </p:sp>
    </p:spTree>
    <p:extLst>
      <p:ext uri="{BB962C8B-B14F-4D97-AF65-F5344CB8AC3E}">
        <p14:creationId xmlns:p14="http://schemas.microsoft.com/office/powerpoint/2010/main" val="7439945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52400"/>
            <a:ext cx="8991600" cy="914400"/>
          </a:xfrm>
        </p:spPr>
        <p:txBody>
          <a:bodyPr>
            <a:normAutofit fontScale="90000"/>
          </a:bodyPr>
          <a:lstStyle/>
          <a:p>
            <a:r>
              <a:rPr lang="en-US" u="sng" dirty="0" smtClean="0"/>
              <a:t>Non-Compliance with PPS Schedule</a:t>
            </a:r>
            <a:endParaRPr lang="en-US" u="sng" dirty="0"/>
          </a:p>
        </p:txBody>
      </p:sp>
      <p:sp>
        <p:nvSpPr>
          <p:cNvPr id="4" name="Content Placeholder 3"/>
          <p:cNvSpPr>
            <a:spLocks noGrp="1"/>
          </p:cNvSpPr>
          <p:nvPr>
            <p:ph idx="1"/>
          </p:nvPr>
        </p:nvSpPr>
        <p:spPr>
          <a:xfrm>
            <a:off x="152400" y="1295400"/>
            <a:ext cx="8839200" cy="5410200"/>
          </a:xfrm>
        </p:spPr>
        <p:txBody>
          <a:bodyPr>
            <a:normAutofit fontScale="92500" lnSpcReduction="10000"/>
          </a:bodyPr>
          <a:lstStyle/>
          <a:p>
            <a:r>
              <a:rPr lang="en-US" dirty="0" smtClean="0"/>
              <a:t>To receive payment under the SNF PPS, the facility must complete the scheduled and unscheduled assessments as described in Chapter 2 of the RAI Manual.</a:t>
            </a:r>
          </a:p>
          <a:p>
            <a:endParaRPr lang="en-US" dirty="0"/>
          </a:p>
          <a:p>
            <a:r>
              <a:rPr lang="en-US" dirty="0" smtClean="0"/>
              <a:t>An assessment without an ARD within the prescribed ARD window will be paid at the default rate for the number of days the ARD is our of compliance.</a:t>
            </a:r>
          </a:p>
          <a:p>
            <a:endParaRPr lang="en-US" dirty="0"/>
          </a:p>
          <a:p>
            <a:r>
              <a:rPr lang="en-US" dirty="0" smtClean="0"/>
              <a:t>Frequent early or late assessment scheduling practices may result in a review.</a:t>
            </a:r>
          </a:p>
          <a:p>
            <a:endParaRPr lang="en-US" dirty="0"/>
          </a:p>
          <a:p>
            <a:r>
              <a:rPr lang="en-US" dirty="0" smtClean="0"/>
              <a:t>The default rate (AAA) takes the place of the otherwise applicable Federal rate.  It is equal to the rate paid for the RUG group reflecting the lowest acuity level.</a:t>
            </a:r>
            <a:endParaRPr lang="en-US" dirty="0"/>
          </a:p>
        </p:txBody>
      </p:sp>
    </p:spTree>
    <p:extLst>
      <p:ext uri="{BB962C8B-B14F-4D97-AF65-F5344CB8AC3E}">
        <p14:creationId xmlns:p14="http://schemas.microsoft.com/office/powerpoint/2010/main" val="1403796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838200"/>
          </a:xfrm>
        </p:spPr>
        <p:txBody>
          <a:bodyPr/>
          <a:lstStyle/>
          <a:p>
            <a:r>
              <a:rPr lang="en-US" u="sng" dirty="0" smtClean="0"/>
              <a:t>Early Assessments</a:t>
            </a:r>
            <a:endParaRPr lang="en-US" u="sng" dirty="0"/>
          </a:p>
        </p:txBody>
      </p:sp>
      <p:sp>
        <p:nvSpPr>
          <p:cNvPr id="4" name="Content Placeholder 3"/>
          <p:cNvSpPr>
            <a:spLocks noGrp="1"/>
          </p:cNvSpPr>
          <p:nvPr>
            <p:ph idx="1"/>
          </p:nvPr>
        </p:nvSpPr>
        <p:spPr>
          <a:xfrm>
            <a:off x="609600" y="1447800"/>
            <a:ext cx="8077200" cy="4953000"/>
          </a:xfrm>
        </p:spPr>
        <p:txBody>
          <a:bodyPr/>
          <a:lstStyle/>
          <a:p>
            <a:r>
              <a:rPr lang="en-US" sz="3200" dirty="0" smtClean="0"/>
              <a:t>If a scheduled Medicare-required assessment or an OMRA is performed earlier than the schedule indicates (ARD not in the defined window), the provider will be paid at the default rate for the number of days the assessment was out of compliance.</a:t>
            </a:r>
          </a:p>
          <a:p>
            <a:endParaRPr lang="en-US" sz="3200" dirty="0"/>
          </a:p>
          <a:p>
            <a:pPr lvl="1"/>
            <a:r>
              <a:rPr lang="en-US" sz="2800" dirty="0" smtClean="0"/>
              <a:t>See examples page 6-52</a:t>
            </a:r>
          </a:p>
          <a:p>
            <a:endParaRPr lang="en-US" sz="3200" dirty="0"/>
          </a:p>
          <a:p>
            <a:endParaRPr lang="en-US" dirty="0"/>
          </a:p>
        </p:txBody>
      </p:sp>
    </p:spTree>
    <p:extLst>
      <p:ext uri="{BB962C8B-B14F-4D97-AF65-F5344CB8AC3E}">
        <p14:creationId xmlns:p14="http://schemas.microsoft.com/office/powerpoint/2010/main" val="38644647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838200"/>
          </a:xfrm>
        </p:spPr>
        <p:txBody>
          <a:bodyPr>
            <a:normAutofit/>
          </a:bodyPr>
          <a:lstStyle/>
          <a:p>
            <a:r>
              <a:rPr lang="en-US" u="sng" dirty="0" smtClean="0"/>
              <a:t>Late Assessments</a:t>
            </a:r>
            <a:endParaRPr lang="en-US" u="sng" dirty="0"/>
          </a:p>
        </p:txBody>
      </p:sp>
      <p:sp>
        <p:nvSpPr>
          <p:cNvPr id="4" name="Content Placeholder 3"/>
          <p:cNvSpPr>
            <a:spLocks noGrp="1"/>
          </p:cNvSpPr>
          <p:nvPr>
            <p:ph idx="1"/>
          </p:nvPr>
        </p:nvSpPr>
        <p:spPr>
          <a:xfrm>
            <a:off x="152400" y="990600"/>
            <a:ext cx="8839200" cy="5715000"/>
          </a:xfrm>
        </p:spPr>
        <p:txBody>
          <a:bodyPr>
            <a:normAutofit fontScale="92500"/>
          </a:bodyPr>
          <a:lstStyle/>
          <a:p>
            <a:r>
              <a:rPr lang="en-US" dirty="0" smtClean="0"/>
              <a:t>If the ARD is not set within the defined window, including grace days, the SNF must complete a late assessment.  </a:t>
            </a:r>
            <a:r>
              <a:rPr lang="en-US" b="1" dirty="0" smtClean="0"/>
              <a:t>The ARD can be no earlier than the day the error was identified.</a:t>
            </a:r>
          </a:p>
          <a:p>
            <a:endParaRPr lang="en-US" b="1" dirty="0"/>
          </a:p>
          <a:p>
            <a:r>
              <a:rPr lang="en-US" dirty="0" smtClean="0"/>
              <a:t>If the ARD is set prior to the end of the period during which the late assessment would have controlled payment, the SNF will bill the default rate for the number of days that the assessment is out of compliance.  The SNF would bill the HIPPS code established by the late assessment for the remaining period.</a:t>
            </a:r>
          </a:p>
          <a:p>
            <a:endParaRPr lang="en-US" dirty="0" smtClean="0"/>
          </a:p>
          <a:p>
            <a:r>
              <a:rPr lang="en-US" dirty="0" smtClean="0"/>
              <a:t>If ARD set after the end of the period during which the late assessment would have controlled payment, must complete an assessment, but must bill all covered days at the default rate regardless of HIPPS code generated. (examples pg. 6-53)</a:t>
            </a:r>
            <a:endParaRPr lang="en-US" dirty="0"/>
          </a:p>
        </p:txBody>
      </p:sp>
    </p:spTree>
    <p:extLst>
      <p:ext uri="{BB962C8B-B14F-4D97-AF65-F5344CB8AC3E}">
        <p14:creationId xmlns:p14="http://schemas.microsoft.com/office/powerpoint/2010/main" val="57527978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14400"/>
          </a:xfrm>
        </p:spPr>
        <p:txBody>
          <a:bodyPr/>
          <a:lstStyle/>
          <a:p>
            <a:r>
              <a:rPr lang="en-US" u="sng" dirty="0" smtClean="0"/>
              <a:t>Missed Assessments</a:t>
            </a:r>
            <a:endParaRPr lang="en-US" u="sng" dirty="0"/>
          </a:p>
        </p:txBody>
      </p:sp>
      <p:sp>
        <p:nvSpPr>
          <p:cNvPr id="4" name="Content Placeholder 3"/>
          <p:cNvSpPr>
            <a:spLocks noGrp="1"/>
          </p:cNvSpPr>
          <p:nvPr>
            <p:ph idx="1"/>
          </p:nvPr>
        </p:nvSpPr>
        <p:spPr>
          <a:xfrm>
            <a:off x="228600" y="1371600"/>
            <a:ext cx="8763000" cy="5334000"/>
          </a:xfrm>
        </p:spPr>
        <p:txBody>
          <a:bodyPr/>
          <a:lstStyle/>
          <a:p>
            <a:r>
              <a:rPr lang="en-US" dirty="0" smtClean="0"/>
              <a:t>If the SNF fails to set the ARD of a scheduled PPS assessment prior to the end of the last day of the ARD window, and the resident is no longer a SNF Part A resident, and a Medicare-required assessment does not exist in the QIES ASAP system for the payment period, the provider may not usually bill for days when an assessment does not exist in the QIES ASAP system.  (Provider liable)</a:t>
            </a:r>
          </a:p>
          <a:p>
            <a:endParaRPr lang="en-US" dirty="0"/>
          </a:p>
          <a:p>
            <a:r>
              <a:rPr lang="en-US" dirty="0" smtClean="0"/>
              <a:t>If the resident was already discharged from Medicare Part A when this is discovered, an assessment may not be performed.</a:t>
            </a:r>
          </a:p>
          <a:p>
            <a:pPr lvl="1"/>
            <a:r>
              <a:rPr lang="en-US" dirty="0" smtClean="0"/>
              <a:t>See pg. 6-54 and 6-55 for exceptions and examples.</a:t>
            </a:r>
            <a:endParaRPr lang="en-US" dirty="0"/>
          </a:p>
        </p:txBody>
      </p:sp>
    </p:spTree>
    <p:extLst>
      <p:ext uri="{BB962C8B-B14F-4D97-AF65-F5344CB8AC3E}">
        <p14:creationId xmlns:p14="http://schemas.microsoft.com/office/powerpoint/2010/main" val="17366791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534400" cy="838200"/>
          </a:xfrm>
        </p:spPr>
        <p:txBody>
          <a:bodyPr>
            <a:normAutofit/>
          </a:bodyPr>
          <a:lstStyle/>
          <a:p>
            <a:r>
              <a:rPr lang="en-US" u="sng" dirty="0" smtClean="0"/>
              <a:t>Missed Unscheduled Assessment</a:t>
            </a:r>
            <a:endParaRPr lang="en-US" u="sng" dirty="0"/>
          </a:p>
        </p:txBody>
      </p:sp>
      <p:sp>
        <p:nvSpPr>
          <p:cNvPr id="4" name="Content Placeholder 3"/>
          <p:cNvSpPr>
            <a:spLocks noGrp="1"/>
          </p:cNvSpPr>
          <p:nvPr>
            <p:ph idx="1"/>
          </p:nvPr>
        </p:nvSpPr>
        <p:spPr>
          <a:xfrm>
            <a:off x="152400" y="1676400"/>
            <a:ext cx="8763000" cy="4800600"/>
          </a:xfrm>
        </p:spPr>
        <p:txBody>
          <a:bodyPr/>
          <a:lstStyle/>
          <a:p>
            <a:r>
              <a:rPr lang="en-US" dirty="0" smtClean="0"/>
              <a:t>If the SNF fails to set the ARD for an unscheduled PPS assessment within the defined ARD window for that assessment, and the resident has been discharged from Part A, the assessment is missed and CANNOT be completed.</a:t>
            </a:r>
          </a:p>
          <a:p>
            <a:endParaRPr lang="en-US" dirty="0"/>
          </a:p>
          <a:p>
            <a:r>
              <a:rPr lang="en-US" dirty="0" smtClean="0"/>
              <a:t>ALL DAYS that would have been paid by the missed assessment are considered PROVIDER-LIABLE.  The provider liable period only lasts until the point when an intervening assessment controls the payment.</a:t>
            </a:r>
            <a:endParaRPr lang="en-US" dirty="0"/>
          </a:p>
        </p:txBody>
      </p:sp>
    </p:spTree>
    <p:extLst>
      <p:ext uri="{BB962C8B-B14F-4D97-AF65-F5344CB8AC3E}">
        <p14:creationId xmlns:p14="http://schemas.microsoft.com/office/powerpoint/2010/main" val="34587691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228600"/>
            <a:ext cx="8915400" cy="914400"/>
          </a:xfrm>
        </p:spPr>
        <p:txBody>
          <a:bodyPr/>
          <a:lstStyle/>
          <a:p>
            <a:r>
              <a:rPr lang="en-US" u="sng" dirty="0" smtClean="0"/>
              <a:t>ARD Outside M/C Part A Benefit</a:t>
            </a:r>
            <a:endParaRPr lang="en-US" u="sng" dirty="0"/>
          </a:p>
        </p:txBody>
      </p:sp>
      <p:sp>
        <p:nvSpPr>
          <p:cNvPr id="4" name="Content Placeholder 3"/>
          <p:cNvSpPr>
            <a:spLocks noGrp="1"/>
          </p:cNvSpPr>
          <p:nvPr>
            <p:ph idx="1"/>
          </p:nvPr>
        </p:nvSpPr>
        <p:spPr>
          <a:xfrm>
            <a:off x="152400" y="1447800"/>
            <a:ext cx="8839200" cy="5257800"/>
          </a:xfrm>
        </p:spPr>
        <p:txBody>
          <a:bodyPr/>
          <a:lstStyle/>
          <a:p>
            <a:r>
              <a:rPr lang="en-US" dirty="0" smtClean="0"/>
              <a:t>A SNF may not use a date outside the SNF Part A M/C benefit (100 days) as the ARD for a scheduled PPS assessment.</a:t>
            </a:r>
          </a:p>
          <a:p>
            <a:endParaRPr lang="en-US" dirty="0"/>
          </a:p>
          <a:p>
            <a:r>
              <a:rPr lang="en-US" dirty="0" smtClean="0"/>
              <a:t>A SNF may use a date outside the SNF Part A M/C benefit as the ARD for an unscheduled PPS assessment, but only in the case where the ARD for the unscheduled assessment falls on a day that is not counted among the beneficiary’s 100 days due to an LOA (see </a:t>
            </a:r>
            <a:r>
              <a:rPr lang="en-US" dirty="0" err="1" smtClean="0"/>
              <a:t>Chapt</a:t>
            </a:r>
            <a:r>
              <a:rPr lang="en-US" dirty="0" smtClean="0"/>
              <a:t>. 2, Section 2.4 and 2.13) and the resident returns from the LOA on M/C Part A.</a:t>
            </a:r>
            <a:endParaRPr lang="en-US" dirty="0"/>
          </a:p>
        </p:txBody>
      </p:sp>
    </p:spTree>
    <p:extLst>
      <p:ext uri="{BB962C8B-B14F-4D97-AF65-F5344CB8AC3E}">
        <p14:creationId xmlns:p14="http://schemas.microsoft.com/office/powerpoint/2010/main" val="34100215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429767"/>
          </a:xfrm>
        </p:spPr>
        <p:txBody>
          <a:bodyPr>
            <a:normAutofit fontScale="90000"/>
          </a:bodyPr>
          <a:lstStyle/>
          <a:p>
            <a:endParaRPr lang="en-US" dirty="0"/>
          </a:p>
        </p:txBody>
      </p:sp>
      <p:sp>
        <p:nvSpPr>
          <p:cNvPr id="4" name="Content Placeholder 3"/>
          <p:cNvSpPr>
            <a:spLocks noGrp="1"/>
          </p:cNvSpPr>
          <p:nvPr>
            <p:ph idx="1"/>
          </p:nvPr>
        </p:nvSpPr>
        <p:spPr>
          <a:xfrm>
            <a:off x="457200" y="1447800"/>
            <a:ext cx="8229600" cy="5029200"/>
          </a:xfrm>
        </p:spPr>
        <p:txBody>
          <a:bodyPr/>
          <a:lstStyle/>
          <a:p>
            <a:r>
              <a:rPr lang="en-US" sz="4400" dirty="0"/>
              <a:t>The information provided in this presentation came from the CMS “Long Term Care Facility Resident Assessment Instrument User’s Manual”, MDS 3.0, </a:t>
            </a:r>
            <a:r>
              <a:rPr lang="en-US" sz="4400" dirty="0" smtClean="0"/>
              <a:t>October 2013.</a:t>
            </a:r>
            <a:endParaRPr lang="en-US" sz="4400" dirty="0"/>
          </a:p>
          <a:p>
            <a:endParaRPr lang="en-US" dirty="0"/>
          </a:p>
        </p:txBody>
      </p:sp>
    </p:spTree>
    <p:extLst>
      <p:ext uri="{BB962C8B-B14F-4D97-AF65-F5344CB8AC3E}">
        <p14:creationId xmlns:p14="http://schemas.microsoft.com/office/powerpoint/2010/main" val="169492184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Autofit/>
          </a:bodyPr>
          <a:lstStyle/>
          <a:p>
            <a:r>
              <a:rPr lang="en-US" sz="7200" u="sng" dirty="0" smtClean="0"/>
              <a:t>Contact Information</a:t>
            </a:r>
            <a:endParaRPr lang="en-US" sz="7200" u="sng" dirty="0"/>
          </a:p>
        </p:txBody>
      </p:sp>
      <p:sp>
        <p:nvSpPr>
          <p:cNvPr id="3" name="Content Placeholder 2"/>
          <p:cNvSpPr>
            <a:spLocks noGrp="1"/>
          </p:cNvSpPr>
          <p:nvPr>
            <p:ph idx="1"/>
          </p:nvPr>
        </p:nvSpPr>
        <p:spPr>
          <a:xfrm>
            <a:off x="457200" y="2286000"/>
            <a:ext cx="8229600" cy="4038600"/>
          </a:xfrm>
        </p:spPr>
        <p:txBody>
          <a:bodyPr/>
          <a:lstStyle/>
          <a:p>
            <a:r>
              <a:rPr lang="en-US" sz="4800" dirty="0" smtClean="0"/>
              <a:t>Telephone:  615-741-8002</a:t>
            </a:r>
          </a:p>
          <a:p>
            <a:r>
              <a:rPr lang="en-US" sz="4800" dirty="0" smtClean="0"/>
              <a:t>Fax:  615-253-4356 </a:t>
            </a:r>
          </a:p>
          <a:p>
            <a:r>
              <a:rPr lang="en-US" sz="4800" dirty="0" smtClean="0"/>
              <a:t>E-mail</a:t>
            </a:r>
            <a:r>
              <a:rPr lang="en-US" sz="4800" smtClean="0"/>
              <a:t>:  oreather.bell@tn.gov</a:t>
            </a:r>
            <a:endParaRPr lang="en-US" sz="4800" dirty="0"/>
          </a:p>
          <a:p>
            <a:endParaRPr lang="en-US" dirty="0"/>
          </a:p>
        </p:txBody>
      </p:sp>
    </p:spTree>
    <p:extLst>
      <p:ext uri="{BB962C8B-B14F-4D97-AF65-F5344CB8AC3E}">
        <p14:creationId xmlns:p14="http://schemas.microsoft.com/office/powerpoint/2010/main" val="3900448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u="sng" dirty="0" smtClean="0"/>
              <a:t>Standard Coding Conventions</a:t>
            </a:r>
            <a:endParaRPr lang="en-US" u="sng" dirty="0"/>
          </a:p>
        </p:txBody>
      </p:sp>
      <p:sp>
        <p:nvSpPr>
          <p:cNvPr id="3" name="Content Placeholder 2"/>
          <p:cNvSpPr>
            <a:spLocks noGrp="1"/>
          </p:cNvSpPr>
          <p:nvPr>
            <p:ph idx="1"/>
          </p:nvPr>
        </p:nvSpPr>
        <p:spPr>
          <a:xfrm>
            <a:off x="152400" y="1143000"/>
            <a:ext cx="8839200" cy="5562600"/>
          </a:xfrm>
        </p:spPr>
        <p:txBody>
          <a:bodyPr>
            <a:normAutofit lnSpcReduction="10000"/>
          </a:bodyPr>
          <a:lstStyle/>
          <a:p>
            <a:r>
              <a:rPr lang="en-US" dirty="0" smtClean="0"/>
              <a:t>With the exception of certain items, the look-back period does not include the hospital stay or days prior to admission.</a:t>
            </a:r>
            <a:endParaRPr lang="en-US" dirty="0"/>
          </a:p>
          <a:p>
            <a:r>
              <a:rPr lang="en-US" dirty="0" smtClean="0"/>
              <a:t>Skip patterns – Instructions direct the assessor to “skip” items and go on to another.  When there is a skip pattern, leave the item blank and move to the next item as directed.</a:t>
            </a:r>
            <a:endParaRPr lang="en-US" dirty="0"/>
          </a:p>
          <a:p>
            <a:r>
              <a:rPr lang="en-US" dirty="0" smtClean="0"/>
              <a:t>Use a check mark for boxes when instructions state to “check all that apply”; otherwise leave the box blank</a:t>
            </a:r>
            <a:endParaRPr lang="en-US" dirty="0"/>
          </a:p>
          <a:p>
            <a:r>
              <a:rPr lang="en-US" sz="2400" dirty="0" smtClean="0"/>
              <a:t>Almost all items allow a dash indicating and item was not assessed.</a:t>
            </a:r>
          </a:p>
          <a:p>
            <a:r>
              <a:rPr lang="en-US" sz="2400" dirty="0" smtClean="0"/>
              <a:t>Resident should be primary source of information, when possible.</a:t>
            </a:r>
          </a:p>
          <a:p>
            <a:r>
              <a:rPr lang="en-US" sz="2400" dirty="0" smtClean="0"/>
              <a:t>With measurements, if count or measurement greater than number of boxes, place a 9 in each box, i.e. 999 for 1010.</a:t>
            </a:r>
          </a:p>
          <a:p>
            <a:endParaRPr lang="en-US" sz="2400" dirty="0" smtClean="0"/>
          </a:p>
        </p:txBody>
      </p:sp>
    </p:spTree>
    <p:extLst>
      <p:ext uri="{BB962C8B-B14F-4D97-AF65-F5344CB8AC3E}">
        <p14:creationId xmlns:p14="http://schemas.microsoft.com/office/powerpoint/2010/main" val="1501920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u="sng" dirty="0" smtClean="0"/>
              <a:t>Sections and Intent</a:t>
            </a:r>
            <a:endParaRPr lang="en-US" u="sng" dirty="0"/>
          </a:p>
        </p:txBody>
      </p:sp>
      <p:sp>
        <p:nvSpPr>
          <p:cNvPr id="3" name="Content Placeholder 2"/>
          <p:cNvSpPr>
            <a:spLocks noGrp="1"/>
          </p:cNvSpPr>
          <p:nvPr>
            <p:ph idx="1"/>
          </p:nvPr>
        </p:nvSpPr>
        <p:spPr>
          <a:xfrm>
            <a:off x="228600" y="1371600"/>
            <a:ext cx="8686800" cy="5334000"/>
          </a:xfrm>
        </p:spPr>
        <p:txBody>
          <a:bodyPr>
            <a:normAutofit fontScale="92500" lnSpcReduction="10000"/>
          </a:bodyPr>
          <a:lstStyle/>
          <a:p>
            <a:r>
              <a:rPr lang="en-US" dirty="0" smtClean="0"/>
              <a:t>A - Identification Information - Obtain </a:t>
            </a:r>
            <a:r>
              <a:rPr lang="en-US" dirty="0"/>
              <a:t>key information to uniquely identify each resident, nursing home, type of record, and reasons for assessment. </a:t>
            </a:r>
            <a:endParaRPr lang="en-US" dirty="0" smtClean="0"/>
          </a:p>
          <a:p>
            <a:pPr marL="0" indent="0">
              <a:buNone/>
            </a:pPr>
            <a:r>
              <a:rPr lang="en-US" dirty="0"/>
              <a:t>	</a:t>
            </a:r>
          </a:p>
          <a:p>
            <a:r>
              <a:rPr lang="en-US" dirty="0" smtClean="0"/>
              <a:t>B - Hearing</a:t>
            </a:r>
            <a:r>
              <a:rPr lang="en-US" dirty="0"/>
              <a:t>, Speech, and </a:t>
            </a:r>
            <a:r>
              <a:rPr lang="en-US" dirty="0" smtClean="0"/>
              <a:t>Vision - Document </a:t>
            </a:r>
            <a:r>
              <a:rPr lang="en-US" dirty="0"/>
              <a:t>the resident’s ability to hear, understand, and communicate with others and whether the resident experiences visual, hearing or speech limitations and/or difficulties. 	</a:t>
            </a:r>
            <a:endParaRPr lang="en-US" dirty="0" smtClean="0"/>
          </a:p>
          <a:p>
            <a:pPr marL="0" indent="0">
              <a:buNone/>
            </a:pPr>
            <a:endParaRPr lang="en-US" dirty="0"/>
          </a:p>
          <a:p>
            <a:r>
              <a:rPr lang="en-US" dirty="0" smtClean="0"/>
              <a:t>C - Cognitive Patterns - Determine </a:t>
            </a:r>
            <a:r>
              <a:rPr lang="en-US" dirty="0"/>
              <a:t>the resident’s attention, orientation, and ability to register and recall information. 	</a:t>
            </a:r>
            <a:endParaRPr lang="en-US" dirty="0" smtClean="0"/>
          </a:p>
          <a:p>
            <a:pPr marL="0" indent="0">
              <a:buNone/>
            </a:pPr>
            <a:endParaRPr lang="en-US" dirty="0"/>
          </a:p>
          <a:p>
            <a:r>
              <a:rPr lang="en-US" dirty="0" smtClean="0"/>
              <a:t>D – Mood - Identify </a:t>
            </a:r>
            <a:r>
              <a:rPr lang="en-US" dirty="0"/>
              <a:t>signs and symptoms of mood distress. 	</a:t>
            </a:r>
          </a:p>
          <a:p>
            <a:pPr marL="0" indent="0">
              <a:buNone/>
            </a:pPr>
            <a:r>
              <a:rPr lang="en-US" dirty="0"/>
              <a:t>		</a:t>
            </a:r>
          </a:p>
        </p:txBody>
      </p:sp>
    </p:spTree>
    <p:extLst>
      <p:ext uri="{BB962C8B-B14F-4D97-AF65-F5344CB8AC3E}">
        <p14:creationId xmlns:p14="http://schemas.microsoft.com/office/powerpoint/2010/main" val="1125834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6110</TotalTime>
  <Words>5693</Words>
  <Application>Microsoft Office PowerPoint</Application>
  <PresentationFormat>On-screen Show (4:3)</PresentationFormat>
  <Paragraphs>629</Paragraphs>
  <Slides>78</Slides>
  <Notes>1</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Flow</vt:lpstr>
      <vt:lpstr>Resident Assessment Instrument</vt:lpstr>
      <vt:lpstr>       Layout of RAI Manual </vt:lpstr>
      <vt:lpstr>Chapters </vt:lpstr>
      <vt:lpstr>Chapters cont.</vt:lpstr>
      <vt:lpstr>Appendices</vt:lpstr>
      <vt:lpstr>CHAPTER 3: OVERVIEW OF THE  ITEM-BY-ITEM GUIDE</vt:lpstr>
      <vt:lpstr>Chapter 3  </vt:lpstr>
      <vt:lpstr>Standard Coding Conventions</vt:lpstr>
      <vt:lpstr>Sections and Intent</vt:lpstr>
      <vt:lpstr>Sections (cont.)</vt:lpstr>
      <vt:lpstr>Sections (cont.)</vt:lpstr>
      <vt:lpstr>Sections (cont.)</vt:lpstr>
      <vt:lpstr>Sections (cont.)</vt:lpstr>
      <vt:lpstr>Section A – Identification Info</vt:lpstr>
      <vt:lpstr>Section B – Hearing, Speech, Vision</vt:lpstr>
      <vt:lpstr>Section C – Cognitive Patterns</vt:lpstr>
      <vt:lpstr>Section D - Mood</vt:lpstr>
      <vt:lpstr>Section E - Behavior</vt:lpstr>
      <vt:lpstr>Section F – Preferences / Activities</vt:lpstr>
      <vt:lpstr>Section G – Functional Status</vt:lpstr>
      <vt:lpstr>Section H – Bladder and Bowel</vt:lpstr>
      <vt:lpstr>Section I – Active Diagnoses</vt:lpstr>
      <vt:lpstr>Section J – Health Conditions</vt:lpstr>
      <vt:lpstr>Section K – Swallowing/Nutrition</vt:lpstr>
      <vt:lpstr>Section L – Oral/Dental Status</vt:lpstr>
      <vt:lpstr>Section M – Skin Conditions</vt:lpstr>
      <vt:lpstr>Section N - Medications</vt:lpstr>
      <vt:lpstr>Section O – Tx/Procedures/Programs</vt:lpstr>
      <vt:lpstr>Oo250 – Oo300</vt:lpstr>
      <vt:lpstr>0o400 - Therapies</vt:lpstr>
      <vt:lpstr>Coding for Therapy</vt:lpstr>
      <vt:lpstr>Coding (cont.)</vt:lpstr>
      <vt:lpstr>Coding (cont.)</vt:lpstr>
      <vt:lpstr>0o420 Distinct Calendar Days</vt:lpstr>
      <vt:lpstr>O0450 Resumption of Therapy</vt:lpstr>
      <vt:lpstr>O0500 Restorative Nursing </vt:lpstr>
      <vt:lpstr>Restorative (cont.)</vt:lpstr>
      <vt:lpstr>O0600 Physician Examinations</vt:lpstr>
      <vt:lpstr>O0700 Physician Orders</vt:lpstr>
      <vt:lpstr>Section P – Restraints (P0100)</vt:lpstr>
      <vt:lpstr>Section Q – Participation in Assessment and Goal Setting</vt:lpstr>
      <vt:lpstr>Section V – CAA Summary</vt:lpstr>
      <vt:lpstr>Section X – Correction Request</vt:lpstr>
      <vt:lpstr>Section Z – Assessment Administration</vt:lpstr>
      <vt:lpstr>CHAPTER 4:  CAA PROCESS AND CARE PLANNING</vt:lpstr>
      <vt:lpstr>Overview of the RAI and CAAs</vt:lpstr>
      <vt:lpstr>CAA Process</vt:lpstr>
      <vt:lpstr>What are the CAAs?</vt:lpstr>
      <vt:lpstr>20 CAAs</vt:lpstr>
      <vt:lpstr>CAA Requirement </vt:lpstr>
      <vt:lpstr>What does the CAA process involve?</vt:lpstr>
      <vt:lpstr>Other Considerations</vt:lpstr>
      <vt:lpstr>CAA Documentation</vt:lpstr>
      <vt:lpstr>Documentation (cont.)</vt:lpstr>
      <vt:lpstr>Completion of Section V</vt:lpstr>
      <vt:lpstr>Limitations of the RAI</vt:lpstr>
      <vt:lpstr>Limitations (cont.)</vt:lpstr>
      <vt:lpstr>RAI and Care Planning</vt:lpstr>
      <vt:lpstr>Analysis of Triggered CAAs</vt:lpstr>
      <vt:lpstr>Analysis (cont.)</vt:lpstr>
      <vt:lpstr>CHAPTER 5:  SUBMISSION AND CORRECTION OF MDS ASSESSMENTS</vt:lpstr>
      <vt:lpstr>CHAPTER 6:  MEDICARE  SNF PPS </vt:lpstr>
      <vt:lpstr>Prospective Payment System</vt:lpstr>
      <vt:lpstr>Resource Utilization Groups (RUGs)</vt:lpstr>
      <vt:lpstr>Eight Major RUG-IV Classification</vt:lpstr>
      <vt:lpstr>Relationship of Assessment to Claim</vt:lpstr>
      <vt:lpstr>SNF PPS Eligibility Criteria</vt:lpstr>
      <vt:lpstr>SNF Criteria (cont.)</vt:lpstr>
      <vt:lpstr>Physician Certification</vt:lpstr>
      <vt:lpstr>SNF PPS Policies</vt:lpstr>
      <vt:lpstr>Non-Compliance with PPS Schedule</vt:lpstr>
      <vt:lpstr>Early Assessments</vt:lpstr>
      <vt:lpstr>Late Assessments</vt:lpstr>
      <vt:lpstr>Missed Assessments</vt:lpstr>
      <vt:lpstr>Missed Unscheduled Assessment</vt:lpstr>
      <vt:lpstr>ARD Outside M/C Part A Benefit</vt:lpstr>
      <vt:lpstr>PowerPoint Presentation</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 Assessment Instrument</dc:title>
  <dc:creator>Terry Crump</dc:creator>
  <cp:lastModifiedBy>Wanda E. Hines</cp:lastModifiedBy>
  <cp:revision>248</cp:revision>
  <cp:lastPrinted>2013-11-08T20:16:32Z</cp:lastPrinted>
  <dcterms:created xsi:type="dcterms:W3CDTF">2013-05-01T20:28:04Z</dcterms:created>
  <dcterms:modified xsi:type="dcterms:W3CDTF">2015-06-09T19:35:24Z</dcterms:modified>
</cp:coreProperties>
</file>