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267" r:id="rId3"/>
    <p:sldId id="300" r:id="rId4"/>
    <p:sldId id="264" r:id="rId5"/>
    <p:sldId id="270" r:id="rId6"/>
    <p:sldId id="271" r:id="rId7"/>
    <p:sldId id="273" r:id="rId8"/>
    <p:sldId id="278" r:id="rId9"/>
    <p:sldId id="257" r:id="rId10"/>
    <p:sldId id="285" r:id="rId11"/>
    <p:sldId id="314" r:id="rId12"/>
    <p:sldId id="316" r:id="rId13"/>
    <p:sldId id="317" r:id="rId14"/>
    <p:sldId id="318" r:id="rId15"/>
    <p:sldId id="315" r:id="rId16"/>
    <p:sldId id="309" r:id="rId17"/>
    <p:sldId id="310" r:id="rId18"/>
    <p:sldId id="311" r:id="rId19"/>
    <p:sldId id="312" r:id="rId20"/>
    <p:sldId id="263" r:id="rId21"/>
    <p:sldId id="31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3" autoAdjust="0"/>
    <p:restoredTop sz="94660"/>
  </p:normalViewPr>
  <p:slideViewPr>
    <p:cSldViewPr>
      <p:cViewPr varScale="1">
        <p:scale>
          <a:sx n="109" d="100"/>
          <a:sy n="10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0D53CCC-5704-4A0C-A15C-F3DA4C41CC4D}" type="datetimeFigureOut">
              <a:rPr lang="en-US" smtClean="0"/>
              <a:t>8/6/2014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C44108A-6612-4C11-AE7B-546DCDD6DC88}" type="slidenum">
              <a:rPr lang="en-US" smtClean="0"/>
              <a:t>‹#›</a:t>
            </a:fld>
            <a:endParaRPr lang="en-US"/>
          </a:p>
        </p:txBody>
      </p:sp>
    </p:spTree>
    <p:extLst>
      <p:ext uri="{BB962C8B-B14F-4D97-AF65-F5344CB8AC3E}">
        <p14:creationId xmlns:p14="http://schemas.microsoft.com/office/powerpoint/2010/main" val="409489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A06EC7-7A15-4A5E-8403-8529F4DDD755}"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47871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B65D39-F71A-4870-8016-3353EDC21955}"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52982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D414B-0A14-437A-AD4B-E2032D665C14}"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53998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9AD9E-850D-4353-B0A0-FDE155EAC8DE}"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79632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2A77C-63EE-47C5-AF2C-B126A1D5F76A}"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81693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1A7C90-D2C5-4F90-BB75-CB624ADFA063}"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62032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3BDDEE-7BD3-45DF-A245-6590291D65F0}" type="datetime1">
              <a:rPr lang="en-US" smtClean="0"/>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90100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860A5-75D5-4270-9833-807510FB0B35}" type="datetime1">
              <a:rPr lang="en-US" smtClean="0"/>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02087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A5D5C-067E-4DCB-8422-9532B0048FDA}" type="datetime1">
              <a:rPr lang="en-US" smtClean="0"/>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06238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DE1F0-175C-4B08-A8DE-A9184AA84537}"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97841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3FF41-11EE-4213-822E-4B64D62931DD}"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231125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2269B-1321-44BB-9598-2F41E2905EF8}" type="datetime1">
              <a:rPr lang="en-US" smtClean="0"/>
              <a:t>8/6/2014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3007A-1CC0-401E-81E7-A2183F119466}" type="slidenum">
              <a:rPr lang="en-US" smtClean="0"/>
              <a:t>‹#›</a:t>
            </a:fld>
            <a:endParaRPr lang="en-US"/>
          </a:p>
        </p:txBody>
      </p:sp>
    </p:spTree>
    <p:extLst>
      <p:ext uri="{BB962C8B-B14F-4D97-AF65-F5344CB8AC3E}">
        <p14:creationId xmlns:p14="http://schemas.microsoft.com/office/powerpoint/2010/main" val="42185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deline.coleman@tn.gov"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OASIS-C</a:t>
            </a:r>
            <a:endParaRPr lang="en-US" dirty="0"/>
          </a:p>
        </p:txBody>
      </p:sp>
      <p:sp>
        <p:nvSpPr>
          <p:cNvPr id="3" name="Content Placeholder 2"/>
          <p:cNvSpPr>
            <a:spLocks noGrp="1"/>
          </p:cNvSpPr>
          <p:nvPr>
            <p:ph idx="1"/>
          </p:nvPr>
        </p:nvSpPr>
        <p:spPr/>
        <p:txBody>
          <a:bodyPr>
            <a:normAutofit/>
          </a:bodyPr>
          <a:lstStyle/>
          <a:p>
            <a:r>
              <a:rPr lang="en-US" dirty="0" smtClean="0"/>
              <a:t>How well do you know OASIS-C?</a:t>
            </a:r>
          </a:p>
          <a:p>
            <a:r>
              <a:rPr lang="en-US" dirty="0" smtClean="0"/>
              <a:t>Take the OASIS-C quiz. </a:t>
            </a:r>
          </a:p>
          <a:p>
            <a:r>
              <a:rPr lang="en-US" dirty="0" smtClean="0"/>
              <a:t>The answers are provided at the end of this PowerPoint presentation.</a:t>
            </a:r>
          </a:p>
          <a:p>
            <a:r>
              <a:rPr lang="en-US" dirty="0" smtClean="0"/>
              <a:t>If you have any questions, please email Madeline Coleman at </a:t>
            </a:r>
            <a:r>
              <a:rPr lang="en-US" dirty="0" smtClean="0">
                <a:hlinkClick r:id="rId2"/>
              </a:rPr>
              <a:t>madeline.coleman@tn.gov</a:t>
            </a:r>
            <a:r>
              <a:rPr lang="en-US" dirty="0" smtClean="0"/>
              <a:t>. </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a:t>
            </a:fld>
            <a:endParaRPr lang="en-US"/>
          </a:p>
        </p:txBody>
      </p:sp>
    </p:spTree>
    <p:extLst>
      <p:ext uri="{BB962C8B-B14F-4D97-AF65-F5344CB8AC3E}">
        <p14:creationId xmlns:p14="http://schemas.microsoft.com/office/powerpoint/2010/main" val="1208815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When a patient has a poor appetite and there is an order for enteral nutrition therapy, for item set M1030, in what situation would you be able to mark enteral nutrition (number 3) on the OASIS item set?</a:t>
            </a:r>
          </a:p>
          <a:p>
            <a:pPr marL="514350" indent="-514350">
              <a:buAutoNum type="alphaLcParenBoth"/>
            </a:pPr>
            <a:r>
              <a:rPr lang="en-US" dirty="0" smtClean="0"/>
              <a:t>Flushing of G-tube for hydration</a:t>
            </a:r>
          </a:p>
          <a:p>
            <a:pPr marL="0" indent="0">
              <a:buNone/>
            </a:pPr>
            <a:r>
              <a:rPr lang="en-US" dirty="0" smtClean="0"/>
              <a:t>(b) Administration of Medication</a:t>
            </a:r>
          </a:p>
          <a:p>
            <a:pPr marL="0" indent="0">
              <a:buNone/>
            </a:pPr>
            <a:r>
              <a:rPr lang="en-US" dirty="0" smtClean="0"/>
              <a:t>(c) Administration of prn Ensure within 24 </a:t>
            </a:r>
            <a:r>
              <a:rPr lang="en-US" smtClean="0"/>
              <a:t>hours    of assessment</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10</a:t>
            </a:fld>
            <a:endParaRPr lang="en-US"/>
          </a:p>
        </p:txBody>
      </p:sp>
    </p:spTree>
    <p:extLst>
      <p:ext uri="{BB962C8B-B14F-4D97-AF65-F5344CB8AC3E}">
        <p14:creationId xmlns:p14="http://schemas.microsoft.com/office/powerpoint/2010/main" val="299465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pPr marL="0" indent="0">
              <a:buNone/>
            </a:pPr>
            <a:r>
              <a:rPr lang="en-US" dirty="0"/>
              <a:t>Starting January 1, 2015, the Home Health Agency will submit OASIS data to:</a:t>
            </a:r>
          </a:p>
          <a:p>
            <a:pPr marL="0" indent="0">
              <a:buNone/>
            </a:pPr>
            <a:endParaRPr lang="en-US" dirty="0" smtClean="0"/>
          </a:p>
          <a:p>
            <a:pPr marL="0" indent="0">
              <a:buNone/>
            </a:pPr>
            <a:r>
              <a:rPr lang="en-US" dirty="0" smtClean="0"/>
              <a:t>(a</a:t>
            </a:r>
            <a:r>
              <a:rPr lang="en-US" dirty="0"/>
              <a:t>) The state system</a:t>
            </a:r>
          </a:p>
          <a:p>
            <a:pPr marL="0" indent="0">
              <a:buNone/>
            </a:pPr>
            <a:r>
              <a:rPr lang="en-US" dirty="0" smtClean="0"/>
              <a:t>(b</a:t>
            </a:r>
            <a:r>
              <a:rPr lang="en-US" dirty="0"/>
              <a:t>) CMS via ASAP</a:t>
            </a:r>
          </a:p>
          <a:p>
            <a:pPr marL="0" indent="0">
              <a:buNone/>
            </a:pPr>
            <a:r>
              <a:rPr lang="en-US" dirty="0" smtClean="0"/>
              <a:t>(c</a:t>
            </a:r>
            <a:r>
              <a:rPr lang="en-US" dirty="0"/>
              <a:t>) Both the state system and CMS via ASAP</a:t>
            </a:r>
          </a:p>
          <a:p>
            <a:pPr marL="0" indent="0">
              <a:buNone/>
            </a:pPr>
            <a:r>
              <a:rPr lang="en-US" dirty="0" smtClean="0"/>
              <a:t>(d</a:t>
            </a:r>
            <a:r>
              <a:rPr lang="en-US" dirty="0"/>
              <a:t>) Will no longer be required to submit OASIS data</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11</a:t>
            </a:fld>
            <a:endParaRPr lang="en-US"/>
          </a:p>
        </p:txBody>
      </p:sp>
    </p:spTree>
    <p:extLst>
      <p:ext uri="{BB962C8B-B14F-4D97-AF65-F5344CB8AC3E}">
        <p14:creationId xmlns:p14="http://schemas.microsoft.com/office/powerpoint/2010/main" val="83384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lstStyle/>
          <a:p>
            <a:pPr marL="0" indent="0">
              <a:buNone/>
            </a:pPr>
            <a:r>
              <a:rPr lang="en-US" dirty="0" smtClean="0"/>
              <a:t>When performing the drug education for an assessment, </a:t>
            </a:r>
            <a:r>
              <a:rPr lang="en-US" dirty="0"/>
              <a:t>other agency </a:t>
            </a:r>
            <a:r>
              <a:rPr lang="en-US" dirty="0" smtClean="0"/>
              <a:t>staff beside </a:t>
            </a:r>
            <a:endParaRPr lang="en-US" dirty="0"/>
          </a:p>
          <a:p>
            <a:pPr marL="0" indent="0">
              <a:buNone/>
            </a:pPr>
            <a:r>
              <a:rPr lang="en-US" dirty="0" smtClean="0"/>
              <a:t>the assessing clinician can provide education to the patient/caregiver without violating the one clinician rule.</a:t>
            </a:r>
          </a:p>
          <a:p>
            <a:pPr marL="0" indent="0">
              <a:buNone/>
            </a:pPr>
            <a:endParaRPr lang="en-US" dirty="0"/>
          </a:p>
          <a:p>
            <a:pPr marL="514350" indent="-514350">
              <a:buAutoNum type="alphaLcParenBoth"/>
            </a:pPr>
            <a:r>
              <a:rPr lang="en-US" dirty="0" smtClean="0"/>
              <a:t>True</a:t>
            </a:r>
          </a:p>
          <a:p>
            <a:pPr marL="514350" indent="-514350">
              <a:buAutoNum type="alphaLcParenBoth"/>
            </a:pPr>
            <a:r>
              <a:rPr lang="en-US" dirty="0" smtClean="0"/>
              <a:t>False</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12</a:t>
            </a:fld>
            <a:endParaRPr lang="en-US"/>
          </a:p>
        </p:txBody>
      </p:sp>
    </p:spTree>
    <p:extLst>
      <p:ext uri="{BB962C8B-B14F-4D97-AF65-F5344CB8AC3E}">
        <p14:creationId xmlns:p14="http://schemas.microsoft.com/office/powerpoint/2010/main" val="3325917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lstStyle/>
          <a:p>
            <a:pPr marL="0" indent="0">
              <a:buNone/>
            </a:pPr>
            <a:r>
              <a:rPr lang="en-US" dirty="0" smtClean="0"/>
              <a:t>When conducting a pain assessment, depression screening and fall risk assessment, the assessing clinician can use any type of standardized tool to conduct the assessment.</a:t>
            </a:r>
          </a:p>
          <a:p>
            <a:pPr marL="0" indent="0">
              <a:buNone/>
            </a:pPr>
            <a:endParaRPr lang="en-US" dirty="0"/>
          </a:p>
          <a:p>
            <a:pPr marL="514350" indent="-514350">
              <a:buAutoNum type="alphaLcParenBoth"/>
            </a:pPr>
            <a:r>
              <a:rPr lang="en-US" dirty="0" smtClean="0"/>
              <a:t>True</a:t>
            </a:r>
          </a:p>
          <a:p>
            <a:pPr marL="514350" indent="-514350">
              <a:buAutoNum type="alphaLcParenBoth"/>
            </a:pPr>
            <a:r>
              <a:rPr lang="en-US" dirty="0" smtClean="0"/>
              <a:t>False</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13</a:t>
            </a:fld>
            <a:endParaRPr lang="en-US"/>
          </a:p>
        </p:txBody>
      </p:sp>
    </p:spTree>
    <p:extLst>
      <p:ext uri="{BB962C8B-B14F-4D97-AF65-F5344CB8AC3E}">
        <p14:creationId xmlns:p14="http://schemas.microsoft.com/office/powerpoint/2010/main" val="285039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idx="1"/>
          </p:nvPr>
        </p:nvSpPr>
        <p:spPr/>
        <p:txBody>
          <a:bodyPr/>
          <a:lstStyle/>
          <a:p>
            <a:pPr marL="0" indent="0">
              <a:buNone/>
            </a:pPr>
            <a:r>
              <a:rPr lang="en-US" dirty="0" smtClean="0"/>
              <a:t>Where can Home Health Agencies access/find the various QBQI and QBQM reports?</a:t>
            </a:r>
          </a:p>
          <a:p>
            <a:pPr marL="0" indent="0">
              <a:buNone/>
            </a:pPr>
            <a:endParaRPr lang="en-US" dirty="0"/>
          </a:p>
          <a:p>
            <a:pPr marL="514350" indent="-514350">
              <a:buAutoNum type="alphaLcParenBoth"/>
            </a:pPr>
            <a:r>
              <a:rPr lang="en-US" dirty="0" smtClean="0"/>
              <a:t>Oasis Answers</a:t>
            </a:r>
            <a:endParaRPr lang="en-US" dirty="0"/>
          </a:p>
          <a:p>
            <a:pPr marL="0" indent="0">
              <a:buNone/>
            </a:pPr>
            <a:r>
              <a:rPr lang="en-US" dirty="0" smtClean="0"/>
              <a:t>(b) Casper System</a:t>
            </a:r>
          </a:p>
          <a:p>
            <a:pPr marL="0" indent="0">
              <a:buNone/>
            </a:pPr>
            <a:r>
              <a:rPr lang="en-US" dirty="0" smtClean="0"/>
              <a:t>(c</a:t>
            </a:r>
            <a:r>
              <a:rPr lang="en-US" smtClean="0"/>
              <a:t>) OEC </a:t>
            </a:r>
            <a:r>
              <a:rPr lang="en-US" dirty="0" smtClean="0"/>
              <a:t>Coordinator</a:t>
            </a:r>
            <a:endParaRPr lang="en-US" dirty="0"/>
          </a:p>
          <a:p>
            <a:pPr marL="514350" indent="-514350">
              <a:buAutoNum type="alphaLcParenBoth"/>
            </a:pPr>
            <a:endParaRPr lang="en-US" dirty="0"/>
          </a:p>
          <a:p>
            <a:pPr marL="514350" indent="-514350">
              <a:buAutoNum type="alphaLcParenBoth"/>
            </a:pPr>
            <a:endParaRPr lang="en-US" dirty="0" smtClean="0"/>
          </a:p>
        </p:txBody>
      </p:sp>
      <p:sp>
        <p:nvSpPr>
          <p:cNvPr id="4" name="Slide Number Placeholder 3"/>
          <p:cNvSpPr>
            <a:spLocks noGrp="1"/>
          </p:cNvSpPr>
          <p:nvPr>
            <p:ph type="sldNum" sz="quarter" idx="12"/>
          </p:nvPr>
        </p:nvSpPr>
        <p:spPr/>
        <p:txBody>
          <a:bodyPr/>
          <a:lstStyle/>
          <a:p>
            <a:fld id="{77C3007A-1CC0-401E-81E7-A2183F119466}" type="slidenum">
              <a:rPr lang="en-US" smtClean="0"/>
              <a:t>14</a:t>
            </a:fld>
            <a:endParaRPr lang="en-US"/>
          </a:p>
        </p:txBody>
      </p:sp>
    </p:spTree>
    <p:extLst>
      <p:ext uri="{BB962C8B-B14F-4D97-AF65-F5344CB8AC3E}">
        <p14:creationId xmlns:p14="http://schemas.microsoft.com/office/powerpoint/2010/main" val="121407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a:t>
            </a:r>
            <a:endParaRPr lang="en-US" dirty="0"/>
          </a:p>
        </p:txBody>
      </p:sp>
      <p:sp>
        <p:nvSpPr>
          <p:cNvPr id="3" name="Content Placeholder 2"/>
          <p:cNvSpPr>
            <a:spLocks noGrp="1"/>
          </p:cNvSpPr>
          <p:nvPr>
            <p:ph idx="1"/>
          </p:nvPr>
        </p:nvSpPr>
        <p:spPr/>
        <p:txBody>
          <a:bodyPr/>
          <a:lstStyle/>
          <a:p>
            <a:pPr marL="0" indent="0">
              <a:buNone/>
            </a:pPr>
            <a:r>
              <a:rPr lang="en-US" dirty="0" smtClean="0"/>
              <a:t>Most submission errors are:</a:t>
            </a:r>
          </a:p>
          <a:p>
            <a:pPr marL="0" indent="0">
              <a:buNone/>
            </a:pPr>
            <a:endParaRPr lang="en-US" dirty="0"/>
          </a:p>
          <a:p>
            <a:pPr marL="0" indent="0">
              <a:buNone/>
            </a:pPr>
            <a:r>
              <a:rPr lang="en-US" dirty="0" smtClean="0"/>
              <a:t>(a) Inconsistent effective date sequence</a:t>
            </a:r>
          </a:p>
          <a:p>
            <a:pPr marL="0" indent="0">
              <a:buNone/>
            </a:pPr>
            <a:r>
              <a:rPr lang="en-US" dirty="0" smtClean="0"/>
              <a:t>(b) Inconsistent M0090/Submission Date</a:t>
            </a:r>
          </a:p>
          <a:p>
            <a:pPr marL="0" indent="0">
              <a:buNone/>
            </a:pPr>
            <a:r>
              <a:rPr lang="en-US" dirty="0" smtClean="0"/>
              <a:t>(c) Inconsistent M0032 date</a:t>
            </a:r>
          </a:p>
          <a:p>
            <a:pPr marL="0" indent="0">
              <a:buNone/>
            </a:pPr>
            <a:r>
              <a:rPr lang="en-US" dirty="0" smtClean="0"/>
              <a:t>(d) Inconsistent M0030 date</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15</a:t>
            </a:fld>
            <a:endParaRPr lang="en-US"/>
          </a:p>
        </p:txBody>
      </p:sp>
    </p:spTree>
    <p:extLst>
      <p:ext uri="{BB962C8B-B14F-4D97-AF65-F5344CB8AC3E}">
        <p14:creationId xmlns:p14="http://schemas.microsoft.com/office/powerpoint/2010/main" val="380992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91"/>
            <a:ext cx="8229600" cy="1143000"/>
          </a:xfrm>
        </p:spPr>
        <p:txBody>
          <a:bodyPr/>
          <a:lstStyle/>
          <a:p>
            <a:r>
              <a:rPr lang="en-US" dirty="0" smtClean="0"/>
              <a:t>Question 15</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2400" dirty="0" smtClean="0"/>
              <a:t>Mrs. Jones was admitted to the hospital on 7/10/14 and discharged on 7/15/14 with an order for home health to start on 7/16/14.  Discharge documentation indicated that she was treated for Diabetes and Hypertension.  Patient also had a diagnosis of Arthritis that was stable throughout the hospitalization.</a:t>
            </a:r>
          </a:p>
          <a:p>
            <a:pPr marL="0" indent="0">
              <a:buNone/>
            </a:pPr>
            <a:r>
              <a:rPr lang="en-US" sz="2400" dirty="0" smtClean="0"/>
              <a:t>What response represent an accurate completion of M1010 inpatient diagnosis?</a:t>
            </a:r>
          </a:p>
          <a:p>
            <a:pPr marL="0" indent="0">
              <a:buNone/>
            </a:pPr>
            <a:r>
              <a:rPr lang="en-US" dirty="0" smtClean="0"/>
              <a:t>(a) Diabetes</a:t>
            </a:r>
          </a:p>
          <a:p>
            <a:pPr marL="0" indent="0">
              <a:buNone/>
            </a:pPr>
            <a:r>
              <a:rPr lang="en-US" dirty="0" smtClean="0"/>
              <a:t>(b) Diabetes, Hypertension</a:t>
            </a:r>
          </a:p>
          <a:p>
            <a:pPr marL="0" indent="0">
              <a:buNone/>
            </a:pPr>
            <a:r>
              <a:rPr lang="en-US" dirty="0" smtClean="0"/>
              <a:t>(c) Diabetes, Hypertension, Arthritis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16</a:t>
            </a:fld>
            <a:endParaRPr lang="en-US"/>
          </a:p>
        </p:txBody>
      </p:sp>
    </p:spTree>
    <p:extLst>
      <p:ext uri="{BB962C8B-B14F-4D97-AF65-F5344CB8AC3E}">
        <p14:creationId xmlns:p14="http://schemas.microsoft.com/office/powerpoint/2010/main" val="2515157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16</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Which of the following cannot be considered when scoring M1230 (Speech and Oral Expression of Language) even though the patient is communicating in his or her primary language?</a:t>
            </a:r>
          </a:p>
          <a:p>
            <a:pPr marL="0" indent="0">
              <a:buNone/>
            </a:pPr>
            <a:endParaRPr lang="en-US" dirty="0" smtClean="0"/>
          </a:p>
          <a:p>
            <a:pPr marL="514350" indent="-514350">
              <a:buAutoNum type="alphaLcParenBoth"/>
            </a:pPr>
            <a:r>
              <a:rPr lang="en-US" dirty="0" smtClean="0"/>
              <a:t>Sign language and writing</a:t>
            </a:r>
          </a:p>
          <a:p>
            <a:pPr marL="0" indent="0">
              <a:buNone/>
            </a:pPr>
            <a:r>
              <a:rPr lang="en-US" dirty="0" smtClean="0"/>
              <a:t>(b) Trained esophageal speaker</a:t>
            </a:r>
          </a:p>
          <a:p>
            <a:pPr marL="0" indent="0">
              <a:buNone/>
            </a:pPr>
            <a:r>
              <a:rPr lang="en-US" dirty="0" smtClean="0"/>
              <a:t>(c) </a:t>
            </a:r>
            <a:r>
              <a:rPr lang="en-US" dirty="0" err="1" smtClean="0"/>
              <a:t>Electrolarynx</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17</a:t>
            </a:fld>
            <a:endParaRPr lang="en-US"/>
          </a:p>
        </p:txBody>
      </p:sp>
    </p:spTree>
    <p:extLst>
      <p:ext uri="{BB962C8B-B14F-4D97-AF65-F5344CB8AC3E}">
        <p14:creationId xmlns:p14="http://schemas.microsoft.com/office/powerpoint/2010/main" val="289949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When the clinician was assessing Mrs. Cox who had a diagnosis of CHF, she noticed that she had increased swelling in her legs and feet, and shortness of breath.  The clinician called her doctor the same day and reported these symptoms.  Mrs. Cox’s physician did not return her call until the next day.  </a:t>
            </a:r>
          </a:p>
          <a:p>
            <a:pPr marL="0" indent="0">
              <a:buNone/>
            </a:pPr>
            <a:r>
              <a:rPr lang="en-US" dirty="0" smtClean="0"/>
              <a:t>For M1510 Heart Failure Follow-up, can she mark no. 1, the physician was contacted the same day?</a:t>
            </a:r>
          </a:p>
          <a:p>
            <a:pPr marL="0" indent="0">
              <a:buNone/>
            </a:pPr>
            <a:endParaRPr lang="en-US" dirty="0" smtClean="0"/>
          </a:p>
          <a:p>
            <a:pPr marL="0" indent="0">
              <a:buNone/>
            </a:pPr>
            <a:r>
              <a:rPr lang="en-US" dirty="0" smtClean="0"/>
              <a:t>(a) Yes</a:t>
            </a:r>
          </a:p>
          <a:p>
            <a:pPr marL="0" indent="0">
              <a:buNone/>
            </a:pPr>
            <a:r>
              <a:rPr lang="en-US" dirty="0" smtClean="0"/>
              <a:t>(b) No</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18</a:t>
            </a:fld>
            <a:endParaRPr lang="en-US"/>
          </a:p>
        </p:txBody>
      </p:sp>
    </p:spTree>
    <p:extLst>
      <p:ext uri="{BB962C8B-B14F-4D97-AF65-F5344CB8AC3E}">
        <p14:creationId xmlns:p14="http://schemas.microsoft.com/office/powerpoint/2010/main" val="2381505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When should a Resumption of Care (ROC) assessment be completed? (</a:t>
            </a:r>
            <a:r>
              <a:rPr lang="en-US" sz="2200" dirty="0" smtClean="0"/>
              <a:t>Two answers are correct</a:t>
            </a:r>
            <a:r>
              <a:rPr lang="en-US" dirty="0" smtClean="0"/>
              <a:t>)</a:t>
            </a:r>
          </a:p>
          <a:p>
            <a:pPr marL="0" indent="0">
              <a:buNone/>
            </a:pPr>
            <a:endParaRPr lang="en-US" dirty="0" smtClean="0"/>
          </a:p>
          <a:p>
            <a:pPr marL="0" indent="0">
              <a:buNone/>
            </a:pPr>
            <a:r>
              <a:rPr lang="en-US" dirty="0" smtClean="0"/>
              <a:t>(a) Within 48 hours of the patient discharge from the hospital stay.</a:t>
            </a:r>
          </a:p>
          <a:p>
            <a:pPr marL="0" indent="0">
              <a:buNone/>
            </a:pPr>
            <a:r>
              <a:rPr lang="en-US" dirty="0" smtClean="0"/>
              <a:t>(b) Within 48 hours of becoming aware of a discharge from the inpatient setting.</a:t>
            </a:r>
          </a:p>
          <a:p>
            <a:pPr marL="0" indent="0">
              <a:buNone/>
            </a:pPr>
            <a:r>
              <a:rPr lang="en-US" dirty="0" smtClean="0"/>
              <a:t>(c) At any time if the physician write an order to delay the ROC assessment past 48 hours.</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19</a:t>
            </a:fld>
            <a:endParaRPr lang="en-US"/>
          </a:p>
        </p:txBody>
      </p:sp>
    </p:spTree>
    <p:extLst>
      <p:ext uri="{BB962C8B-B14F-4D97-AF65-F5344CB8AC3E}">
        <p14:creationId xmlns:p14="http://schemas.microsoft.com/office/powerpoint/2010/main" val="121842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XYZ Home Health Agency collected OASIS data on their pediatric patients due to Medicare was the </a:t>
            </a:r>
            <a:r>
              <a:rPr lang="en-US" dirty="0" err="1" smtClean="0"/>
              <a:t>payor</a:t>
            </a:r>
            <a:r>
              <a:rPr lang="en-US" dirty="0" smtClean="0"/>
              <a:t> source to generate the HHRG/HIPPS code.  They should submit the data to their Medicare Administrator Contractor and to the OASIS State System.</a:t>
            </a:r>
          </a:p>
          <a:p>
            <a:pPr marL="0" indent="0">
              <a:buNone/>
            </a:pPr>
            <a:endParaRPr lang="en-US" dirty="0" smtClean="0"/>
          </a:p>
          <a:p>
            <a:pPr marL="514350" indent="-514350">
              <a:buAutoNum type="alphaLcParenBoth"/>
            </a:pPr>
            <a:r>
              <a:rPr lang="en-US" dirty="0" smtClean="0"/>
              <a:t>True </a:t>
            </a:r>
          </a:p>
          <a:p>
            <a:pPr marL="514350" indent="-514350">
              <a:buAutoNum type="alphaLcParenBoth"/>
            </a:pPr>
            <a:r>
              <a:rPr lang="en-US" dirty="0" smtClean="0"/>
              <a:t>False</a:t>
            </a:r>
          </a:p>
        </p:txBody>
      </p:sp>
      <p:sp>
        <p:nvSpPr>
          <p:cNvPr id="4" name="Slide Number Placeholder 3"/>
          <p:cNvSpPr>
            <a:spLocks noGrp="1"/>
          </p:cNvSpPr>
          <p:nvPr>
            <p:ph type="sldNum" sz="quarter" idx="12"/>
          </p:nvPr>
        </p:nvSpPr>
        <p:spPr/>
        <p:txBody>
          <a:bodyPr/>
          <a:lstStyle/>
          <a:p>
            <a:fld id="{77C3007A-1CC0-401E-81E7-A2183F119466}" type="slidenum">
              <a:rPr lang="en-US" smtClean="0"/>
              <a:t>2</a:t>
            </a:fld>
            <a:endParaRPr lang="en-US"/>
          </a:p>
        </p:txBody>
      </p:sp>
    </p:spTree>
    <p:extLst>
      <p:ext uri="{BB962C8B-B14F-4D97-AF65-F5344CB8AC3E}">
        <p14:creationId xmlns:p14="http://schemas.microsoft.com/office/powerpoint/2010/main" val="1719287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a:t>
            </a:r>
            <a:endParaRPr lang="en-US" dirty="0"/>
          </a:p>
        </p:txBody>
      </p:sp>
      <p:sp>
        <p:nvSpPr>
          <p:cNvPr id="3" name="Content Placeholder 2"/>
          <p:cNvSpPr>
            <a:spLocks noGrp="1"/>
          </p:cNvSpPr>
          <p:nvPr>
            <p:ph idx="1"/>
          </p:nvPr>
        </p:nvSpPr>
        <p:spPr/>
        <p:txBody>
          <a:bodyPr/>
          <a:lstStyle/>
          <a:p>
            <a:pPr marL="0" indent="0">
              <a:buNone/>
            </a:pPr>
            <a:r>
              <a:rPr lang="en-US" dirty="0" smtClean="0"/>
              <a:t>If the ROC comprehensive assessment was completed after the CMS allowed 48 hours timeframe, all of the best practice questions should be answered NA?</a:t>
            </a:r>
          </a:p>
          <a:p>
            <a:pPr marL="0" indent="0">
              <a:buNone/>
            </a:pPr>
            <a:endParaRPr lang="en-US" dirty="0" smtClean="0"/>
          </a:p>
          <a:p>
            <a:pPr marL="0" indent="0">
              <a:buNone/>
            </a:pPr>
            <a:r>
              <a:rPr lang="en-US" dirty="0" smtClean="0"/>
              <a:t>(a) True</a:t>
            </a:r>
          </a:p>
          <a:p>
            <a:pPr marL="0" indent="0">
              <a:buNone/>
            </a:pPr>
            <a:r>
              <a:rPr lang="en-US" dirty="0" smtClean="0"/>
              <a:t>(b) False</a:t>
            </a:r>
          </a:p>
        </p:txBody>
      </p:sp>
      <p:sp>
        <p:nvSpPr>
          <p:cNvPr id="4" name="Slide Number Placeholder 3"/>
          <p:cNvSpPr>
            <a:spLocks noGrp="1"/>
          </p:cNvSpPr>
          <p:nvPr>
            <p:ph type="sldNum" sz="quarter" idx="12"/>
          </p:nvPr>
        </p:nvSpPr>
        <p:spPr/>
        <p:txBody>
          <a:bodyPr/>
          <a:lstStyle/>
          <a:p>
            <a:fld id="{77C3007A-1CC0-401E-81E7-A2183F119466}" type="slidenum">
              <a:rPr lang="en-US" smtClean="0"/>
              <a:t>20</a:t>
            </a:fld>
            <a:endParaRPr lang="en-US"/>
          </a:p>
        </p:txBody>
      </p:sp>
    </p:spTree>
    <p:extLst>
      <p:ext uri="{BB962C8B-B14F-4D97-AF65-F5344CB8AC3E}">
        <p14:creationId xmlns:p14="http://schemas.microsoft.com/office/powerpoint/2010/main" val="54130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(Data Submission) HHAs </a:t>
            </a:r>
            <a:r>
              <a:rPr lang="en-US" dirty="0"/>
              <a:t>are not allowed to correct the Reason for Assessment (RFA)as a non key field correction.  The HHA must submit an inactivation request for the erroneous assessment and re-submit a corrected assessment, containing the correct RFA. </a:t>
            </a:r>
            <a:endParaRPr lang="en-US" dirty="0" smtClean="0"/>
          </a:p>
          <a:p>
            <a:pPr marL="0" indent="0">
              <a:buNone/>
            </a:pPr>
            <a:endParaRPr lang="en-US" dirty="0"/>
          </a:p>
          <a:p>
            <a:pPr marL="514350" indent="-514350">
              <a:buAutoNum type="alphaLcParenBoth"/>
            </a:pPr>
            <a:r>
              <a:rPr lang="en-US" dirty="0" smtClean="0"/>
              <a:t>True</a:t>
            </a:r>
          </a:p>
          <a:p>
            <a:pPr marL="514350" indent="-514350">
              <a:buAutoNum type="alphaLcParenBoth"/>
            </a:pPr>
            <a:r>
              <a:rPr lang="en-US" dirty="0" smtClean="0"/>
              <a:t>False</a:t>
            </a:r>
          </a:p>
          <a:p>
            <a:pPr marL="514350" indent="-514350">
              <a:buAutoNum type="alphaLcParenBoth"/>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21</a:t>
            </a:fld>
            <a:endParaRPr lang="en-US"/>
          </a:p>
        </p:txBody>
      </p:sp>
    </p:spTree>
    <p:extLst>
      <p:ext uri="{BB962C8B-B14F-4D97-AF65-F5344CB8AC3E}">
        <p14:creationId xmlns:p14="http://schemas.microsoft.com/office/powerpoint/2010/main" val="125541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marL="0" indent="0">
              <a:buNone/>
            </a:pPr>
            <a:r>
              <a:rPr lang="en-US" dirty="0" smtClean="0"/>
              <a:t>A deemed Home Health Agency that is accredited by Joint Commission does not have to report OASIS data.</a:t>
            </a:r>
          </a:p>
          <a:p>
            <a:pPr marL="0" indent="0">
              <a:buNone/>
            </a:pPr>
            <a:endParaRPr lang="en-US" dirty="0"/>
          </a:p>
          <a:p>
            <a:pPr marL="0" indent="0">
              <a:buNone/>
            </a:pPr>
            <a:r>
              <a:rPr lang="en-US" dirty="0" smtClean="0"/>
              <a:t>(a) True</a:t>
            </a:r>
          </a:p>
          <a:p>
            <a:pPr marL="0" indent="0">
              <a:buNone/>
            </a:pPr>
            <a:r>
              <a:rPr lang="en-US" dirty="0" smtClean="0"/>
              <a:t>(b) False </a:t>
            </a:r>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3</a:t>
            </a:fld>
            <a:endParaRPr lang="en-US"/>
          </a:p>
        </p:txBody>
      </p:sp>
    </p:spTree>
    <p:extLst>
      <p:ext uri="{BB962C8B-B14F-4D97-AF65-F5344CB8AC3E}">
        <p14:creationId xmlns:p14="http://schemas.microsoft.com/office/powerpoint/2010/main" val="222507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marL="0" indent="0">
              <a:buNone/>
            </a:pPr>
            <a:r>
              <a:rPr lang="en-US" dirty="0" smtClean="0"/>
              <a:t>A comprehensive assessment can be completed by:</a:t>
            </a:r>
          </a:p>
          <a:p>
            <a:pPr marL="0" indent="0">
              <a:buNone/>
            </a:pPr>
            <a:r>
              <a:rPr lang="en-US" dirty="0"/>
              <a:t>  </a:t>
            </a:r>
            <a:r>
              <a:rPr lang="en-US" dirty="0" smtClean="0"/>
              <a:t>(a) RN, LPN</a:t>
            </a:r>
          </a:p>
          <a:p>
            <a:pPr marL="0" indent="0">
              <a:buNone/>
            </a:pPr>
            <a:r>
              <a:rPr lang="en-US" dirty="0"/>
              <a:t> </a:t>
            </a:r>
            <a:r>
              <a:rPr lang="en-US" dirty="0" smtClean="0"/>
              <a:t> (b) RN, PT, OT, ST</a:t>
            </a:r>
          </a:p>
          <a:p>
            <a:pPr marL="0" indent="0">
              <a:buNone/>
            </a:pPr>
            <a:r>
              <a:rPr lang="en-US" dirty="0"/>
              <a:t> </a:t>
            </a:r>
            <a:r>
              <a:rPr lang="en-US" dirty="0" smtClean="0"/>
              <a:t> (c) MSW, LPN, PTA, OTA</a:t>
            </a:r>
          </a:p>
          <a:p>
            <a:pPr marL="0" indent="0">
              <a:buNone/>
            </a:pPr>
            <a:r>
              <a:rPr lang="en-US" dirty="0"/>
              <a:t> </a:t>
            </a:r>
            <a:r>
              <a:rPr lang="en-US" dirty="0" smtClean="0"/>
              <a:t> (d) RN only</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4</a:t>
            </a:fld>
            <a:endParaRPr lang="en-US"/>
          </a:p>
        </p:txBody>
      </p:sp>
    </p:spTree>
    <p:extLst>
      <p:ext uri="{BB962C8B-B14F-4D97-AF65-F5344CB8AC3E}">
        <p14:creationId xmlns:p14="http://schemas.microsoft.com/office/powerpoint/2010/main" val="247652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patient was discharged from a qualifying inpatient stay on </a:t>
            </a:r>
            <a:r>
              <a:rPr lang="en-US" smtClean="0"/>
              <a:t>day 56 </a:t>
            </a:r>
            <a:r>
              <a:rPr lang="en-US" dirty="0" smtClean="0"/>
              <a:t>of his episode of care.  The HHA completed a recertification since the regulations require that one to be completed during the last 5 days of the episode of care (days 56-60 counting from the SOC date).</a:t>
            </a:r>
          </a:p>
          <a:p>
            <a:pPr marL="0" indent="0">
              <a:buNone/>
            </a:pPr>
            <a:r>
              <a:rPr lang="en-US" dirty="0" smtClean="0"/>
              <a:t>Did the HHA do the correct assessment?</a:t>
            </a:r>
          </a:p>
          <a:p>
            <a:pPr marL="0" indent="0">
              <a:buNone/>
            </a:pPr>
            <a:endParaRPr lang="en-US" dirty="0" smtClean="0"/>
          </a:p>
          <a:p>
            <a:pPr marL="514350" indent="-514350">
              <a:buAutoNum type="alphaLcParenBoth"/>
            </a:pPr>
            <a:r>
              <a:rPr lang="en-US" dirty="0" smtClean="0"/>
              <a:t>Yes</a:t>
            </a:r>
          </a:p>
          <a:p>
            <a:pPr marL="514350" indent="-514350">
              <a:buAutoNum type="alphaLcParenBoth"/>
            </a:pPr>
            <a:r>
              <a:rPr lang="en-US" dirty="0" smtClean="0"/>
              <a:t>No</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5</a:t>
            </a:fld>
            <a:endParaRPr lang="en-US"/>
          </a:p>
        </p:txBody>
      </p:sp>
    </p:spTree>
    <p:extLst>
      <p:ext uri="{BB962C8B-B14F-4D97-AF65-F5344CB8AC3E}">
        <p14:creationId xmlns:p14="http://schemas.microsoft.com/office/powerpoint/2010/main" val="858028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patient was admitted to ABC hospital for a qualifying inpatient hospital stay on day 54 of his episode of care.  The HHA did not complete a transfer OASIS.  The patient was discharged from ABC hospital on day 61?</a:t>
            </a:r>
          </a:p>
          <a:p>
            <a:pPr marL="0" indent="0">
              <a:buNone/>
            </a:pPr>
            <a:endParaRPr lang="en-US" dirty="0" smtClean="0"/>
          </a:p>
          <a:p>
            <a:pPr marL="0" indent="0">
              <a:buNone/>
            </a:pPr>
            <a:r>
              <a:rPr lang="en-US" dirty="0" smtClean="0"/>
              <a:t>What type of assessment does the HHA completes:</a:t>
            </a:r>
          </a:p>
          <a:p>
            <a:pPr marL="514350" indent="-514350">
              <a:buAutoNum type="alphaLcParenBoth"/>
            </a:pPr>
            <a:r>
              <a:rPr lang="en-US" dirty="0" smtClean="0"/>
              <a:t>SOC  </a:t>
            </a:r>
          </a:p>
          <a:p>
            <a:pPr marL="514350" indent="-514350">
              <a:buAutoNum type="alphaLcParenBoth"/>
            </a:pPr>
            <a:r>
              <a:rPr lang="en-US" dirty="0" smtClean="0"/>
              <a:t>ROC</a:t>
            </a:r>
          </a:p>
          <a:p>
            <a:pPr marL="514350" indent="-514350">
              <a:buAutoNum type="alphaLcParenBoth"/>
            </a:pPr>
            <a:r>
              <a:rPr lang="en-US" dirty="0" smtClean="0"/>
              <a:t>Recertification</a:t>
            </a:r>
          </a:p>
        </p:txBody>
      </p:sp>
      <p:sp>
        <p:nvSpPr>
          <p:cNvPr id="4" name="Slide Number Placeholder 3"/>
          <p:cNvSpPr>
            <a:spLocks noGrp="1"/>
          </p:cNvSpPr>
          <p:nvPr>
            <p:ph type="sldNum" sz="quarter" idx="12"/>
          </p:nvPr>
        </p:nvSpPr>
        <p:spPr/>
        <p:txBody>
          <a:bodyPr/>
          <a:lstStyle/>
          <a:p>
            <a:fld id="{77C3007A-1CC0-401E-81E7-A2183F119466}" type="slidenum">
              <a:rPr lang="en-US" smtClean="0"/>
              <a:t>6</a:t>
            </a:fld>
            <a:endParaRPr lang="en-US"/>
          </a:p>
        </p:txBody>
      </p:sp>
    </p:spTree>
    <p:extLst>
      <p:ext uri="{BB962C8B-B14F-4D97-AF65-F5344CB8AC3E}">
        <p14:creationId xmlns:p14="http://schemas.microsoft.com/office/powerpoint/2010/main" val="109330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day of assessment refers to the calendar day of the assessment and the most recent 24 hours period.</a:t>
            </a:r>
          </a:p>
          <a:p>
            <a:pPr marL="0" indent="0">
              <a:buNone/>
            </a:pPr>
            <a:endParaRPr lang="en-US" dirty="0"/>
          </a:p>
          <a:p>
            <a:pPr marL="0" indent="0">
              <a:buNone/>
            </a:pPr>
            <a:r>
              <a:rPr lang="en-US" dirty="0" smtClean="0"/>
              <a:t>(a) True</a:t>
            </a:r>
          </a:p>
          <a:p>
            <a:pPr marL="0" indent="0">
              <a:buNone/>
            </a:pPr>
            <a:r>
              <a:rPr lang="en-US" dirty="0" smtClean="0"/>
              <a:t>(b) False</a:t>
            </a:r>
          </a:p>
          <a:p>
            <a:pPr marL="0" indent="0">
              <a:buNone/>
            </a:pP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7</a:t>
            </a:fld>
            <a:endParaRPr lang="en-US"/>
          </a:p>
        </p:txBody>
      </p:sp>
    </p:spTree>
    <p:extLst>
      <p:ext uri="{BB962C8B-B14F-4D97-AF65-F5344CB8AC3E}">
        <p14:creationId xmlns:p14="http://schemas.microsoft.com/office/powerpoint/2010/main" val="372225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assessing clinician who was a Physical Therapy was on day 5 when completing the Drug Regimen Review.  Some of the medications he/she was not totally familiar with.  Therefore, he/she made a call to the office for collaboration. An LPN was the only staff in the office and PT </a:t>
            </a:r>
            <a:r>
              <a:rPr lang="en-US" dirty="0"/>
              <a:t>collaborated with the LPN. </a:t>
            </a:r>
            <a:endParaRPr lang="en-US" dirty="0" smtClean="0"/>
          </a:p>
          <a:p>
            <a:pPr marL="0" indent="0">
              <a:buNone/>
            </a:pPr>
            <a:endParaRPr lang="en-US" dirty="0" smtClean="0"/>
          </a:p>
          <a:p>
            <a:pPr marL="0" indent="0">
              <a:buNone/>
            </a:pPr>
            <a:r>
              <a:rPr lang="en-US" dirty="0" smtClean="0"/>
              <a:t>Since it was the 5</a:t>
            </a:r>
            <a:r>
              <a:rPr lang="en-US" baseline="30000" dirty="0" smtClean="0"/>
              <a:t>th</a:t>
            </a:r>
            <a:r>
              <a:rPr lang="en-US" dirty="0" smtClean="0"/>
              <a:t> and last day to complete the comprehensive assessment, PT could collaborate with the LPN. </a:t>
            </a:r>
          </a:p>
          <a:p>
            <a:pPr marL="0" indent="0">
              <a:buNone/>
            </a:pPr>
            <a:r>
              <a:rPr lang="en-US" dirty="0" smtClean="0"/>
              <a:t>(a) True</a:t>
            </a:r>
          </a:p>
          <a:p>
            <a:pPr marL="0" indent="0">
              <a:buNone/>
            </a:pPr>
            <a:r>
              <a:rPr lang="en-US" dirty="0" smtClean="0"/>
              <a:t>(b) False</a:t>
            </a:r>
            <a:endParaRPr lang="en-US" dirty="0"/>
          </a:p>
        </p:txBody>
      </p:sp>
      <p:sp>
        <p:nvSpPr>
          <p:cNvPr id="4" name="Slide Number Placeholder 3"/>
          <p:cNvSpPr>
            <a:spLocks noGrp="1"/>
          </p:cNvSpPr>
          <p:nvPr>
            <p:ph type="sldNum" sz="quarter" idx="12"/>
          </p:nvPr>
        </p:nvSpPr>
        <p:spPr/>
        <p:txBody>
          <a:bodyPr/>
          <a:lstStyle/>
          <a:p>
            <a:fld id="{77C3007A-1CC0-401E-81E7-A2183F119466}" type="slidenum">
              <a:rPr lang="en-US" smtClean="0"/>
              <a:t>8</a:t>
            </a:fld>
            <a:endParaRPr lang="en-US"/>
          </a:p>
        </p:txBody>
      </p:sp>
    </p:spTree>
    <p:extLst>
      <p:ext uri="{BB962C8B-B14F-4D97-AF65-F5344CB8AC3E}">
        <p14:creationId xmlns:p14="http://schemas.microsoft.com/office/powerpoint/2010/main" val="10237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effectLst/>
              </a:rPr>
              <a:t>Question: Mrs. </a:t>
            </a:r>
            <a:r>
              <a:rPr lang="en-US" dirty="0" smtClean="0"/>
              <a:t>Jones had been seen by a HHA for two weeks with a diagnosis of diabetes. One day she fell and broke her femur.  She was transferred to the hospital for surgery with a hospital stay of three days.  Afterward, she went to Lakewood nursing home for Rehabilitation for two weeks. The HHA will resume care after she has completed her rehabilitation.</a:t>
            </a:r>
          </a:p>
          <a:p>
            <a:pPr marL="0" indent="0">
              <a:buNone/>
            </a:pPr>
            <a:endParaRPr lang="en-US" dirty="0" smtClean="0"/>
          </a:p>
          <a:p>
            <a:pPr marL="0" indent="0">
              <a:buNone/>
            </a:pPr>
            <a:r>
              <a:rPr lang="en-US" dirty="0" smtClean="0">
                <a:effectLst/>
              </a:rPr>
              <a:t>What answer option reflects the most appropriate action?</a:t>
            </a:r>
            <a:br>
              <a:rPr lang="en-US" dirty="0" smtClean="0">
                <a:effectLst/>
              </a:rPr>
            </a:br>
            <a:r>
              <a:rPr lang="en-US" dirty="0" smtClean="0">
                <a:effectLst/>
              </a:rPr>
              <a:t>A ) No action required.</a:t>
            </a:r>
            <a:br>
              <a:rPr lang="en-US" dirty="0" smtClean="0">
                <a:effectLst/>
              </a:rPr>
            </a:br>
            <a:r>
              <a:rPr lang="en-US" dirty="0" smtClean="0">
                <a:effectLst/>
              </a:rPr>
              <a:t>B ) RFA 9- Discharge OASIS should be completed.</a:t>
            </a:r>
            <a:br>
              <a:rPr lang="en-US" dirty="0" smtClean="0">
                <a:effectLst/>
              </a:rPr>
            </a:br>
            <a:r>
              <a:rPr lang="en-US" dirty="0" smtClean="0">
                <a:effectLst/>
              </a:rPr>
              <a:t>C ) RFA 6-Transfer; patient not discharged and ROC should be completed</a:t>
            </a:r>
            <a:br>
              <a:rPr lang="en-US" dirty="0" smtClean="0">
                <a:effectLst/>
              </a:rPr>
            </a:br>
            <a:r>
              <a:rPr lang="en-US" dirty="0" smtClean="0">
                <a:effectLst/>
              </a:rPr>
              <a:t>D) RFA 7-Transfer; patient discharged should be completed</a:t>
            </a:r>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77C3007A-1CC0-401E-81E7-A2183F119466}" type="slidenum">
              <a:rPr lang="en-US" smtClean="0"/>
              <a:t>9</a:t>
            </a:fld>
            <a:endParaRPr lang="en-US"/>
          </a:p>
        </p:txBody>
      </p:sp>
    </p:spTree>
    <p:extLst>
      <p:ext uri="{BB962C8B-B14F-4D97-AF65-F5344CB8AC3E}">
        <p14:creationId xmlns:p14="http://schemas.microsoft.com/office/powerpoint/2010/main" val="4261769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1593</TotalTime>
  <Words>1122</Words>
  <Application>Microsoft Office PowerPoint</Application>
  <PresentationFormat>On-screen Show (4:3)</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OASIS-C</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OASIS-C</dc:title>
  <dc:creator>Madeline Coleman</dc:creator>
  <cp:lastModifiedBy>Wanda E. Hines</cp:lastModifiedBy>
  <cp:revision>212</cp:revision>
  <cp:lastPrinted>2014-08-05T21:12:01Z</cp:lastPrinted>
  <dcterms:created xsi:type="dcterms:W3CDTF">2014-06-03T12:55:50Z</dcterms:created>
  <dcterms:modified xsi:type="dcterms:W3CDTF">2014-08-06T14:10:06Z</dcterms:modified>
</cp:coreProperties>
</file>