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9" r:id="rId2"/>
    <p:sldId id="257" r:id="rId3"/>
    <p:sldId id="303" r:id="rId4"/>
    <p:sldId id="261" r:id="rId5"/>
    <p:sldId id="262" r:id="rId6"/>
    <p:sldId id="265" r:id="rId7"/>
    <p:sldId id="266" r:id="rId8"/>
    <p:sldId id="302" r:id="rId9"/>
    <p:sldId id="267"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4" r:id="rId44"/>
    <p:sldId id="306" r:id="rId45"/>
    <p:sldId id="307" r:id="rId46"/>
    <p:sldId id="308" r:id="rId47"/>
    <p:sldId id="309" r:id="rId4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0BA89A-83E5-4BAF-BAB3-DA55B6260EA4}">
          <p14:sldIdLst>
            <p14:sldId id="259"/>
            <p14:sldId id="257"/>
            <p14:sldId id="303"/>
            <p14:sldId id="261"/>
            <p14:sldId id="262"/>
            <p14:sldId id="265"/>
            <p14:sldId id="266"/>
            <p14:sldId id="302"/>
            <p14:sldId id="267"/>
            <p14:sldId id="268"/>
            <p14:sldId id="269"/>
            <p14:sldId id="270"/>
            <p14:sldId id="271"/>
            <p14:sldId id="273"/>
            <p14:sldId id="274"/>
            <p14:sldId id="275"/>
            <p14:sldId id="276"/>
            <p14:sldId id="277"/>
          </p14:sldIdLst>
        </p14:section>
        <p14:section name="Untitled Section" id="{09F8B40E-AB00-40D4-B89F-B8F8D2A54A26}">
          <p14:sldIdLst>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4"/>
            <p14:sldId id="306"/>
            <p14:sldId id="307"/>
            <p14:sldId id="308"/>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4496" autoAdjust="0"/>
  </p:normalViewPr>
  <p:slideViewPr>
    <p:cSldViewPr>
      <p:cViewPr varScale="1">
        <p:scale>
          <a:sx n="67" d="100"/>
          <a:sy n="67" d="100"/>
        </p:scale>
        <p:origin x="-2064" y="-108"/>
      </p:cViewPr>
      <p:guideLst>
        <p:guide orient="horz" pos="2160"/>
        <p:guide pos="2880"/>
      </p:guideLst>
    </p:cSldViewPr>
  </p:slideViewPr>
  <p:outlineViewPr>
    <p:cViewPr>
      <p:scale>
        <a:sx n="33" d="100"/>
        <a:sy n="33" d="100"/>
      </p:scale>
      <p:origin x="0" y="4176"/>
    </p:cViewPr>
  </p:outlineViewPr>
  <p:notesTextViewPr>
    <p:cViewPr>
      <p:scale>
        <a:sx n="1" d="1"/>
        <a:sy n="1" d="1"/>
      </p:scale>
      <p:origin x="0" y="0"/>
    </p:cViewPr>
  </p:notesTextViewPr>
  <p:notesViewPr>
    <p:cSldViewPr>
      <p:cViewPr varScale="1">
        <p:scale>
          <a:sx n="93" d="100"/>
          <a:sy n="93" d="100"/>
        </p:scale>
        <p:origin x="-2082"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90012-67B9-4FFA-BB06-95DC2AFBE1A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84D597F2-61DF-4AF5-A9B7-234C93C85214}">
      <dgm:prSet/>
      <dgm:spPr/>
      <dgm:t>
        <a:bodyPr/>
        <a:lstStyle/>
        <a:p>
          <a:pPr rtl="0"/>
          <a:endParaRPr lang="en-US" dirty="0" smtClean="0"/>
        </a:p>
        <a:p>
          <a:pPr rtl="0"/>
          <a:r>
            <a:rPr lang="en-US" dirty="0" smtClean="0"/>
            <a:t>USDA</a:t>
          </a:r>
          <a:endParaRPr lang="en-US" dirty="0"/>
        </a:p>
      </dgm:t>
    </dgm:pt>
    <dgm:pt modelId="{7A1342DF-1695-4CD4-9243-C3A16C6436C1}" type="parTrans" cxnId="{5EE265DB-1C03-4AF3-9DBD-85DA267499F1}">
      <dgm:prSet/>
      <dgm:spPr/>
      <dgm:t>
        <a:bodyPr/>
        <a:lstStyle/>
        <a:p>
          <a:endParaRPr lang="en-US"/>
        </a:p>
      </dgm:t>
    </dgm:pt>
    <dgm:pt modelId="{981A41B4-F3C7-4B6C-BAF3-E243059E4330}" type="sibTrans" cxnId="{5EE265DB-1C03-4AF3-9DBD-85DA267499F1}">
      <dgm:prSet/>
      <dgm:spPr/>
      <dgm:t>
        <a:bodyPr/>
        <a:lstStyle/>
        <a:p>
          <a:endParaRPr lang="en-US"/>
        </a:p>
      </dgm:t>
    </dgm:pt>
    <dgm:pt modelId="{7809EB59-89BB-4C20-BBD8-7DF7614C5034}">
      <dgm:prSet/>
      <dgm:spPr/>
      <dgm:t>
        <a:bodyPr/>
        <a:lstStyle/>
        <a:p>
          <a:pPr rtl="0"/>
          <a:r>
            <a:rPr lang="en-US" smtClean="0"/>
            <a:t>State Agency</a:t>
          </a:r>
          <a:endParaRPr lang="en-US"/>
        </a:p>
      </dgm:t>
    </dgm:pt>
    <dgm:pt modelId="{2EC6E0C6-EE56-4BC5-8F44-97727524703B}" type="parTrans" cxnId="{8475D22F-FD11-45E0-862C-4D1ABB697011}">
      <dgm:prSet/>
      <dgm:spPr/>
      <dgm:t>
        <a:bodyPr/>
        <a:lstStyle/>
        <a:p>
          <a:endParaRPr lang="en-US"/>
        </a:p>
      </dgm:t>
    </dgm:pt>
    <dgm:pt modelId="{1E717134-E08D-4C22-BE43-E59873E89D10}" type="sibTrans" cxnId="{8475D22F-FD11-45E0-862C-4D1ABB697011}">
      <dgm:prSet/>
      <dgm:spPr/>
      <dgm:t>
        <a:bodyPr/>
        <a:lstStyle/>
        <a:p>
          <a:endParaRPr lang="en-US"/>
        </a:p>
      </dgm:t>
    </dgm:pt>
    <dgm:pt modelId="{7EFDD0C8-91A6-479A-9DE6-5AC489CEDF3F}">
      <dgm:prSet/>
      <dgm:spPr/>
      <dgm:t>
        <a:bodyPr/>
        <a:lstStyle/>
        <a:p>
          <a:pPr rtl="0"/>
          <a:r>
            <a:rPr lang="en-US" smtClean="0"/>
            <a:t>Local Agencies</a:t>
          </a:r>
          <a:endParaRPr lang="en-US"/>
        </a:p>
      </dgm:t>
    </dgm:pt>
    <dgm:pt modelId="{669562D2-6BAA-4F62-A580-514B3ECA510D}" type="parTrans" cxnId="{51CC8578-549D-429F-BD3A-512AB83F7644}">
      <dgm:prSet/>
      <dgm:spPr/>
      <dgm:t>
        <a:bodyPr/>
        <a:lstStyle/>
        <a:p>
          <a:endParaRPr lang="en-US"/>
        </a:p>
      </dgm:t>
    </dgm:pt>
    <dgm:pt modelId="{39A60E6A-E2ED-4EF5-8B15-8BC4D718E2C8}" type="sibTrans" cxnId="{51CC8578-549D-429F-BD3A-512AB83F7644}">
      <dgm:prSet/>
      <dgm:spPr/>
      <dgm:t>
        <a:bodyPr/>
        <a:lstStyle/>
        <a:p>
          <a:endParaRPr lang="en-US"/>
        </a:p>
      </dgm:t>
    </dgm:pt>
    <dgm:pt modelId="{28A195EE-9314-4E33-B46A-5EE512EDF8B1}">
      <dgm:prSet/>
      <dgm:spPr/>
      <dgm:t>
        <a:bodyPr/>
        <a:lstStyle/>
        <a:p>
          <a:pPr rtl="0"/>
          <a:r>
            <a:rPr lang="en-US" smtClean="0"/>
            <a:t>Frontline Staff</a:t>
          </a:r>
          <a:endParaRPr lang="en-US"/>
        </a:p>
      </dgm:t>
    </dgm:pt>
    <dgm:pt modelId="{B5101741-304D-42B6-83B1-5D98A84D086B}" type="parTrans" cxnId="{358697A9-8231-4533-BEAF-C4E449753D10}">
      <dgm:prSet/>
      <dgm:spPr/>
      <dgm:t>
        <a:bodyPr/>
        <a:lstStyle/>
        <a:p>
          <a:endParaRPr lang="en-US"/>
        </a:p>
      </dgm:t>
    </dgm:pt>
    <dgm:pt modelId="{0F5BFC24-EDA4-45F1-B291-01BB5CE92885}" type="sibTrans" cxnId="{358697A9-8231-4533-BEAF-C4E449753D10}">
      <dgm:prSet/>
      <dgm:spPr/>
      <dgm:t>
        <a:bodyPr/>
        <a:lstStyle/>
        <a:p>
          <a:endParaRPr lang="en-US"/>
        </a:p>
      </dgm:t>
    </dgm:pt>
    <dgm:pt modelId="{A331B735-F62F-46A9-BB4B-C9755554A9C0}" type="pres">
      <dgm:prSet presAssocID="{34B90012-67B9-4FFA-BB06-95DC2AFBE1AB}" presName="Name0" presStyleCnt="0">
        <dgm:presLayoutVars>
          <dgm:dir/>
          <dgm:animLvl val="lvl"/>
          <dgm:resizeHandles val="exact"/>
        </dgm:presLayoutVars>
      </dgm:prSet>
      <dgm:spPr/>
      <dgm:t>
        <a:bodyPr/>
        <a:lstStyle/>
        <a:p>
          <a:endParaRPr lang="en-US"/>
        </a:p>
      </dgm:t>
    </dgm:pt>
    <dgm:pt modelId="{F98C1CF9-406F-4078-89E7-060337792384}" type="pres">
      <dgm:prSet presAssocID="{84D597F2-61DF-4AF5-A9B7-234C93C85214}" presName="Name8" presStyleCnt="0"/>
      <dgm:spPr/>
    </dgm:pt>
    <dgm:pt modelId="{0CF1A44B-8561-4A67-9CB0-F538AC989AF9}" type="pres">
      <dgm:prSet presAssocID="{84D597F2-61DF-4AF5-A9B7-234C93C85214}" presName="level" presStyleLbl="node1" presStyleIdx="0" presStyleCnt="4">
        <dgm:presLayoutVars>
          <dgm:chMax val="1"/>
          <dgm:bulletEnabled val="1"/>
        </dgm:presLayoutVars>
      </dgm:prSet>
      <dgm:spPr/>
      <dgm:t>
        <a:bodyPr/>
        <a:lstStyle/>
        <a:p>
          <a:endParaRPr lang="en-US"/>
        </a:p>
      </dgm:t>
    </dgm:pt>
    <dgm:pt modelId="{5580FD7F-DEE4-413B-8D56-EFACF76548E2}" type="pres">
      <dgm:prSet presAssocID="{84D597F2-61DF-4AF5-A9B7-234C93C85214}" presName="levelTx" presStyleLbl="revTx" presStyleIdx="0" presStyleCnt="0">
        <dgm:presLayoutVars>
          <dgm:chMax val="1"/>
          <dgm:bulletEnabled val="1"/>
        </dgm:presLayoutVars>
      </dgm:prSet>
      <dgm:spPr/>
      <dgm:t>
        <a:bodyPr/>
        <a:lstStyle/>
        <a:p>
          <a:endParaRPr lang="en-US"/>
        </a:p>
      </dgm:t>
    </dgm:pt>
    <dgm:pt modelId="{61075448-A737-41D0-85D1-6B99A2A7EC27}" type="pres">
      <dgm:prSet presAssocID="{7809EB59-89BB-4C20-BBD8-7DF7614C5034}" presName="Name8" presStyleCnt="0"/>
      <dgm:spPr/>
    </dgm:pt>
    <dgm:pt modelId="{296FB71B-65CF-454D-B081-718ACF622509}" type="pres">
      <dgm:prSet presAssocID="{7809EB59-89BB-4C20-BBD8-7DF7614C5034}" presName="level" presStyleLbl="node1" presStyleIdx="1" presStyleCnt="4">
        <dgm:presLayoutVars>
          <dgm:chMax val="1"/>
          <dgm:bulletEnabled val="1"/>
        </dgm:presLayoutVars>
      </dgm:prSet>
      <dgm:spPr/>
      <dgm:t>
        <a:bodyPr/>
        <a:lstStyle/>
        <a:p>
          <a:endParaRPr lang="en-US"/>
        </a:p>
      </dgm:t>
    </dgm:pt>
    <dgm:pt modelId="{7D4E6B7B-A482-45E8-8391-9AE34DB0B28D}" type="pres">
      <dgm:prSet presAssocID="{7809EB59-89BB-4C20-BBD8-7DF7614C5034}" presName="levelTx" presStyleLbl="revTx" presStyleIdx="0" presStyleCnt="0">
        <dgm:presLayoutVars>
          <dgm:chMax val="1"/>
          <dgm:bulletEnabled val="1"/>
        </dgm:presLayoutVars>
      </dgm:prSet>
      <dgm:spPr/>
      <dgm:t>
        <a:bodyPr/>
        <a:lstStyle/>
        <a:p>
          <a:endParaRPr lang="en-US"/>
        </a:p>
      </dgm:t>
    </dgm:pt>
    <dgm:pt modelId="{1B7FF7E7-C70C-4357-BC94-C552357322FE}" type="pres">
      <dgm:prSet presAssocID="{7EFDD0C8-91A6-479A-9DE6-5AC489CEDF3F}" presName="Name8" presStyleCnt="0"/>
      <dgm:spPr/>
    </dgm:pt>
    <dgm:pt modelId="{CC472D8F-1CB5-426C-A90B-68ACB2E138F6}" type="pres">
      <dgm:prSet presAssocID="{7EFDD0C8-91A6-479A-9DE6-5AC489CEDF3F}" presName="level" presStyleLbl="node1" presStyleIdx="2" presStyleCnt="4">
        <dgm:presLayoutVars>
          <dgm:chMax val="1"/>
          <dgm:bulletEnabled val="1"/>
        </dgm:presLayoutVars>
      </dgm:prSet>
      <dgm:spPr/>
      <dgm:t>
        <a:bodyPr/>
        <a:lstStyle/>
        <a:p>
          <a:endParaRPr lang="en-US"/>
        </a:p>
      </dgm:t>
    </dgm:pt>
    <dgm:pt modelId="{8779D3EC-74FD-4FCF-AC03-27B3E72E2CF3}" type="pres">
      <dgm:prSet presAssocID="{7EFDD0C8-91A6-479A-9DE6-5AC489CEDF3F}" presName="levelTx" presStyleLbl="revTx" presStyleIdx="0" presStyleCnt="0">
        <dgm:presLayoutVars>
          <dgm:chMax val="1"/>
          <dgm:bulletEnabled val="1"/>
        </dgm:presLayoutVars>
      </dgm:prSet>
      <dgm:spPr/>
      <dgm:t>
        <a:bodyPr/>
        <a:lstStyle/>
        <a:p>
          <a:endParaRPr lang="en-US"/>
        </a:p>
      </dgm:t>
    </dgm:pt>
    <dgm:pt modelId="{28251A02-343A-4C40-9A6A-9D514C3C634A}" type="pres">
      <dgm:prSet presAssocID="{28A195EE-9314-4E33-B46A-5EE512EDF8B1}" presName="Name8" presStyleCnt="0"/>
      <dgm:spPr/>
    </dgm:pt>
    <dgm:pt modelId="{F68F8E44-B499-4E04-B398-A2C4A5EC5277}" type="pres">
      <dgm:prSet presAssocID="{28A195EE-9314-4E33-B46A-5EE512EDF8B1}" presName="level" presStyleLbl="node1" presStyleIdx="3" presStyleCnt="4">
        <dgm:presLayoutVars>
          <dgm:chMax val="1"/>
          <dgm:bulletEnabled val="1"/>
        </dgm:presLayoutVars>
      </dgm:prSet>
      <dgm:spPr/>
      <dgm:t>
        <a:bodyPr/>
        <a:lstStyle/>
        <a:p>
          <a:endParaRPr lang="en-US"/>
        </a:p>
      </dgm:t>
    </dgm:pt>
    <dgm:pt modelId="{12632D1A-DB90-4724-B09B-AC2781C704AB}" type="pres">
      <dgm:prSet presAssocID="{28A195EE-9314-4E33-B46A-5EE512EDF8B1}" presName="levelTx" presStyleLbl="revTx" presStyleIdx="0" presStyleCnt="0">
        <dgm:presLayoutVars>
          <dgm:chMax val="1"/>
          <dgm:bulletEnabled val="1"/>
        </dgm:presLayoutVars>
      </dgm:prSet>
      <dgm:spPr/>
      <dgm:t>
        <a:bodyPr/>
        <a:lstStyle/>
        <a:p>
          <a:endParaRPr lang="en-US"/>
        </a:p>
      </dgm:t>
    </dgm:pt>
  </dgm:ptLst>
  <dgm:cxnLst>
    <dgm:cxn modelId="{11382B30-7106-4EC4-8B49-F87BFD4BBD3B}" type="presOf" srcId="{28A195EE-9314-4E33-B46A-5EE512EDF8B1}" destId="{F68F8E44-B499-4E04-B398-A2C4A5EC5277}" srcOrd="0" destOrd="0" presId="urn:microsoft.com/office/officeart/2005/8/layout/pyramid1"/>
    <dgm:cxn modelId="{D433498D-6577-4B81-A975-0C16E6BE59C4}" type="presOf" srcId="{84D597F2-61DF-4AF5-A9B7-234C93C85214}" destId="{0CF1A44B-8561-4A67-9CB0-F538AC989AF9}" srcOrd="0" destOrd="0" presId="urn:microsoft.com/office/officeart/2005/8/layout/pyramid1"/>
    <dgm:cxn modelId="{22D26F0D-7F40-4479-A5EB-C88223B72824}" type="presOf" srcId="{84D597F2-61DF-4AF5-A9B7-234C93C85214}" destId="{5580FD7F-DEE4-413B-8D56-EFACF76548E2}" srcOrd="1" destOrd="0" presId="urn:microsoft.com/office/officeart/2005/8/layout/pyramid1"/>
    <dgm:cxn modelId="{358697A9-8231-4533-BEAF-C4E449753D10}" srcId="{34B90012-67B9-4FFA-BB06-95DC2AFBE1AB}" destId="{28A195EE-9314-4E33-B46A-5EE512EDF8B1}" srcOrd="3" destOrd="0" parTransId="{B5101741-304D-42B6-83B1-5D98A84D086B}" sibTransId="{0F5BFC24-EDA4-45F1-B291-01BB5CE92885}"/>
    <dgm:cxn modelId="{51CC8578-549D-429F-BD3A-512AB83F7644}" srcId="{34B90012-67B9-4FFA-BB06-95DC2AFBE1AB}" destId="{7EFDD0C8-91A6-479A-9DE6-5AC489CEDF3F}" srcOrd="2" destOrd="0" parTransId="{669562D2-6BAA-4F62-A580-514B3ECA510D}" sibTransId="{39A60E6A-E2ED-4EF5-8B15-8BC4D718E2C8}"/>
    <dgm:cxn modelId="{8475D22F-FD11-45E0-862C-4D1ABB697011}" srcId="{34B90012-67B9-4FFA-BB06-95DC2AFBE1AB}" destId="{7809EB59-89BB-4C20-BBD8-7DF7614C5034}" srcOrd="1" destOrd="0" parTransId="{2EC6E0C6-EE56-4BC5-8F44-97727524703B}" sibTransId="{1E717134-E08D-4C22-BE43-E59873E89D10}"/>
    <dgm:cxn modelId="{9D2A8486-0708-4CA9-A6C5-1898BF84DEC0}" type="presOf" srcId="{34B90012-67B9-4FFA-BB06-95DC2AFBE1AB}" destId="{A331B735-F62F-46A9-BB4B-C9755554A9C0}" srcOrd="0" destOrd="0" presId="urn:microsoft.com/office/officeart/2005/8/layout/pyramid1"/>
    <dgm:cxn modelId="{2AA0F889-0B35-4C13-BDE2-F08EBEBC0CFA}" type="presOf" srcId="{7EFDD0C8-91A6-479A-9DE6-5AC489CEDF3F}" destId="{8779D3EC-74FD-4FCF-AC03-27B3E72E2CF3}" srcOrd="1" destOrd="0" presId="urn:microsoft.com/office/officeart/2005/8/layout/pyramid1"/>
    <dgm:cxn modelId="{F57BD553-84E7-4EF0-B83C-D0E3F59E7ED8}" type="presOf" srcId="{7EFDD0C8-91A6-479A-9DE6-5AC489CEDF3F}" destId="{CC472D8F-1CB5-426C-A90B-68ACB2E138F6}" srcOrd="0" destOrd="0" presId="urn:microsoft.com/office/officeart/2005/8/layout/pyramid1"/>
    <dgm:cxn modelId="{8CB0A2DC-EA90-4CC8-971E-9641D2488F14}" type="presOf" srcId="{7809EB59-89BB-4C20-BBD8-7DF7614C5034}" destId="{7D4E6B7B-A482-45E8-8391-9AE34DB0B28D}" srcOrd="1" destOrd="0" presId="urn:microsoft.com/office/officeart/2005/8/layout/pyramid1"/>
    <dgm:cxn modelId="{5EE265DB-1C03-4AF3-9DBD-85DA267499F1}" srcId="{34B90012-67B9-4FFA-BB06-95DC2AFBE1AB}" destId="{84D597F2-61DF-4AF5-A9B7-234C93C85214}" srcOrd="0" destOrd="0" parTransId="{7A1342DF-1695-4CD4-9243-C3A16C6436C1}" sibTransId="{981A41B4-F3C7-4B6C-BAF3-E243059E4330}"/>
    <dgm:cxn modelId="{F020513C-C133-45E8-A965-E2B028AA7E12}" type="presOf" srcId="{7809EB59-89BB-4C20-BBD8-7DF7614C5034}" destId="{296FB71B-65CF-454D-B081-718ACF622509}" srcOrd="0" destOrd="0" presId="urn:microsoft.com/office/officeart/2005/8/layout/pyramid1"/>
    <dgm:cxn modelId="{F95FCF5A-A9E2-4B72-AA99-3AB2A4DA7BD1}" type="presOf" srcId="{28A195EE-9314-4E33-B46A-5EE512EDF8B1}" destId="{12632D1A-DB90-4724-B09B-AC2781C704AB}" srcOrd="1" destOrd="0" presId="urn:microsoft.com/office/officeart/2005/8/layout/pyramid1"/>
    <dgm:cxn modelId="{ADA83226-8B4A-4CF4-A641-E3E1ACB16D46}" type="presParOf" srcId="{A331B735-F62F-46A9-BB4B-C9755554A9C0}" destId="{F98C1CF9-406F-4078-89E7-060337792384}" srcOrd="0" destOrd="0" presId="urn:microsoft.com/office/officeart/2005/8/layout/pyramid1"/>
    <dgm:cxn modelId="{33D10030-350D-40A9-9D73-61F29EBD9662}" type="presParOf" srcId="{F98C1CF9-406F-4078-89E7-060337792384}" destId="{0CF1A44B-8561-4A67-9CB0-F538AC989AF9}" srcOrd="0" destOrd="0" presId="urn:microsoft.com/office/officeart/2005/8/layout/pyramid1"/>
    <dgm:cxn modelId="{BE85FCAB-1974-4475-8F5B-F7AB61C646F5}" type="presParOf" srcId="{F98C1CF9-406F-4078-89E7-060337792384}" destId="{5580FD7F-DEE4-413B-8D56-EFACF76548E2}" srcOrd="1" destOrd="0" presId="urn:microsoft.com/office/officeart/2005/8/layout/pyramid1"/>
    <dgm:cxn modelId="{11B37A00-1533-4E4C-8342-D1DA119134A8}" type="presParOf" srcId="{A331B735-F62F-46A9-BB4B-C9755554A9C0}" destId="{61075448-A737-41D0-85D1-6B99A2A7EC27}" srcOrd="1" destOrd="0" presId="urn:microsoft.com/office/officeart/2005/8/layout/pyramid1"/>
    <dgm:cxn modelId="{52B54E74-DC99-41DD-83E0-1D3FCC652062}" type="presParOf" srcId="{61075448-A737-41D0-85D1-6B99A2A7EC27}" destId="{296FB71B-65CF-454D-B081-718ACF622509}" srcOrd="0" destOrd="0" presId="urn:microsoft.com/office/officeart/2005/8/layout/pyramid1"/>
    <dgm:cxn modelId="{4E79ABD7-3823-4DF5-8D10-CBBF988FF50B}" type="presParOf" srcId="{61075448-A737-41D0-85D1-6B99A2A7EC27}" destId="{7D4E6B7B-A482-45E8-8391-9AE34DB0B28D}" srcOrd="1" destOrd="0" presId="urn:microsoft.com/office/officeart/2005/8/layout/pyramid1"/>
    <dgm:cxn modelId="{0A2DF46F-9F2E-400D-A380-5C7D47C0C020}" type="presParOf" srcId="{A331B735-F62F-46A9-BB4B-C9755554A9C0}" destId="{1B7FF7E7-C70C-4357-BC94-C552357322FE}" srcOrd="2" destOrd="0" presId="urn:microsoft.com/office/officeart/2005/8/layout/pyramid1"/>
    <dgm:cxn modelId="{8B18B6AE-E0B4-46CF-8226-CCE8CEAF84A2}" type="presParOf" srcId="{1B7FF7E7-C70C-4357-BC94-C552357322FE}" destId="{CC472D8F-1CB5-426C-A90B-68ACB2E138F6}" srcOrd="0" destOrd="0" presId="urn:microsoft.com/office/officeart/2005/8/layout/pyramid1"/>
    <dgm:cxn modelId="{DBE4A256-171A-4486-8FDA-C1DC0F95A0FC}" type="presParOf" srcId="{1B7FF7E7-C70C-4357-BC94-C552357322FE}" destId="{8779D3EC-74FD-4FCF-AC03-27B3E72E2CF3}" srcOrd="1" destOrd="0" presId="urn:microsoft.com/office/officeart/2005/8/layout/pyramid1"/>
    <dgm:cxn modelId="{486925F9-88F5-4F74-933E-8C3633E7A3ED}" type="presParOf" srcId="{A331B735-F62F-46A9-BB4B-C9755554A9C0}" destId="{28251A02-343A-4C40-9A6A-9D514C3C634A}" srcOrd="3" destOrd="0" presId="urn:microsoft.com/office/officeart/2005/8/layout/pyramid1"/>
    <dgm:cxn modelId="{D50C8BA8-AA1D-43E9-AD0C-F7C2C7B0F910}" type="presParOf" srcId="{28251A02-343A-4C40-9A6A-9D514C3C634A}" destId="{F68F8E44-B499-4E04-B398-A2C4A5EC5277}" srcOrd="0" destOrd="0" presId="urn:microsoft.com/office/officeart/2005/8/layout/pyramid1"/>
    <dgm:cxn modelId="{B7D3B1E7-E3EC-4573-A3EC-39C737E827FB}" type="presParOf" srcId="{28251A02-343A-4C40-9A6A-9D514C3C634A}" destId="{12632D1A-DB90-4724-B09B-AC2781C704A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84FE5-435E-452E-A37C-B0DA18EEC296}" type="doc">
      <dgm:prSet loTypeId="urn:microsoft.com/office/officeart/2005/8/layout/chart3" loCatId="cycle" qsTypeId="urn:microsoft.com/office/officeart/2005/8/quickstyle/3d2" qsCatId="3D" csTypeId="urn:microsoft.com/office/officeart/2005/8/colors/colorful3" csCatId="colorful" phldr="1"/>
      <dgm:spPr/>
      <dgm:t>
        <a:bodyPr/>
        <a:lstStyle/>
        <a:p>
          <a:endParaRPr lang="en-US"/>
        </a:p>
      </dgm:t>
    </dgm:pt>
    <dgm:pt modelId="{42667F07-49B1-484B-BD8F-0D6F24CFF413}">
      <dgm:prSet/>
      <dgm:spPr/>
      <dgm:t>
        <a:bodyPr/>
        <a:lstStyle/>
        <a:p>
          <a:pPr rtl="0"/>
          <a:r>
            <a:rPr lang="en-US" dirty="0" smtClean="0"/>
            <a:t>Race</a:t>
          </a:r>
        </a:p>
      </dgm:t>
    </dgm:pt>
    <dgm:pt modelId="{003EE09A-B2AB-47CE-9A37-DB0B5EAE1027}" type="parTrans" cxnId="{F7EFAB4F-91C6-41D4-8A57-883283D19E60}">
      <dgm:prSet/>
      <dgm:spPr/>
      <dgm:t>
        <a:bodyPr/>
        <a:lstStyle/>
        <a:p>
          <a:endParaRPr lang="en-US"/>
        </a:p>
      </dgm:t>
    </dgm:pt>
    <dgm:pt modelId="{3F9F0B2C-B777-42BE-8025-571E7F4277CC}" type="sibTrans" cxnId="{F7EFAB4F-91C6-41D4-8A57-883283D19E60}">
      <dgm:prSet/>
      <dgm:spPr/>
      <dgm:t>
        <a:bodyPr/>
        <a:lstStyle/>
        <a:p>
          <a:endParaRPr lang="en-US"/>
        </a:p>
      </dgm:t>
    </dgm:pt>
    <dgm:pt modelId="{8E1B9593-BBE8-4ADC-A31A-1A6198B0CB4D}">
      <dgm:prSet/>
      <dgm:spPr/>
      <dgm:t>
        <a:bodyPr/>
        <a:lstStyle/>
        <a:p>
          <a:pPr rtl="0"/>
          <a:r>
            <a:rPr lang="en-US" smtClean="0"/>
            <a:t>Color</a:t>
          </a:r>
          <a:endParaRPr lang="en-US"/>
        </a:p>
      </dgm:t>
    </dgm:pt>
    <dgm:pt modelId="{237CF798-F99F-4D32-85A2-037FF2058B71}" type="parTrans" cxnId="{AB976C53-2219-4AEB-B79A-C17522958D03}">
      <dgm:prSet/>
      <dgm:spPr/>
      <dgm:t>
        <a:bodyPr/>
        <a:lstStyle/>
        <a:p>
          <a:endParaRPr lang="en-US"/>
        </a:p>
      </dgm:t>
    </dgm:pt>
    <dgm:pt modelId="{D0C97D28-CB32-423A-A8EC-F37D51DFCF3D}" type="sibTrans" cxnId="{AB976C53-2219-4AEB-B79A-C17522958D03}">
      <dgm:prSet/>
      <dgm:spPr/>
      <dgm:t>
        <a:bodyPr/>
        <a:lstStyle/>
        <a:p>
          <a:endParaRPr lang="en-US"/>
        </a:p>
      </dgm:t>
    </dgm:pt>
    <dgm:pt modelId="{8FEA3821-38EC-4882-BC3E-839425458605}">
      <dgm:prSet/>
      <dgm:spPr/>
      <dgm:t>
        <a:bodyPr/>
        <a:lstStyle/>
        <a:p>
          <a:pPr rtl="0"/>
          <a:r>
            <a:rPr lang="en-US" dirty="0" smtClean="0"/>
            <a:t>National Origin</a:t>
          </a:r>
          <a:endParaRPr lang="en-US" dirty="0"/>
        </a:p>
      </dgm:t>
    </dgm:pt>
    <dgm:pt modelId="{124AE4E8-300E-4D29-97A3-898D073F6676}" type="parTrans" cxnId="{6F016282-5ECD-4722-9D42-C55C15BA1FBB}">
      <dgm:prSet/>
      <dgm:spPr/>
      <dgm:t>
        <a:bodyPr/>
        <a:lstStyle/>
        <a:p>
          <a:endParaRPr lang="en-US"/>
        </a:p>
      </dgm:t>
    </dgm:pt>
    <dgm:pt modelId="{4DA01E02-4F0E-466A-8909-F2E809F4E707}" type="sibTrans" cxnId="{6F016282-5ECD-4722-9D42-C55C15BA1FBB}">
      <dgm:prSet/>
      <dgm:spPr/>
      <dgm:t>
        <a:bodyPr/>
        <a:lstStyle/>
        <a:p>
          <a:endParaRPr lang="en-US"/>
        </a:p>
      </dgm:t>
    </dgm:pt>
    <dgm:pt modelId="{AA5A7DA4-970F-440B-9DC5-F963736B8D69}">
      <dgm:prSet/>
      <dgm:spPr/>
      <dgm:t>
        <a:bodyPr/>
        <a:lstStyle/>
        <a:p>
          <a:pPr rtl="0"/>
          <a:r>
            <a:rPr lang="en-US" smtClean="0"/>
            <a:t>Age</a:t>
          </a:r>
          <a:endParaRPr lang="en-US"/>
        </a:p>
      </dgm:t>
    </dgm:pt>
    <dgm:pt modelId="{B901C06E-138F-48A3-BA1E-1A8ACFBAB6EE}" type="parTrans" cxnId="{856130A3-43F0-4769-A7E4-14A350CFEE60}">
      <dgm:prSet/>
      <dgm:spPr/>
      <dgm:t>
        <a:bodyPr/>
        <a:lstStyle/>
        <a:p>
          <a:endParaRPr lang="en-US"/>
        </a:p>
      </dgm:t>
    </dgm:pt>
    <dgm:pt modelId="{DA71D988-D9D9-4235-8BFC-A74D26CE3B2D}" type="sibTrans" cxnId="{856130A3-43F0-4769-A7E4-14A350CFEE60}">
      <dgm:prSet/>
      <dgm:spPr/>
      <dgm:t>
        <a:bodyPr/>
        <a:lstStyle/>
        <a:p>
          <a:endParaRPr lang="en-US"/>
        </a:p>
      </dgm:t>
    </dgm:pt>
    <dgm:pt modelId="{A5848E21-CDB9-44A0-AB4F-6EF4EF05390E}">
      <dgm:prSet/>
      <dgm:spPr/>
      <dgm:t>
        <a:bodyPr/>
        <a:lstStyle/>
        <a:p>
          <a:pPr rtl="0"/>
          <a:r>
            <a:rPr lang="en-US" smtClean="0"/>
            <a:t>Sex</a:t>
          </a:r>
          <a:endParaRPr lang="en-US"/>
        </a:p>
      </dgm:t>
    </dgm:pt>
    <dgm:pt modelId="{95B9AD62-4869-48C3-820A-9B809C5321F7}" type="parTrans" cxnId="{EBA86FD7-F8E2-4D22-995D-765CB6313678}">
      <dgm:prSet/>
      <dgm:spPr/>
      <dgm:t>
        <a:bodyPr/>
        <a:lstStyle/>
        <a:p>
          <a:endParaRPr lang="en-US"/>
        </a:p>
      </dgm:t>
    </dgm:pt>
    <dgm:pt modelId="{90C2F67D-6569-4385-B9F2-713C8AB5ECA7}" type="sibTrans" cxnId="{EBA86FD7-F8E2-4D22-995D-765CB6313678}">
      <dgm:prSet/>
      <dgm:spPr/>
      <dgm:t>
        <a:bodyPr/>
        <a:lstStyle/>
        <a:p>
          <a:endParaRPr lang="en-US"/>
        </a:p>
      </dgm:t>
    </dgm:pt>
    <dgm:pt modelId="{E26EA610-455D-4369-8AE3-34076E693861}">
      <dgm:prSet/>
      <dgm:spPr/>
      <dgm:t>
        <a:bodyPr/>
        <a:lstStyle/>
        <a:p>
          <a:pPr rtl="0"/>
          <a:r>
            <a:rPr lang="en-US" dirty="0" smtClean="0"/>
            <a:t>Disability</a:t>
          </a:r>
          <a:endParaRPr lang="en-US" dirty="0"/>
        </a:p>
      </dgm:t>
    </dgm:pt>
    <dgm:pt modelId="{94BCBB7F-BCE7-42D9-9E7F-D2262F893400}" type="parTrans" cxnId="{69BA676C-905B-4351-BF63-245B5E4F8FA3}">
      <dgm:prSet/>
      <dgm:spPr/>
      <dgm:t>
        <a:bodyPr/>
        <a:lstStyle/>
        <a:p>
          <a:endParaRPr lang="en-US"/>
        </a:p>
      </dgm:t>
    </dgm:pt>
    <dgm:pt modelId="{F1EB09E2-2A4F-4303-B7F8-A1A48C469C9F}" type="sibTrans" cxnId="{69BA676C-905B-4351-BF63-245B5E4F8FA3}">
      <dgm:prSet/>
      <dgm:spPr/>
      <dgm:t>
        <a:bodyPr/>
        <a:lstStyle/>
        <a:p>
          <a:endParaRPr lang="en-US"/>
        </a:p>
      </dgm:t>
    </dgm:pt>
    <dgm:pt modelId="{DE0B4914-6861-453A-8822-6A7EBEE08BE5}" type="pres">
      <dgm:prSet presAssocID="{C3484FE5-435E-452E-A37C-B0DA18EEC296}" presName="compositeShape" presStyleCnt="0">
        <dgm:presLayoutVars>
          <dgm:chMax val="7"/>
          <dgm:dir/>
          <dgm:resizeHandles val="exact"/>
        </dgm:presLayoutVars>
      </dgm:prSet>
      <dgm:spPr/>
      <dgm:t>
        <a:bodyPr/>
        <a:lstStyle/>
        <a:p>
          <a:endParaRPr lang="en-US"/>
        </a:p>
      </dgm:t>
    </dgm:pt>
    <dgm:pt modelId="{EBB6EB87-00D9-4315-803F-EC5E2EFFDF9F}" type="pres">
      <dgm:prSet presAssocID="{C3484FE5-435E-452E-A37C-B0DA18EEC296}" presName="wedge1" presStyleLbl="node1" presStyleIdx="0" presStyleCnt="6" custLinFactNeighborX="-3628" custLinFactNeighborY="4640"/>
      <dgm:spPr/>
      <dgm:t>
        <a:bodyPr/>
        <a:lstStyle/>
        <a:p>
          <a:endParaRPr lang="en-US"/>
        </a:p>
      </dgm:t>
    </dgm:pt>
    <dgm:pt modelId="{C64C2A23-4615-4CE9-83BD-FD6A7C03F61E}" type="pres">
      <dgm:prSet presAssocID="{C3484FE5-435E-452E-A37C-B0DA18EEC296}" presName="wedge1Tx" presStyleLbl="node1" presStyleIdx="0" presStyleCnt="6">
        <dgm:presLayoutVars>
          <dgm:chMax val="0"/>
          <dgm:chPref val="0"/>
          <dgm:bulletEnabled val="1"/>
        </dgm:presLayoutVars>
      </dgm:prSet>
      <dgm:spPr/>
      <dgm:t>
        <a:bodyPr/>
        <a:lstStyle/>
        <a:p>
          <a:endParaRPr lang="en-US"/>
        </a:p>
      </dgm:t>
    </dgm:pt>
    <dgm:pt modelId="{A32E60C2-A7CC-4020-9AF1-332603128BB6}" type="pres">
      <dgm:prSet presAssocID="{C3484FE5-435E-452E-A37C-B0DA18EEC296}" presName="wedge2" presStyleLbl="node1" presStyleIdx="1" presStyleCnt="6"/>
      <dgm:spPr/>
      <dgm:t>
        <a:bodyPr/>
        <a:lstStyle/>
        <a:p>
          <a:endParaRPr lang="en-US"/>
        </a:p>
      </dgm:t>
    </dgm:pt>
    <dgm:pt modelId="{3D331AE6-9244-48A5-A803-FD3943BA11F6}" type="pres">
      <dgm:prSet presAssocID="{C3484FE5-435E-452E-A37C-B0DA18EEC296}" presName="wedge2Tx" presStyleLbl="node1" presStyleIdx="1" presStyleCnt="6">
        <dgm:presLayoutVars>
          <dgm:chMax val="0"/>
          <dgm:chPref val="0"/>
          <dgm:bulletEnabled val="1"/>
        </dgm:presLayoutVars>
      </dgm:prSet>
      <dgm:spPr/>
      <dgm:t>
        <a:bodyPr/>
        <a:lstStyle/>
        <a:p>
          <a:endParaRPr lang="en-US"/>
        </a:p>
      </dgm:t>
    </dgm:pt>
    <dgm:pt modelId="{A8E395C0-0FB3-4F99-8B36-F198B2364AEC}" type="pres">
      <dgm:prSet presAssocID="{C3484FE5-435E-452E-A37C-B0DA18EEC296}" presName="wedge3" presStyleLbl="node1" presStyleIdx="2" presStyleCnt="6"/>
      <dgm:spPr/>
      <dgm:t>
        <a:bodyPr/>
        <a:lstStyle/>
        <a:p>
          <a:endParaRPr lang="en-US"/>
        </a:p>
      </dgm:t>
    </dgm:pt>
    <dgm:pt modelId="{2588D478-5487-44EC-82D6-20AC389AA49B}" type="pres">
      <dgm:prSet presAssocID="{C3484FE5-435E-452E-A37C-B0DA18EEC296}" presName="wedge3Tx" presStyleLbl="node1" presStyleIdx="2" presStyleCnt="6">
        <dgm:presLayoutVars>
          <dgm:chMax val="0"/>
          <dgm:chPref val="0"/>
          <dgm:bulletEnabled val="1"/>
        </dgm:presLayoutVars>
      </dgm:prSet>
      <dgm:spPr/>
      <dgm:t>
        <a:bodyPr/>
        <a:lstStyle/>
        <a:p>
          <a:endParaRPr lang="en-US"/>
        </a:p>
      </dgm:t>
    </dgm:pt>
    <dgm:pt modelId="{9D58AF4F-E043-4044-8B8C-8A3812D01C14}" type="pres">
      <dgm:prSet presAssocID="{C3484FE5-435E-452E-A37C-B0DA18EEC296}" presName="wedge4" presStyleLbl="node1" presStyleIdx="3" presStyleCnt="6"/>
      <dgm:spPr/>
      <dgm:t>
        <a:bodyPr/>
        <a:lstStyle/>
        <a:p>
          <a:endParaRPr lang="en-US"/>
        </a:p>
      </dgm:t>
    </dgm:pt>
    <dgm:pt modelId="{E67ACE90-8CF6-4370-8940-64D81C23546C}" type="pres">
      <dgm:prSet presAssocID="{C3484FE5-435E-452E-A37C-B0DA18EEC296}" presName="wedge4Tx" presStyleLbl="node1" presStyleIdx="3" presStyleCnt="6">
        <dgm:presLayoutVars>
          <dgm:chMax val="0"/>
          <dgm:chPref val="0"/>
          <dgm:bulletEnabled val="1"/>
        </dgm:presLayoutVars>
      </dgm:prSet>
      <dgm:spPr/>
      <dgm:t>
        <a:bodyPr/>
        <a:lstStyle/>
        <a:p>
          <a:endParaRPr lang="en-US"/>
        </a:p>
      </dgm:t>
    </dgm:pt>
    <dgm:pt modelId="{437860BA-77BF-483D-B7DD-BC128EAE4A84}" type="pres">
      <dgm:prSet presAssocID="{C3484FE5-435E-452E-A37C-B0DA18EEC296}" presName="wedge5" presStyleLbl="node1" presStyleIdx="4" presStyleCnt="6"/>
      <dgm:spPr/>
      <dgm:t>
        <a:bodyPr/>
        <a:lstStyle/>
        <a:p>
          <a:endParaRPr lang="en-US"/>
        </a:p>
      </dgm:t>
    </dgm:pt>
    <dgm:pt modelId="{49B5F24A-A743-4576-8497-7C1D519DCAC5}" type="pres">
      <dgm:prSet presAssocID="{C3484FE5-435E-452E-A37C-B0DA18EEC296}" presName="wedge5Tx" presStyleLbl="node1" presStyleIdx="4" presStyleCnt="6">
        <dgm:presLayoutVars>
          <dgm:chMax val="0"/>
          <dgm:chPref val="0"/>
          <dgm:bulletEnabled val="1"/>
        </dgm:presLayoutVars>
      </dgm:prSet>
      <dgm:spPr/>
      <dgm:t>
        <a:bodyPr/>
        <a:lstStyle/>
        <a:p>
          <a:endParaRPr lang="en-US"/>
        </a:p>
      </dgm:t>
    </dgm:pt>
    <dgm:pt modelId="{5AAF8A9F-706D-428B-90F4-A68A86848DA7}" type="pres">
      <dgm:prSet presAssocID="{C3484FE5-435E-452E-A37C-B0DA18EEC296}" presName="wedge6" presStyleLbl="node1" presStyleIdx="5" presStyleCnt="6"/>
      <dgm:spPr/>
      <dgm:t>
        <a:bodyPr/>
        <a:lstStyle/>
        <a:p>
          <a:endParaRPr lang="en-US"/>
        </a:p>
      </dgm:t>
    </dgm:pt>
    <dgm:pt modelId="{5CF1453A-5486-4E2D-942A-44484E7C56BD}" type="pres">
      <dgm:prSet presAssocID="{C3484FE5-435E-452E-A37C-B0DA18EEC296}" presName="wedge6Tx" presStyleLbl="node1" presStyleIdx="5" presStyleCnt="6">
        <dgm:presLayoutVars>
          <dgm:chMax val="0"/>
          <dgm:chPref val="0"/>
          <dgm:bulletEnabled val="1"/>
        </dgm:presLayoutVars>
      </dgm:prSet>
      <dgm:spPr/>
      <dgm:t>
        <a:bodyPr/>
        <a:lstStyle/>
        <a:p>
          <a:endParaRPr lang="en-US"/>
        </a:p>
      </dgm:t>
    </dgm:pt>
  </dgm:ptLst>
  <dgm:cxnLst>
    <dgm:cxn modelId="{988B4CE8-26A5-44AA-9DBA-94131CCA0E85}" type="presOf" srcId="{8E1B9593-BBE8-4ADC-A31A-1A6198B0CB4D}" destId="{A32E60C2-A7CC-4020-9AF1-332603128BB6}" srcOrd="0" destOrd="0" presId="urn:microsoft.com/office/officeart/2005/8/layout/chart3"/>
    <dgm:cxn modelId="{E7C3763F-51B7-44E1-986B-FA92C95C09C1}" type="presOf" srcId="{42667F07-49B1-484B-BD8F-0D6F24CFF413}" destId="{C64C2A23-4615-4CE9-83BD-FD6A7C03F61E}" srcOrd="1" destOrd="0" presId="urn:microsoft.com/office/officeart/2005/8/layout/chart3"/>
    <dgm:cxn modelId="{856130A3-43F0-4769-A7E4-14A350CFEE60}" srcId="{C3484FE5-435E-452E-A37C-B0DA18EEC296}" destId="{AA5A7DA4-970F-440B-9DC5-F963736B8D69}" srcOrd="3" destOrd="0" parTransId="{B901C06E-138F-48A3-BA1E-1A8ACFBAB6EE}" sibTransId="{DA71D988-D9D9-4235-8BFC-A74D26CE3B2D}"/>
    <dgm:cxn modelId="{75755BC8-8535-4767-91DE-02C843503AE9}" type="presOf" srcId="{42667F07-49B1-484B-BD8F-0D6F24CFF413}" destId="{EBB6EB87-00D9-4315-803F-EC5E2EFFDF9F}" srcOrd="0" destOrd="0" presId="urn:microsoft.com/office/officeart/2005/8/layout/chart3"/>
    <dgm:cxn modelId="{F7EFAB4F-91C6-41D4-8A57-883283D19E60}" srcId="{C3484FE5-435E-452E-A37C-B0DA18EEC296}" destId="{42667F07-49B1-484B-BD8F-0D6F24CFF413}" srcOrd="0" destOrd="0" parTransId="{003EE09A-B2AB-47CE-9A37-DB0B5EAE1027}" sibTransId="{3F9F0B2C-B777-42BE-8025-571E7F4277CC}"/>
    <dgm:cxn modelId="{0D0BDC68-1651-4C66-AF30-D02D0A99CFB6}" type="presOf" srcId="{A5848E21-CDB9-44A0-AB4F-6EF4EF05390E}" destId="{49B5F24A-A743-4576-8497-7C1D519DCAC5}" srcOrd="1" destOrd="0" presId="urn:microsoft.com/office/officeart/2005/8/layout/chart3"/>
    <dgm:cxn modelId="{69BA676C-905B-4351-BF63-245B5E4F8FA3}" srcId="{C3484FE5-435E-452E-A37C-B0DA18EEC296}" destId="{E26EA610-455D-4369-8AE3-34076E693861}" srcOrd="5" destOrd="0" parTransId="{94BCBB7F-BCE7-42D9-9E7F-D2262F893400}" sibTransId="{F1EB09E2-2A4F-4303-B7F8-A1A48C469C9F}"/>
    <dgm:cxn modelId="{EBA86FD7-F8E2-4D22-995D-765CB6313678}" srcId="{C3484FE5-435E-452E-A37C-B0DA18EEC296}" destId="{A5848E21-CDB9-44A0-AB4F-6EF4EF05390E}" srcOrd="4" destOrd="0" parTransId="{95B9AD62-4869-48C3-820A-9B809C5321F7}" sibTransId="{90C2F67D-6569-4385-B9F2-713C8AB5ECA7}"/>
    <dgm:cxn modelId="{AB976C53-2219-4AEB-B79A-C17522958D03}" srcId="{C3484FE5-435E-452E-A37C-B0DA18EEC296}" destId="{8E1B9593-BBE8-4ADC-A31A-1A6198B0CB4D}" srcOrd="1" destOrd="0" parTransId="{237CF798-F99F-4D32-85A2-037FF2058B71}" sibTransId="{D0C97D28-CB32-423A-A8EC-F37D51DFCF3D}"/>
    <dgm:cxn modelId="{DFA17F7A-A7A9-4B93-A24B-128AF6374AF5}" type="presOf" srcId="{E26EA610-455D-4369-8AE3-34076E693861}" destId="{5AAF8A9F-706D-428B-90F4-A68A86848DA7}" srcOrd="0" destOrd="0" presId="urn:microsoft.com/office/officeart/2005/8/layout/chart3"/>
    <dgm:cxn modelId="{72E5213E-5075-4426-8CAD-B718DA873412}" type="presOf" srcId="{AA5A7DA4-970F-440B-9DC5-F963736B8D69}" destId="{E67ACE90-8CF6-4370-8940-64D81C23546C}" srcOrd="1" destOrd="0" presId="urn:microsoft.com/office/officeart/2005/8/layout/chart3"/>
    <dgm:cxn modelId="{5E63B2CA-CC46-42C9-A5C0-684B0E5BA64F}" type="presOf" srcId="{A5848E21-CDB9-44A0-AB4F-6EF4EF05390E}" destId="{437860BA-77BF-483D-B7DD-BC128EAE4A84}" srcOrd="0" destOrd="0" presId="urn:microsoft.com/office/officeart/2005/8/layout/chart3"/>
    <dgm:cxn modelId="{55E3BFB4-CBFE-4841-BF56-3A06FA8455E3}" type="presOf" srcId="{8E1B9593-BBE8-4ADC-A31A-1A6198B0CB4D}" destId="{3D331AE6-9244-48A5-A803-FD3943BA11F6}" srcOrd="1" destOrd="0" presId="urn:microsoft.com/office/officeart/2005/8/layout/chart3"/>
    <dgm:cxn modelId="{2975427E-F1C7-43A7-A35E-5F109A5257C1}" type="presOf" srcId="{E26EA610-455D-4369-8AE3-34076E693861}" destId="{5CF1453A-5486-4E2D-942A-44484E7C56BD}" srcOrd="1" destOrd="0" presId="urn:microsoft.com/office/officeart/2005/8/layout/chart3"/>
    <dgm:cxn modelId="{06F25AA9-097A-4D3C-BC75-346CA4138977}" type="presOf" srcId="{8FEA3821-38EC-4882-BC3E-839425458605}" destId="{A8E395C0-0FB3-4F99-8B36-F198B2364AEC}" srcOrd="0" destOrd="0" presId="urn:microsoft.com/office/officeart/2005/8/layout/chart3"/>
    <dgm:cxn modelId="{6F016282-5ECD-4722-9D42-C55C15BA1FBB}" srcId="{C3484FE5-435E-452E-A37C-B0DA18EEC296}" destId="{8FEA3821-38EC-4882-BC3E-839425458605}" srcOrd="2" destOrd="0" parTransId="{124AE4E8-300E-4D29-97A3-898D073F6676}" sibTransId="{4DA01E02-4F0E-466A-8909-F2E809F4E707}"/>
    <dgm:cxn modelId="{F7D29D64-03B7-479A-A964-C46795F8F668}" type="presOf" srcId="{AA5A7DA4-970F-440B-9DC5-F963736B8D69}" destId="{9D58AF4F-E043-4044-8B8C-8A3812D01C14}" srcOrd="0" destOrd="0" presId="urn:microsoft.com/office/officeart/2005/8/layout/chart3"/>
    <dgm:cxn modelId="{86ACB151-960B-4378-A628-17BAB6D75BF8}" type="presOf" srcId="{8FEA3821-38EC-4882-BC3E-839425458605}" destId="{2588D478-5487-44EC-82D6-20AC389AA49B}" srcOrd="1" destOrd="0" presId="urn:microsoft.com/office/officeart/2005/8/layout/chart3"/>
    <dgm:cxn modelId="{46027FD6-CA44-4D7A-A662-B330092268B5}" type="presOf" srcId="{C3484FE5-435E-452E-A37C-B0DA18EEC296}" destId="{DE0B4914-6861-453A-8822-6A7EBEE08BE5}" srcOrd="0" destOrd="0" presId="urn:microsoft.com/office/officeart/2005/8/layout/chart3"/>
    <dgm:cxn modelId="{F4E3FDE0-20CF-4A71-8B92-CDE7928DEE84}" type="presParOf" srcId="{DE0B4914-6861-453A-8822-6A7EBEE08BE5}" destId="{EBB6EB87-00D9-4315-803F-EC5E2EFFDF9F}" srcOrd="0" destOrd="0" presId="urn:microsoft.com/office/officeart/2005/8/layout/chart3"/>
    <dgm:cxn modelId="{C93EAE27-9117-4D53-B35A-A597EEEF26AF}" type="presParOf" srcId="{DE0B4914-6861-453A-8822-6A7EBEE08BE5}" destId="{C64C2A23-4615-4CE9-83BD-FD6A7C03F61E}" srcOrd="1" destOrd="0" presId="urn:microsoft.com/office/officeart/2005/8/layout/chart3"/>
    <dgm:cxn modelId="{8D5BF375-3492-49D0-B1DE-D9D0D05ED318}" type="presParOf" srcId="{DE0B4914-6861-453A-8822-6A7EBEE08BE5}" destId="{A32E60C2-A7CC-4020-9AF1-332603128BB6}" srcOrd="2" destOrd="0" presId="urn:microsoft.com/office/officeart/2005/8/layout/chart3"/>
    <dgm:cxn modelId="{176C0340-9B71-4E49-9278-A13CBDF58795}" type="presParOf" srcId="{DE0B4914-6861-453A-8822-6A7EBEE08BE5}" destId="{3D331AE6-9244-48A5-A803-FD3943BA11F6}" srcOrd="3" destOrd="0" presId="urn:microsoft.com/office/officeart/2005/8/layout/chart3"/>
    <dgm:cxn modelId="{D46727DF-DFE4-494D-B0C6-7987AD489903}" type="presParOf" srcId="{DE0B4914-6861-453A-8822-6A7EBEE08BE5}" destId="{A8E395C0-0FB3-4F99-8B36-F198B2364AEC}" srcOrd="4" destOrd="0" presId="urn:microsoft.com/office/officeart/2005/8/layout/chart3"/>
    <dgm:cxn modelId="{73AFBCF9-6EB6-4F51-BBFA-763D9DEFDF77}" type="presParOf" srcId="{DE0B4914-6861-453A-8822-6A7EBEE08BE5}" destId="{2588D478-5487-44EC-82D6-20AC389AA49B}" srcOrd="5" destOrd="0" presId="urn:microsoft.com/office/officeart/2005/8/layout/chart3"/>
    <dgm:cxn modelId="{A9BFF9ED-4E09-4B15-B30E-A5F8829A01AC}" type="presParOf" srcId="{DE0B4914-6861-453A-8822-6A7EBEE08BE5}" destId="{9D58AF4F-E043-4044-8B8C-8A3812D01C14}" srcOrd="6" destOrd="0" presId="urn:microsoft.com/office/officeart/2005/8/layout/chart3"/>
    <dgm:cxn modelId="{5CDE5342-E7C3-4323-8DF2-184DC3183D2C}" type="presParOf" srcId="{DE0B4914-6861-453A-8822-6A7EBEE08BE5}" destId="{E67ACE90-8CF6-4370-8940-64D81C23546C}" srcOrd="7" destOrd="0" presId="urn:microsoft.com/office/officeart/2005/8/layout/chart3"/>
    <dgm:cxn modelId="{A4932A3C-03A7-4DBC-B4C6-500AAD323D18}" type="presParOf" srcId="{DE0B4914-6861-453A-8822-6A7EBEE08BE5}" destId="{437860BA-77BF-483D-B7DD-BC128EAE4A84}" srcOrd="8" destOrd="0" presId="urn:microsoft.com/office/officeart/2005/8/layout/chart3"/>
    <dgm:cxn modelId="{EEFCF3D8-5B7D-4EBD-AEB4-D5612451E96B}" type="presParOf" srcId="{DE0B4914-6861-453A-8822-6A7EBEE08BE5}" destId="{49B5F24A-A743-4576-8497-7C1D519DCAC5}" srcOrd="9" destOrd="0" presId="urn:microsoft.com/office/officeart/2005/8/layout/chart3"/>
    <dgm:cxn modelId="{A9E3527F-CA62-422C-8CA4-CF5BE889CB50}" type="presParOf" srcId="{DE0B4914-6861-453A-8822-6A7EBEE08BE5}" destId="{5AAF8A9F-706D-428B-90F4-A68A86848DA7}" srcOrd="10" destOrd="0" presId="urn:microsoft.com/office/officeart/2005/8/layout/chart3"/>
    <dgm:cxn modelId="{07C03373-6E91-446C-AB4E-0935BDDA5F13}" type="presParOf" srcId="{DE0B4914-6861-453A-8822-6A7EBEE08BE5}" destId="{5CF1453A-5486-4E2D-942A-44484E7C56BD}"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1A44B-8561-4A67-9CB0-F538AC989AF9}">
      <dsp:nvSpPr>
        <dsp:cNvPr id="0" name=""/>
        <dsp:cNvSpPr/>
      </dsp:nvSpPr>
      <dsp:spPr>
        <a:xfrm>
          <a:off x="3286125" y="0"/>
          <a:ext cx="2190750" cy="1239616"/>
        </a:xfrm>
        <a:prstGeom prst="trapezoid">
          <a:avLst>
            <a:gd name="adj" fmla="val 88364"/>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endParaRPr lang="en-US" sz="3400" kern="1200" dirty="0" smtClean="0"/>
        </a:p>
        <a:p>
          <a:pPr lvl="0" algn="ctr" defTabSz="1511300" rtl="0">
            <a:lnSpc>
              <a:spcPct val="90000"/>
            </a:lnSpc>
            <a:spcBef>
              <a:spcPct val="0"/>
            </a:spcBef>
            <a:spcAft>
              <a:spcPct val="35000"/>
            </a:spcAft>
          </a:pPr>
          <a:r>
            <a:rPr lang="en-US" sz="3400" kern="1200" dirty="0" smtClean="0"/>
            <a:t>USDA</a:t>
          </a:r>
          <a:endParaRPr lang="en-US" sz="3400" kern="1200" dirty="0"/>
        </a:p>
      </dsp:txBody>
      <dsp:txXfrm>
        <a:off x="3286125" y="0"/>
        <a:ext cx="2190750" cy="1239616"/>
      </dsp:txXfrm>
    </dsp:sp>
    <dsp:sp modelId="{296FB71B-65CF-454D-B081-718ACF622509}">
      <dsp:nvSpPr>
        <dsp:cNvPr id="0" name=""/>
        <dsp:cNvSpPr/>
      </dsp:nvSpPr>
      <dsp:spPr>
        <a:xfrm>
          <a:off x="2190750" y="1239616"/>
          <a:ext cx="4381500" cy="1239616"/>
        </a:xfrm>
        <a:prstGeom prst="trapezoid">
          <a:avLst>
            <a:gd name="adj" fmla="val 88364"/>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en-US" sz="3400" kern="1200" smtClean="0"/>
            <a:t>State Agency</a:t>
          </a:r>
          <a:endParaRPr lang="en-US" sz="3400" kern="1200"/>
        </a:p>
      </dsp:txBody>
      <dsp:txXfrm>
        <a:off x="2957512" y="1239616"/>
        <a:ext cx="2847975" cy="1239616"/>
      </dsp:txXfrm>
    </dsp:sp>
    <dsp:sp modelId="{CC472D8F-1CB5-426C-A90B-68ACB2E138F6}">
      <dsp:nvSpPr>
        <dsp:cNvPr id="0" name=""/>
        <dsp:cNvSpPr/>
      </dsp:nvSpPr>
      <dsp:spPr>
        <a:xfrm>
          <a:off x="1095374" y="2479232"/>
          <a:ext cx="6572250" cy="1239616"/>
        </a:xfrm>
        <a:prstGeom prst="trapezoid">
          <a:avLst>
            <a:gd name="adj" fmla="val 88364"/>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en-US" sz="3400" kern="1200" smtClean="0"/>
            <a:t>Local Agencies</a:t>
          </a:r>
          <a:endParaRPr lang="en-US" sz="3400" kern="1200"/>
        </a:p>
      </dsp:txBody>
      <dsp:txXfrm>
        <a:off x="2245518" y="2479232"/>
        <a:ext cx="4271962" cy="1239616"/>
      </dsp:txXfrm>
    </dsp:sp>
    <dsp:sp modelId="{F68F8E44-B499-4E04-B398-A2C4A5EC5277}">
      <dsp:nvSpPr>
        <dsp:cNvPr id="0" name=""/>
        <dsp:cNvSpPr/>
      </dsp:nvSpPr>
      <dsp:spPr>
        <a:xfrm>
          <a:off x="0" y="3718848"/>
          <a:ext cx="8763000" cy="1239616"/>
        </a:xfrm>
        <a:prstGeom prst="trapezoid">
          <a:avLst>
            <a:gd name="adj" fmla="val 88364"/>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en-US" sz="3400" kern="1200" smtClean="0"/>
            <a:t>Frontline Staff</a:t>
          </a:r>
          <a:endParaRPr lang="en-US" sz="3400" kern="1200"/>
        </a:p>
      </dsp:txBody>
      <dsp:txXfrm>
        <a:off x="1533524" y="3718848"/>
        <a:ext cx="5695950" cy="1239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EB87-00D9-4315-803F-EC5E2EFFDF9F}">
      <dsp:nvSpPr>
        <dsp:cNvPr id="0" name=""/>
        <dsp:cNvSpPr/>
      </dsp:nvSpPr>
      <dsp:spPr>
        <a:xfrm>
          <a:off x="2209815" y="482587"/>
          <a:ext cx="4165110" cy="4165110"/>
        </a:xfrm>
        <a:prstGeom prst="pie">
          <a:avLst>
            <a:gd name="adj1" fmla="val 16200000"/>
            <a:gd name="adj2" fmla="val 198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Race</a:t>
          </a:r>
        </a:p>
      </dsp:txBody>
      <dsp:txXfrm>
        <a:off x="4336996" y="928849"/>
        <a:ext cx="1214823" cy="892523"/>
      </dsp:txXfrm>
    </dsp:sp>
    <dsp:sp modelId="{A32E60C2-A7CC-4020-9AF1-332603128BB6}">
      <dsp:nvSpPr>
        <dsp:cNvPr id="0" name=""/>
        <dsp:cNvSpPr/>
      </dsp:nvSpPr>
      <dsp:spPr>
        <a:xfrm>
          <a:off x="2236963" y="504027"/>
          <a:ext cx="4165110" cy="4165110"/>
        </a:xfrm>
        <a:prstGeom prst="pie">
          <a:avLst>
            <a:gd name="adj1" fmla="val 19800000"/>
            <a:gd name="adj2" fmla="val 180000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smtClean="0"/>
            <a:t>Color</a:t>
          </a:r>
          <a:endParaRPr lang="en-US" sz="2400" kern="1200"/>
        </a:p>
      </dsp:txBody>
      <dsp:txXfrm>
        <a:off x="5088081" y="2165113"/>
        <a:ext cx="1259450" cy="842939"/>
      </dsp:txXfrm>
    </dsp:sp>
    <dsp:sp modelId="{A8E395C0-0FB3-4F99-8B36-F198B2364AEC}">
      <dsp:nvSpPr>
        <dsp:cNvPr id="0" name=""/>
        <dsp:cNvSpPr/>
      </dsp:nvSpPr>
      <dsp:spPr>
        <a:xfrm>
          <a:off x="2236963" y="504027"/>
          <a:ext cx="4165110" cy="4165110"/>
        </a:xfrm>
        <a:prstGeom prst="pie">
          <a:avLst>
            <a:gd name="adj1" fmla="val 1800000"/>
            <a:gd name="adj2" fmla="val 540000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National Origin</a:t>
          </a:r>
          <a:endParaRPr lang="en-US" sz="2400" kern="1200" dirty="0"/>
        </a:p>
      </dsp:txBody>
      <dsp:txXfrm>
        <a:off x="4364145" y="3330353"/>
        <a:ext cx="1214823" cy="892523"/>
      </dsp:txXfrm>
    </dsp:sp>
    <dsp:sp modelId="{9D58AF4F-E043-4044-8B8C-8A3812D01C14}">
      <dsp:nvSpPr>
        <dsp:cNvPr id="0" name=""/>
        <dsp:cNvSpPr/>
      </dsp:nvSpPr>
      <dsp:spPr>
        <a:xfrm>
          <a:off x="2236963" y="504027"/>
          <a:ext cx="4165110" cy="4165110"/>
        </a:xfrm>
        <a:prstGeom prst="pie">
          <a:avLst>
            <a:gd name="adj1" fmla="val 5400000"/>
            <a:gd name="adj2" fmla="val 900000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smtClean="0"/>
            <a:t>Age</a:t>
          </a:r>
          <a:endParaRPr lang="en-US" sz="2400" kern="1200"/>
        </a:p>
      </dsp:txBody>
      <dsp:txXfrm>
        <a:off x="3060069" y="3330353"/>
        <a:ext cx="1214823" cy="892523"/>
      </dsp:txXfrm>
    </dsp:sp>
    <dsp:sp modelId="{437860BA-77BF-483D-B7DD-BC128EAE4A84}">
      <dsp:nvSpPr>
        <dsp:cNvPr id="0" name=""/>
        <dsp:cNvSpPr/>
      </dsp:nvSpPr>
      <dsp:spPr>
        <a:xfrm>
          <a:off x="2236963" y="504027"/>
          <a:ext cx="4165110" cy="4165110"/>
        </a:xfrm>
        <a:prstGeom prst="pie">
          <a:avLst>
            <a:gd name="adj1" fmla="val 9000000"/>
            <a:gd name="adj2" fmla="val 1260000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smtClean="0"/>
            <a:t>Sex</a:t>
          </a:r>
          <a:endParaRPr lang="en-US" sz="2400" kern="1200"/>
        </a:p>
      </dsp:txBody>
      <dsp:txXfrm>
        <a:off x="2301423" y="2165113"/>
        <a:ext cx="1259450" cy="842939"/>
      </dsp:txXfrm>
    </dsp:sp>
    <dsp:sp modelId="{5AAF8A9F-706D-428B-90F4-A68A86848DA7}">
      <dsp:nvSpPr>
        <dsp:cNvPr id="0" name=""/>
        <dsp:cNvSpPr/>
      </dsp:nvSpPr>
      <dsp:spPr>
        <a:xfrm>
          <a:off x="2236963" y="504027"/>
          <a:ext cx="4165110" cy="4165110"/>
        </a:xfrm>
        <a:prstGeom prst="pie">
          <a:avLst>
            <a:gd name="adj1" fmla="val 126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Disability</a:t>
          </a:r>
          <a:endParaRPr lang="en-US" sz="2400" kern="1200" dirty="0"/>
        </a:p>
      </dsp:txBody>
      <dsp:txXfrm>
        <a:off x="3060069" y="950289"/>
        <a:ext cx="1214823" cy="8925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EF54E11-0AEB-4D7F-8460-020B9AE6572E}" type="datetimeFigureOut">
              <a:rPr lang="en-US" smtClean="0"/>
              <a:t>10/15/2019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B2091E5-A2B7-4105-9301-6257FAFAFAE2}" type="slidenum">
              <a:rPr lang="en-US" smtClean="0"/>
              <a:t>‹#›</a:t>
            </a:fld>
            <a:endParaRPr lang="en-US"/>
          </a:p>
        </p:txBody>
      </p:sp>
    </p:spTree>
    <p:extLst>
      <p:ext uri="{BB962C8B-B14F-4D97-AF65-F5344CB8AC3E}">
        <p14:creationId xmlns:p14="http://schemas.microsoft.com/office/powerpoint/2010/main" val="2612961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75333DC-01E4-4C49-8316-EA0684C5CDD2}" type="slidenum">
              <a:rPr lang="en-US" smtClean="0"/>
              <a:t>‹#›</a:t>
            </a:fld>
            <a:endParaRPr lang="en-US"/>
          </a:p>
        </p:txBody>
      </p:sp>
      <p:sp>
        <p:nvSpPr>
          <p:cNvPr id="8" name="Slide Image Placeholder 7"/>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A2E95E0-3179-43E6-8258-A7FBC856EFF2}" type="datetimeFigureOut">
              <a:rPr lang="en-US" smtClean="0"/>
              <a:t>10/15/2019</a:t>
            </a:fld>
            <a:endParaRPr lang="en-US"/>
          </a:p>
        </p:txBody>
      </p:sp>
    </p:spTree>
    <p:extLst>
      <p:ext uri="{BB962C8B-B14F-4D97-AF65-F5344CB8AC3E}">
        <p14:creationId xmlns:p14="http://schemas.microsoft.com/office/powerpoint/2010/main" val="123997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smtClean="0"/>
              <a:t>Welcome to Civil</a:t>
            </a:r>
            <a:r>
              <a:rPr lang="en-US" baseline="0" dirty="0" smtClean="0"/>
              <a:t> Rights Training for the Child and Adult Care Food Program and Summer Food Service Program.  This training is brought to you by the Tennessee Department of Human Services Food Program.  This institution is an equal opportunity provider.</a:t>
            </a:r>
            <a:endParaRPr lang="en-US" dirty="0"/>
          </a:p>
        </p:txBody>
      </p:sp>
      <p:sp>
        <p:nvSpPr>
          <p:cNvPr id="4" name="Slide Number Placeholder 3"/>
          <p:cNvSpPr>
            <a:spLocks noGrp="1"/>
          </p:cNvSpPr>
          <p:nvPr>
            <p:ph type="sldNum" sz="quarter" idx="10"/>
          </p:nvPr>
        </p:nvSpPr>
        <p:spPr/>
        <p:txBody>
          <a:bodyPr/>
          <a:lstStyle/>
          <a:p>
            <a:fld id="{D0845263-DC84-4222-9925-63ECBC81FBEA}" type="slidenum">
              <a:rPr lang="en-US" smtClean="0"/>
              <a:t>1</a:t>
            </a:fld>
            <a:endParaRPr lang="en-US" dirty="0"/>
          </a:p>
        </p:txBody>
      </p:sp>
    </p:spTree>
    <p:extLst>
      <p:ext uri="{BB962C8B-B14F-4D97-AF65-F5344CB8AC3E}">
        <p14:creationId xmlns:p14="http://schemas.microsoft.com/office/powerpoint/2010/main" val="354486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smtClean="0"/>
              <a:t>There are six protected classes recognized in Child</a:t>
            </a:r>
            <a:r>
              <a:rPr lang="en-US" baseline="0" dirty="0" smtClean="0"/>
              <a:t> Nutrition Programs: race, color, national origin, age, sex, and disability.  Because you receive federal funds to operate programs, you cannot, on the basis of any protected class, do any of the following:  deny services, financial aid or other benefits; provide different service, financial aid or other benefits, or provide them differently from those provided to others in the program; or segregate or treat individuals separately in any way in their receipt of any service, financial aid or benefit.</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10</a:t>
            </a:fld>
            <a:endParaRPr lang="en-US"/>
          </a:p>
        </p:txBody>
      </p:sp>
    </p:spTree>
    <p:extLst>
      <p:ext uri="{BB962C8B-B14F-4D97-AF65-F5344CB8AC3E}">
        <p14:creationId xmlns:p14="http://schemas.microsoft.com/office/powerpoint/2010/main" val="363929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qualify for Federal financial assistance, the Program application must be accompanied by a written assurance that the program or facility will be operated in compliance with the Civil Rights laws and implementing nondiscrimination regulations.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Civil Rights assurance statement must also be incorporated in all agreements between Federal and State agencies, State and CACFP/SFSP sponsors, and CACFP/SFSP sponsors and the sub-recipients.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11</a:t>
            </a:fld>
            <a:endParaRPr lang="en-US"/>
          </a:p>
        </p:txBody>
      </p:sp>
    </p:spTree>
    <p:extLst>
      <p:ext uri="{BB962C8B-B14F-4D97-AF65-F5344CB8AC3E}">
        <p14:creationId xmlns:p14="http://schemas.microsoft.com/office/powerpoint/2010/main" val="32424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FNS assistance</a:t>
            </a:r>
            <a:r>
              <a:rPr lang="en-US" baseline="0" dirty="0" smtClean="0"/>
              <a:t> programs must include a public notification system.  The public notification must contain certain elements including: program availability, complaint information, and the nondiscrimination statement.</a:t>
            </a:r>
          </a:p>
          <a:p>
            <a:endParaRPr lang="en-US" baseline="0" dirty="0" smtClean="0"/>
          </a:p>
          <a:p>
            <a:r>
              <a:rPr lang="en-US" baseline="0" dirty="0" smtClean="0"/>
              <a:t>Let’s discuss each in detail.</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12</a:t>
            </a:fld>
            <a:endParaRPr lang="en-US"/>
          </a:p>
        </p:txBody>
      </p:sp>
    </p:spTree>
    <p:extLst>
      <p:ext uri="{BB962C8B-B14F-4D97-AF65-F5344CB8AC3E}">
        <p14:creationId xmlns:p14="http://schemas.microsoft.com/office/powerpoint/2010/main" val="351722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Availability-Inform applicants, participants, and potentially eligible persons of their program rights and responsibilities and the steps necessary for participation.</a:t>
            </a:r>
          </a:p>
          <a:p>
            <a:pPr lvl="1"/>
            <a:endParaRPr lang="en-US" dirty="0" smtClean="0"/>
          </a:p>
          <a:p>
            <a:r>
              <a:rPr lang="en-US" dirty="0" smtClean="0"/>
              <a:t>Complaint Information-Advise applicants and participants at the service delivery point of their right to file a complaint, how to file a complaint, and the complaint procedures.</a:t>
            </a:r>
          </a:p>
          <a:p>
            <a:pPr lvl="1">
              <a:buFont typeface="Wingdings" panose="05000000000000000000" pitchFamily="2" charset="2"/>
              <a:buChar char="Ø"/>
            </a:pPr>
            <a:endParaRPr lang="en-US" dirty="0" smtClean="0"/>
          </a:p>
          <a:p>
            <a:r>
              <a:rPr lang="en-US" dirty="0" smtClean="0"/>
              <a:t>Nondiscrimination Statement-All information materials and sources, including websites, used by FNS, State agencies, local agencies, or other sub-recipients to inform the public about FNS programs must contain a nondiscrimination statement.</a:t>
            </a:r>
            <a:r>
              <a:rPr lang="en-US" baseline="0" dirty="0" smtClean="0"/>
              <a:t>  </a:t>
            </a:r>
            <a:r>
              <a:rPr lang="en-US" dirty="0" smtClean="0"/>
              <a:t>The nondiscrimination statement is not required to be included on every page of the program website.  At minimum, the nondiscrimination statement or a link to it must be included on the </a:t>
            </a:r>
            <a:r>
              <a:rPr lang="en-US" u="none" dirty="0" smtClean="0"/>
              <a:t>home page </a:t>
            </a:r>
            <a:r>
              <a:rPr lang="en-US" dirty="0" smtClean="0"/>
              <a:t>of the program information. </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13</a:t>
            </a:fld>
            <a:endParaRPr lang="en-US"/>
          </a:p>
        </p:txBody>
      </p:sp>
    </p:spTree>
    <p:extLst>
      <p:ext uri="{BB962C8B-B14F-4D97-AF65-F5344CB8AC3E}">
        <p14:creationId xmlns:p14="http://schemas.microsoft.com/office/powerpoint/2010/main" val="129789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agencies and other sub-recipients must:</a:t>
            </a:r>
          </a:p>
          <a:p>
            <a:endParaRPr lang="en-US" dirty="0" smtClean="0"/>
          </a:p>
          <a:p>
            <a:r>
              <a:rPr lang="en-US" dirty="0" smtClean="0"/>
              <a:t>Make program information available to the public upon request;</a:t>
            </a:r>
          </a:p>
          <a:p>
            <a:endParaRPr lang="en-US" dirty="0" smtClean="0"/>
          </a:p>
          <a:p>
            <a:r>
              <a:rPr lang="en-US" dirty="0" smtClean="0"/>
              <a:t>Prominently display the “And Justice for All” poster;</a:t>
            </a:r>
          </a:p>
          <a:p>
            <a:endParaRPr lang="en-US" dirty="0" smtClean="0"/>
          </a:p>
          <a:p>
            <a:r>
              <a:rPr lang="en-US" dirty="0" smtClean="0"/>
              <a:t>Inform potentially eligible persons, applicants, participants, and grassroots organizations of programs or changes in programs;</a:t>
            </a:r>
          </a:p>
          <a:p>
            <a:endParaRPr lang="en-US" dirty="0" smtClean="0"/>
          </a:p>
          <a:p>
            <a:r>
              <a:rPr lang="en-US" dirty="0" smtClean="0"/>
              <a:t>Convey the message of equal opportunity in all photos and other graphics that are used to provide program or program-related information; and</a:t>
            </a:r>
          </a:p>
          <a:p>
            <a:endParaRPr lang="en-US" dirty="0" smtClean="0"/>
          </a:p>
          <a:p>
            <a:r>
              <a:rPr lang="en-US" dirty="0" smtClean="0"/>
              <a:t>Provide appropriate information in alternative formats for persons with disabilities and in the appropriate language(s) for LEP persons.</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14</a:t>
            </a:fld>
            <a:endParaRPr lang="en-US"/>
          </a:p>
        </p:txBody>
      </p:sp>
    </p:spTree>
    <p:extLst>
      <p:ext uri="{BB962C8B-B14F-4D97-AF65-F5344CB8AC3E}">
        <p14:creationId xmlns:p14="http://schemas.microsoft.com/office/powerpoint/2010/main" val="4156395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Pictured</a:t>
            </a:r>
            <a:r>
              <a:rPr lang="en-US" baseline="0" dirty="0" smtClean="0"/>
              <a:t> is the required current nondiscrimination statement.</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15</a:t>
            </a:fld>
            <a:endParaRPr lang="en-US"/>
          </a:p>
        </p:txBody>
      </p:sp>
    </p:spTree>
    <p:extLst>
      <p:ext uri="{BB962C8B-B14F-4D97-AF65-F5344CB8AC3E}">
        <p14:creationId xmlns:p14="http://schemas.microsoft.com/office/powerpoint/2010/main" val="241088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nondiscrimination statement is also available in Spanish.</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16</a:t>
            </a:fld>
            <a:endParaRPr lang="en-US"/>
          </a:p>
        </p:txBody>
      </p:sp>
    </p:spTree>
    <p:extLst>
      <p:ext uri="{BB962C8B-B14F-4D97-AF65-F5344CB8AC3E}">
        <p14:creationId xmlns:p14="http://schemas.microsoft.com/office/powerpoint/2010/main" val="147855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minimum, the nondiscrimination statement should be included on:</a:t>
            </a:r>
            <a:r>
              <a:rPr lang="en-US" baseline="0" dirty="0" smtClean="0"/>
              <a:t> a</a:t>
            </a:r>
            <a:r>
              <a:rPr lang="en-US" dirty="0" smtClean="0"/>
              <a:t>pplication form(s), notifications of eligibility or ineligibility, “Notice of Adverse Action” forms, program (home) web page, and all public information</a:t>
            </a:r>
            <a:r>
              <a:rPr lang="en-US" baseline="0" dirty="0" smtClean="0"/>
              <a:t> (i</a:t>
            </a:r>
            <a:r>
              <a:rPr lang="en-US" dirty="0" smtClean="0"/>
              <a:t>ncluding program literature). </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17</a:t>
            </a:fld>
            <a:endParaRPr lang="en-US"/>
          </a:p>
        </p:txBody>
      </p:sp>
    </p:spTree>
    <p:extLst>
      <p:ext uri="{BB962C8B-B14F-4D97-AF65-F5344CB8AC3E}">
        <p14:creationId xmlns:p14="http://schemas.microsoft.com/office/powerpoint/2010/main" val="174712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institution is an equal opportunity provider,” is the abridged version of the nondiscrimination statement.  </a:t>
            </a:r>
            <a:r>
              <a:rPr lang="en-US" dirty="0" smtClean="0"/>
              <a:t>This shortened version </a:t>
            </a:r>
            <a:r>
              <a:rPr lang="en-US" baseline="0" dirty="0" smtClean="0"/>
              <a:t>may be used in special circumstances.  For example: a public transportation advertisement should include the abridged version due to space limitations.</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18</a:t>
            </a:fld>
            <a:endParaRPr lang="en-US"/>
          </a:p>
        </p:txBody>
      </p:sp>
    </p:spTree>
    <p:extLst>
      <p:ext uri="{BB962C8B-B14F-4D97-AF65-F5344CB8AC3E}">
        <p14:creationId xmlns:p14="http://schemas.microsoft.com/office/powerpoint/2010/main" val="139826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“And Justice for All” poster must be displayed in a prominent location where participants, parents or guardians, and staff have access to the information without asking.  It should not be posted on the back side of a door, in the staff break room or other places inaccessible to all.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19</a:t>
            </a:fld>
            <a:endParaRPr lang="en-US"/>
          </a:p>
        </p:txBody>
      </p:sp>
    </p:spTree>
    <p:extLst>
      <p:ext uri="{BB962C8B-B14F-4D97-AF65-F5344CB8AC3E}">
        <p14:creationId xmlns:p14="http://schemas.microsoft.com/office/powerpoint/2010/main" val="245353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a:t>
            </a:r>
            <a:r>
              <a:rPr lang="en-US" baseline="0" dirty="0" smtClean="0"/>
              <a:t> Rights training is an annual Federal requirement for State agencies, sponsoring organizations, centers, family day care home providers, and sites who are participating in the Child and Adult Care Food Program and/or the Summer Food Service Program.</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a:t>
            </a:fld>
            <a:endParaRPr lang="en-US"/>
          </a:p>
        </p:txBody>
      </p:sp>
    </p:spTree>
    <p:extLst>
      <p:ext uri="{BB962C8B-B14F-4D97-AF65-F5344CB8AC3E}">
        <p14:creationId xmlns:p14="http://schemas.microsoft.com/office/powerpoint/2010/main" val="200224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Complaints shall:</a:t>
            </a:r>
          </a:p>
          <a:p>
            <a:r>
              <a:rPr lang="en-US" dirty="0" smtClean="0"/>
              <a:t>Be accepted and forwarded to the USDA; be filed within 180 days from the alleged act of discrimination;</a:t>
            </a:r>
            <a:r>
              <a:rPr lang="en-US" baseline="0" dirty="0" smtClean="0"/>
              <a:t> and can be</a:t>
            </a:r>
            <a:r>
              <a:rPr lang="en-US" dirty="0" smtClean="0"/>
              <a:t> written, verbal, or anonymous.</a:t>
            </a:r>
            <a:r>
              <a:rPr lang="en-US" baseline="0" dirty="0" smtClean="0"/>
              <a:t>  </a:t>
            </a:r>
            <a:r>
              <a:rPr lang="en-US" dirty="0" smtClean="0"/>
              <a:t>State agencies or sub-recipient agencies may develop their own complaint forms, but the use of such forms cannot be a pre-requisite for acceptance.</a:t>
            </a:r>
          </a:p>
          <a:p>
            <a:endParaRPr lang="en-US" dirty="0" smtClean="0"/>
          </a:p>
          <a:p>
            <a:r>
              <a:rPr lang="en-US" dirty="0" smtClean="0"/>
              <a:t>A separate Civil Rights complaint log shall be maintained by the State and sub-recipient agency.</a:t>
            </a:r>
          </a:p>
          <a:p>
            <a:endParaRPr lang="en-US" dirty="0" smtClean="0"/>
          </a:p>
          <a:p>
            <a:r>
              <a:rPr lang="en-US" dirty="0" smtClean="0"/>
              <a:t>Confidentiality is extremely important and must be maintained.</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20</a:t>
            </a:fld>
            <a:endParaRPr lang="en-US"/>
          </a:p>
        </p:txBody>
      </p:sp>
    </p:spTree>
    <p:extLst>
      <p:ext uri="{BB962C8B-B14F-4D97-AF65-F5344CB8AC3E}">
        <p14:creationId xmlns:p14="http://schemas.microsoft.com/office/powerpoint/2010/main" val="2313470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Complaints should include</a:t>
            </a:r>
            <a:r>
              <a:rPr lang="en-US" baseline="0" dirty="0" smtClean="0"/>
              <a:t> the n</a:t>
            </a:r>
            <a:r>
              <a:rPr lang="en-US" dirty="0" smtClean="0"/>
              <a:t>ame, address, and telephone number of the complainant.  The location and name of the organization or office, the nature of the incident or action; names, titles, and business addresses of persons who may have knowledge of the discriminatory action; the date(s) during which the alleged discriminatory actions occurred; and the basis for the alleged discrimination.</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21</a:t>
            </a:fld>
            <a:endParaRPr lang="en-US"/>
          </a:p>
        </p:txBody>
      </p:sp>
    </p:spTree>
    <p:extLst>
      <p:ext uri="{BB962C8B-B14F-4D97-AF65-F5344CB8AC3E}">
        <p14:creationId xmlns:p14="http://schemas.microsoft.com/office/powerpoint/2010/main" val="228034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 discrimination</a:t>
            </a:r>
            <a:r>
              <a:rPr lang="en-US" baseline="0" dirty="0" smtClean="0"/>
              <a:t> complaint form can be found at the listed websites in both English and Spanish.</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22</a:t>
            </a:fld>
            <a:endParaRPr lang="en-US"/>
          </a:p>
        </p:txBody>
      </p:sp>
    </p:spTree>
    <p:extLst>
      <p:ext uri="{BB962C8B-B14F-4D97-AF65-F5344CB8AC3E}">
        <p14:creationId xmlns:p14="http://schemas.microsoft.com/office/powerpoint/2010/main" val="323252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State agencies are responsible for training sub-recipient agencies on an </a:t>
            </a:r>
            <a:r>
              <a:rPr kumimoji="0" lang="en-US" sz="24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annual basis</a:t>
            </a:r>
            <a:r>
              <a:rPr kumimoji="0" lang="en-US" sz="24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Sub-recipient agencies are responsible for training their local sites, including, but not limited to, “frontline staff” who interact with applicants or participants, on an </a:t>
            </a:r>
            <a:r>
              <a:rPr kumimoji="0" lang="en-US" sz="24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annual basis</a:t>
            </a:r>
            <a:r>
              <a:rPr kumimoji="0" lang="en-US" sz="24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New employees must be trained </a:t>
            </a:r>
            <a:r>
              <a:rPr kumimoji="0" lang="en-US" sz="24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before</a:t>
            </a:r>
            <a:r>
              <a:rPr kumimoji="0" lang="en-US" sz="24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participating in Program activities.</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Volunteers must receive training appropriate to their roles and responsibilities </a:t>
            </a:r>
            <a:r>
              <a:rPr kumimoji="0" lang="en-US" sz="24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before</a:t>
            </a:r>
            <a:r>
              <a:rPr kumimoji="0" lang="en-US" sz="24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participation.</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23</a:t>
            </a:fld>
            <a:endParaRPr lang="en-US"/>
          </a:p>
        </p:txBody>
      </p:sp>
    </p:spTree>
    <p:extLst>
      <p:ext uri="{BB962C8B-B14F-4D97-AF65-F5344CB8AC3E}">
        <p14:creationId xmlns:p14="http://schemas.microsoft.com/office/powerpoint/2010/main" val="4209569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26</a:t>
            </a:fld>
            <a:endParaRPr lang="en-US"/>
          </a:p>
        </p:txBody>
      </p:sp>
    </p:spTree>
    <p:extLst>
      <p:ext uri="{BB962C8B-B14F-4D97-AF65-F5344CB8AC3E}">
        <p14:creationId xmlns:p14="http://schemas.microsoft.com/office/powerpoint/2010/main" val="1780105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Race and ethnic</a:t>
            </a:r>
            <a:r>
              <a:rPr lang="en-US" baseline="0" dirty="0" smtClean="0"/>
              <a:t> data must be collected in a two question format.  The first asks for the participant’s ethnicity, Hispanic or Latino or Not Hispanic or Latino.  The second question asks about the participant’s race.  One or more of the following may be selected: American Indian or Alaskan Native, Asian, Black or African American, Native Hawaiian or Other Pacific Islander, or White.</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27</a:t>
            </a:fld>
            <a:endParaRPr lang="en-US"/>
          </a:p>
        </p:txBody>
      </p:sp>
    </p:spTree>
    <p:extLst>
      <p:ext uri="{BB962C8B-B14F-4D97-AF65-F5344CB8AC3E}">
        <p14:creationId xmlns:p14="http://schemas.microsoft.com/office/powerpoint/2010/main" val="119255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29</a:t>
            </a:fld>
            <a:endParaRPr lang="en-US"/>
          </a:p>
        </p:txBody>
      </p:sp>
    </p:spTree>
    <p:extLst>
      <p:ext uri="{BB962C8B-B14F-4D97-AF65-F5344CB8AC3E}">
        <p14:creationId xmlns:p14="http://schemas.microsoft.com/office/powerpoint/2010/main" val="3350305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31</a:t>
            </a:fld>
            <a:endParaRPr lang="en-US"/>
          </a:p>
        </p:txBody>
      </p:sp>
    </p:spTree>
    <p:extLst>
      <p:ext uri="{BB962C8B-B14F-4D97-AF65-F5344CB8AC3E}">
        <p14:creationId xmlns:p14="http://schemas.microsoft.com/office/powerpoint/2010/main" val="330299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34</a:t>
            </a:fld>
            <a:endParaRPr lang="en-US"/>
          </a:p>
        </p:txBody>
      </p:sp>
    </p:spTree>
    <p:extLst>
      <p:ext uri="{BB962C8B-B14F-4D97-AF65-F5344CB8AC3E}">
        <p14:creationId xmlns:p14="http://schemas.microsoft.com/office/powerpoint/2010/main" val="1116888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35</a:t>
            </a:fld>
            <a:endParaRPr lang="en-US"/>
          </a:p>
        </p:txBody>
      </p:sp>
    </p:spTree>
    <p:extLst>
      <p:ext uri="{BB962C8B-B14F-4D97-AF65-F5344CB8AC3E}">
        <p14:creationId xmlns:p14="http://schemas.microsoft.com/office/powerpoint/2010/main" val="330521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a:t>
            </a:r>
            <a:r>
              <a:rPr lang="en-US" baseline="0" dirty="0" smtClean="0"/>
              <a:t> of this presentation are to become familiar with civil rights coverage and legal authorities and understand the areas of compliance required for anyone participating in Child Nutrition programs. </a:t>
            </a:r>
          </a:p>
          <a:p>
            <a:endParaRPr lang="en-US" baseline="0" dirty="0" smtClean="0"/>
          </a:p>
          <a:p>
            <a:r>
              <a:rPr lang="en-US" baseline="0" dirty="0" smtClean="0"/>
              <a:t>We will explore eleven areas of compliance: public notification requirements, assurances, complaints of discrimination, civil rights training, racial and ethnic data collection, Limited English Proficiency, disability discrimination, compliance reviews, resolution of noncompliance, Voluntary Resolution Agreements, and customer service.</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a:t>
            </a:fld>
            <a:endParaRPr lang="en-US"/>
          </a:p>
        </p:txBody>
      </p:sp>
    </p:spTree>
    <p:extLst>
      <p:ext uri="{BB962C8B-B14F-4D97-AF65-F5344CB8AC3E}">
        <p14:creationId xmlns:p14="http://schemas.microsoft.com/office/powerpoint/2010/main" val="1547578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customer service</a:t>
            </a:r>
            <a:r>
              <a:rPr lang="en-US" baseline="0" dirty="0" smtClean="0"/>
              <a:t> important to you?  Treating customers with respect and dignity through excellent customer service saves you time and minimizes opportunities for complaints and angry customers as well as saves the agency money and staff resources.  Here are some best practices to ensure you provide excellent customer service:  Treat all customers with respect and dignity, exercise good listening skills by being attentive to the customer and his or her needs, learn to empathize with the customer when necessary, respond to questions in a non-threatening manner ensuring your voice and tone are calm and clear, clearly and precisely communicate rules and clients’ rights and responsibilities, recognize and appreciate that customers have many varied needs and few resources, and recognize when a person feels he or she has been treated in a rude or discourteous manner.</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43</a:t>
            </a:fld>
            <a:endParaRPr lang="en-US"/>
          </a:p>
        </p:txBody>
      </p:sp>
    </p:spTree>
    <p:extLst>
      <p:ext uri="{BB962C8B-B14F-4D97-AF65-F5344CB8AC3E}">
        <p14:creationId xmlns:p14="http://schemas.microsoft.com/office/powerpoint/2010/main" val="67237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professional, you must respond</a:t>
            </a:r>
            <a:r>
              <a:rPr lang="en-US" baseline="0" dirty="0" smtClean="0"/>
              <a:t> in a professional manner regardless of the customer’s behavior.  No matter what happens, try these techniques:</a:t>
            </a:r>
          </a:p>
          <a:p>
            <a:endParaRPr lang="en-US" baseline="0" dirty="0" smtClean="0"/>
          </a:p>
          <a:p>
            <a:r>
              <a:rPr lang="en-US" baseline="0" dirty="0" smtClean="0"/>
              <a:t>-Avoid interrupting the customer.  Be patient and give the customer the opportunity to explain the issue.</a:t>
            </a:r>
          </a:p>
          <a:p>
            <a:r>
              <a:rPr lang="en-US" baseline="0" dirty="0" smtClean="0"/>
              <a:t>-Be understanding.  Of all the communications situations you  encounter, angry customers require the most empathy.  Remember, don’t be judgmental.</a:t>
            </a:r>
          </a:p>
          <a:p>
            <a:r>
              <a:rPr lang="en-US" baseline="0" dirty="0" smtClean="0"/>
              <a:t>-Talk calmly and slowly, in a well-modulated voice and low pitch.  This should help relax the customer and allow you to address the facts, not cater to emotions.</a:t>
            </a:r>
          </a:p>
          <a:p>
            <a:r>
              <a:rPr lang="en-US" baseline="0" dirty="0" smtClean="0"/>
              <a:t>-Apologize.  Even if the problem is not the fault of the agency and clearly not your fault, apologize for his/her inconvenience.</a:t>
            </a:r>
          </a:p>
          <a:p>
            <a:r>
              <a:rPr lang="en-US" baseline="0" dirty="0" smtClean="0"/>
              <a:t>-Identify the problem based on the information the customer gives you.</a:t>
            </a:r>
          </a:p>
          <a:p>
            <a:r>
              <a:rPr lang="en-US" baseline="0" dirty="0" smtClean="0"/>
              <a:t>-Determine a solution.  Depending on the specifics of the conversation and your knowledge, the solution may involve contacting the customer again.</a:t>
            </a:r>
          </a:p>
          <a:p>
            <a:r>
              <a:rPr lang="en-US" baseline="0" dirty="0" smtClean="0"/>
              <a:t>-Personally follow up with the customer to make sure that the customer has been satisfied and the issue is resolved.</a:t>
            </a:r>
          </a:p>
          <a:p>
            <a:endParaRPr lang="en-US" baseline="0" dirty="0" smtClean="0"/>
          </a:p>
          <a:p>
            <a:r>
              <a:rPr lang="en-US" baseline="0" dirty="0" smtClean="0"/>
              <a:t>Remember the Golden Rule when working with customers, “Do unto others as you would have done unto you.”</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44</a:t>
            </a:fld>
            <a:endParaRPr lang="en-US"/>
          </a:p>
        </p:txBody>
      </p:sp>
    </p:spTree>
    <p:extLst>
      <p:ext uri="{BB962C8B-B14F-4D97-AF65-F5344CB8AC3E}">
        <p14:creationId xmlns:p14="http://schemas.microsoft.com/office/powerpoint/2010/main" val="3856610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what happens, when providing</a:t>
            </a:r>
            <a:r>
              <a:rPr lang="en-US" baseline="0" dirty="0" smtClean="0"/>
              <a:t> excellent customer service it is best to avoid:</a:t>
            </a:r>
          </a:p>
          <a:p>
            <a:endParaRPr lang="en-US" baseline="0" dirty="0" smtClean="0"/>
          </a:p>
          <a:p>
            <a:r>
              <a:rPr lang="en-US" baseline="0" dirty="0" smtClean="0"/>
              <a:t>-Hastily and/or unnecessarily passing a complainant to a co-worker.  If at all possible, actively listen to the customer and assist with the concern or issue.  Only pass the customer to someone else when you have exhausted all available resources at your disposal.</a:t>
            </a:r>
          </a:p>
          <a:p>
            <a:r>
              <a:rPr lang="en-US" baseline="0" dirty="0" smtClean="0"/>
              <a:t>-Total ignoring a complainant while they “talk themselves out and calm down.”</a:t>
            </a:r>
          </a:p>
          <a:p>
            <a:r>
              <a:rPr lang="en-US" baseline="0" dirty="0" smtClean="0"/>
              <a:t>-Placing a complaint caller on hold or leaving a complainant in a waiting room and returning every 5 minutes or so without offering assistance or an update on the person and/or information for whom/what they are waiting.</a:t>
            </a:r>
          </a:p>
          <a:p>
            <a:r>
              <a:rPr lang="en-US" baseline="0" dirty="0" smtClean="0"/>
              <a:t>-Stating to the complainant, “Sorry, it’s not my job!”</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45</a:t>
            </a:fld>
            <a:endParaRPr lang="en-US"/>
          </a:p>
        </p:txBody>
      </p:sp>
    </p:spTree>
    <p:extLst>
      <p:ext uri="{BB962C8B-B14F-4D97-AF65-F5344CB8AC3E}">
        <p14:creationId xmlns:p14="http://schemas.microsoft.com/office/powerpoint/2010/main" val="904872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no way is a customer’s right</a:t>
            </a:r>
            <a:r>
              <a:rPr lang="en-US" baseline="0" dirty="0" smtClean="0"/>
              <a:t> to file a Civil Rights complaint to be impeded.  However, most conflicts are easily resolved by using appropriate tools.  Conflict resolution consists of very useful tools to assist with the solution of complaints.  The Conflict Resolution Network provides free materials and self-study guides at www.crnhq.org.  They identified skills used in successful conflict resolution.  </a:t>
            </a:r>
          </a:p>
          <a:p>
            <a:r>
              <a:rPr lang="en-US" baseline="0" dirty="0" smtClean="0"/>
              <a:t>-Using a win-win approach is about changing the conflict from an adversarial attack and defense to cooperation.  It is this powerful shift of attitude that alters the course of communication.</a:t>
            </a:r>
          </a:p>
          <a:p>
            <a:r>
              <a:rPr lang="en-US" baseline="0" dirty="0" smtClean="0"/>
              <a:t>-Using a creative response is about turning problems into possibilities.  It is about consciously choosing to see what can be done, rather than focusing on the perceived problem.</a:t>
            </a:r>
          </a:p>
          <a:p>
            <a:r>
              <a:rPr lang="en-US" baseline="0" dirty="0" smtClean="0"/>
              <a:t>-Demonstrating empathy is about rapport and openness between people.  When it is absent, people are less likely to consider needs and feelings.  The best way to build empathy is to help the others feel that they are understood.  That means being an active listener.</a:t>
            </a:r>
          </a:p>
          <a:p>
            <a:r>
              <a:rPr lang="en-US" baseline="0" dirty="0" smtClean="0"/>
              <a:t>-When employing appropriate assertiveness you should be able to state your case without arousing the defenses of the other person.  The secret of success lies in saying how it is for you rather than what they should or shouldn’t do.  “The way I see it…” attached to your assertive statement, helps.  A skilled “I” statement goes even further.</a:t>
            </a:r>
          </a:p>
          <a:p>
            <a:r>
              <a:rPr lang="en-US" baseline="0" dirty="0" smtClean="0"/>
              <a:t>-Cooperative power is being face with a statement that has potential to create conflict, then asking open-ended questions to reframe resistance.  Explore the difficulties and then re-direct discussion to focus on positive possibilities.</a:t>
            </a:r>
          </a:p>
          <a:p>
            <a:r>
              <a:rPr lang="en-US" baseline="0" dirty="0" smtClean="0"/>
              <a:t>-Remember that managing emotions is internal as well as external.  It is vital to manage your own emotions, sticking strictly to the facts of the complaint, and not invoking negative emotional reactions from the complainant.</a:t>
            </a:r>
          </a:p>
          <a:p>
            <a:r>
              <a:rPr lang="en-US" baseline="0" dirty="0" smtClean="0"/>
              <a:t>-A willingness to resolve the conflict is essential by both parties.  Assessing each person’s willingness to resolve, identifying barriers to resolution and overcoming the barriers will continue the resolution process.  </a:t>
            </a:r>
          </a:p>
          <a:p>
            <a:endParaRPr lang="en-US" baseline="0" dirty="0" smtClean="0"/>
          </a:p>
          <a:p>
            <a:r>
              <a:rPr lang="en-US" baseline="0" dirty="0" smtClean="0"/>
              <a:t>Employing some or all of these techniques should lead to effective conflict resolution.  It is unlawful to treat a customer differently if they have filed a Civil Rights complaint or participated in an investigations.  Retaliation is also unacceptable and against the law.  Should the complainant persist with their complaint, direct him/her to file their complaint with USDAs Office of the Assistant Secretary Civil Rights.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46</a:t>
            </a:fld>
            <a:endParaRPr lang="en-US"/>
          </a:p>
        </p:txBody>
      </p:sp>
    </p:spTree>
    <p:extLst>
      <p:ext uri="{BB962C8B-B14F-4D97-AF65-F5344CB8AC3E}">
        <p14:creationId xmlns:p14="http://schemas.microsoft.com/office/powerpoint/2010/main" val="1892158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47</a:t>
            </a:fld>
            <a:endParaRPr lang="en-US"/>
          </a:p>
        </p:txBody>
      </p:sp>
    </p:spTree>
    <p:extLst>
      <p:ext uri="{BB962C8B-B14F-4D97-AF65-F5344CB8AC3E}">
        <p14:creationId xmlns:p14="http://schemas.microsoft.com/office/powerpoint/2010/main" val="227327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is civil rights training required?  One reason training is required of all levels of administration of Programs is so that anyone involved in programs that receive Federal financial assistance understand Federal laws, regulations, instructions, policies, and any other guidance.  Other reasons are to keep aware of our responsibilities, understand how to treat program applicants and participants, and to be knowledgeable of the process for filing complaints.  All of these reasons help eliminate discrimination in Federal programs.</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a:t>
            </a:fld>
            <a:endParaRPr lang="en-US"/>
          </a:p>
        </p:txBody>
      </p:sp>
    </p:spTree>
    <p:extLst>
      <p:ext uri="{BB962C8B-B14F-4D97-AF65-F5344CB8AC3E}">
        <p14:creationId xmlns:p14="http://schemas.microsoft.com/office/powerpoint/2010/main" val="220465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smtClean="0"/>
              <a:t>Most civil rights legislation</a:t>
            </a:r>
            <a:r>
              <a:rPr lang="en-US" baseline="0" dirty="0" smtClean="0"/>
              <a:t> is based on Title VI of the Civil Rights Act of 1964.  Title VI leveled the playing field for many Americans affected by social injustices in the United States.  Later legislation was enacted to address other types of discrimination such as the Americans with Disabilities Act, the Age Discrimination Act, and Title VII, which prohibits employment discrimination.  </a:t>
            </a:r>
          </a:p>
          <a:p>
            <a:endParaRPr lang="en-US" baseline="0" dirty="0" smtClean="0"/>
          </a:p>
          <a:p>
            <a:r>
              <a:rPr lang="en-US" baseline="0" dirty="0" smtClean="0"/>
              <a:t>The authority of Civil Rights within the United States Department of Agriculture (USDA) comes from Title 7 Code of Federal Regulations Part 15.  Food and Nutrition Services (FNS) Instruction 113-1: “Civil Rights Compliance and Enforcement-Nutrition Program and Activities” serves as guidance to all programs and activities, fully or partially funded, by USDA FNS.  Within the USDA, FNS administers child nutrition programs.  FNS rules apply to Tennessee Department of Human Services, its contracting entities, and programs receiving partial or full funds.</a:t>
            </a:r>
          </a:p>
          <a:p>
            <a:endParaRPr lang="en-US" baseline="0" dirty="0" smtClean="0"/>
          </a:p>
          <a:p>
            <a:r>
              <a:rPr lang="en-US" baseline="0" dirty="0" smtClean="0"/>
              <a:t>Title 7 CFR Part 15 gives the USDA the authority to ensure nondiscrimination in all USDA programs.  FNS Instruction 113-1 is FNSs guidance to comply with all relevant Civil Rights laws, regulations, policies, etc.  It is not applicable to other USDA programs outside of FNS.</a:t>
            </a:r>
            <a:endParaRPr lang="en-US" dirty="0" smtClean="0"/>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5</a:t>
            </a:fld>
            <a:endParaRPr lang="en-US"/>
          </a:p>
        </p:txBody>
      </p:sp>
    </p:spTree>
    <p:extLst>
      <p:ext uri="{BB962C8B-B14F-4D97-AF65-F5344CB8AC3E}">
        <p14:creationId xmlns:p14="http://schemas.microsoft.com/office/powerpoint/2010/main" val="175036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Richard</a:t>
            </a:r>
            <a:r>
              <a:rPr lang="en-US" baseline="0" dirty="0" smtClean="0"/>
              <a:t> B. Russell National School Lunch Act is a United States Federal law that created the National School Lunch Program (NSLP) to provide low-cost or free school lunch meals to qualified students through subsidies to schools.  The Child Nutrition Act of 1966  extended the school lunch program to additional schools and children—particularly those in low income areas where the program was not in operation.  It was amended in 1968 to include children in “service institutions” meaning places such as daycare centers, settlement houses, and the like, where poor economic conditions exist and from areas in which there are high concentrations of working mothers; including public and private nonprofit institutions providing daycare serves for children with disabilities.</a:t>
            </a:r>
          </a:p>
          <a:p>
            <a:endParaRPr lang="en-US" baseline="0" dirty="0" smtClean="0"/>
          </a:p>
          <a:p>
            <a:r>
              <a:rPr lang="en-US" baseline="0" dirty="0" smtClean="0"/>
              <a:t>Title 7 CFR Part 226 is the Federal regulation for the Child and Adult Care Food Program.  Similarly, Title 7 CFR Part 225 is the Federal regulation governing the Summer Food Service Program. </a:t>
            </a:r>
          </a:p>
          <a:p>
            <a:endParaRPr lang="en-US" baseline="0" dirty="0" smtClean="0"/>
          </a:p>
          <a:p>
            <a:r>
              <a:rPr lang="en-US" baseline="0" dirty="0" smtClean="0"/>
              <a:t>The Meal Modification Memo CACFP 14-2017, SFSP 10-2017 includes important updates to the requirements related to accommodating children and adult participants with disabilities receiving meals through the CACFP and/or SFSP.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6</a:t>
            </a:fld>
            <a:endParaRPr lang="en-US"/>
          </a:p>
        </p:txBody>
      </p:sp>
    </p:spTree>
    <p:extLst>
      <p:ext uri="{BB962C8B-B14F-4D97-AF65-F5344CB8AC3E}">
        <p14:creationId xmlns:p14="http://schemas.microsoft.com/office/powerpoint/2010/main" val="358423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7 of the Code of Federal Regulations Part 16: Equal Opportunity for Religious Organizations ensures a level playing field for the participation of faith-based organizations and other community organizations in USDA programs.  A religious organization may use space in its facilities to provide services or programs without removing religious art, icons, scriptures, or other religious symbols.  They may retain religious terms in the organization’s name and select its board members or otherwise govern itself on a religious basis.  Faith-based organizations may include religious references in its mission statements or other governing documents.</a:t>
            </a:r>
          </a:p>
          <a:p>
            <a:endParaRPr lang="en-US" baseline="0" dirty="0" smtClean="0"/>
          </a:p>
          <a:p>
            <a:r>
              <a:rPr lang="en-US" baseline="0" dirty="0" smtClean="0"/>
              <a:t>A religious organization may not use USDA direct assistance to support any inherently religious activities such as worship, religious instruction, or proselytization.</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7</a:t>
            </a:fld>
            <a:endParaRPr lang="en-US"/>
          </a:p>
        </p:txBody>
      </p:sp>
    </p:spTree>
    <p:extLst>
      <p:ext uri="{BB962C8B-B14F-4D97-AF65-F5344CB8AC3E}">
        <p14:creationId xmlns:p14="http://schemas.microsoft.com/office/powerpoint/2010/main" val="89098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a:t>
            </a:r>
            <a:r>
              <a:rPr lang="en-US" baseline="0" dirty="0" smtClean="0"/>
              <a:t> </a:t>
            </a:r>
            <a:r>
              <a:rPr lang="en-US" dirty="0" smtClean="0"/>
              <a:t>is responsible for training State agencies</a:t>
            </a:r>
            <a:r>
              <a:rPr lang="en-US" baseline="0" dirty="0" smtClean="0"/>
              <a:t> on</a:t>
            </a:r>
            <a:r>
              <a:rPr lang="en-US" dirty="0" smtClean="0"/>
              <a:t> civil</a:t>
            </a:r>
            <a:r>
              <a:rPr lang="en-US" baseline="0" dirty="0" smtClean="0"/>
              <a:t> rights topics.  In turn, the State agency provides training to local agencies who are responsible for training frontline staff annually.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8</a:t>
            </a:fld>
            <a:endParaRPr lang="en-US"/>
          </a:p>
        </p:txBody>
      </p:sp>
    </p:spTree>
    <p:extLst>
      <p:ext uri="{BB962C8B-B14F-4D97-AF65-F5344CB8AC3E}">
        <p14:creationId xmlns:p14="http://schemas.microsoft.com/office/powerpoint/2010/main" val="308413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Discrimination is different treatment which makes a distinction of one person (or a group of persons) from others…</a:t>
            </a:r>
          </a:p>
          <a:p>
            <a:r>
              <a:rPr lang="en-US" dirty="0" smtClean="0"/>
              <a:t>…either intentionally, by neglect, or by the actions or lack of actions based on Federally protected classes.</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9</a:t>
            </a:fld>
            <a:endParaRPr lang="en-US"/>
          </a:p>
        </p:txBody>
      </p:sp>
    </p:spTree>
    <p:extLst>
      <p:ext uri="{BB962C8B-B14F-4D97-AF65-F5344CB8AC3E}">
        <p14:creationId xmlns:p14="http://schemas.microsoft.com/office/powerpoint/2010/main" val="326539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C1A7B1-2492-484F-A73E-1437933AFB08}"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74808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C1A7B1-2492-484F-A73E-1437933AFB08}"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26290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C1A7B1-2492-484F-A73E-1437933AFB08}"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4592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1" y="5461001"/>
            <a:ext cx="8848724"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00" y="1143000"/>
            <a:ext cx="6959600" cy="2743200"/>
          </a:xfrm>
          <a:prstGeom prst="rect">
            <a:avLst/>
          </a:prstGeom>
        </p:spPr>
      </p:pic>
    </p:spTree>
    <p:extLst>
      <p:ext uri="{BB962C8B-B14F-4D97-AF65-F5344CB8AC3E}">
        <p14:creationId xmlns:p14="http://schemas.microsoft.com/office/powerpoint/2010/main" val="90656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7" y="6152266"/>
            <a:ext cx="1855893" cy="731520"/>
          </a:xfrm>
          <a:prstGeom prst="rect">
            <a:avLst/>
          </a:prstGeom>
        </p:spPr>
      </p:pic>
    </p:spTree>
    <p:extLst>
      <p:ext uri="{BB962C8B-B14F-4D97-AF65-F5344CB8AC3E}">
        <p14:creationId xmlns:p14="http://schemas.microsoft.com/office/powerpoint/2010/main" val="341842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C1A7B1-2492-484F-A73E-1437933AFB08}"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57744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C1A7B1-2492-484F-A73E-1437933AFB08}"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0519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C1A7B1-2492-484F-A73E-1437933AFB08}"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16951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C1A7B1-2492-484F-A73E-1437933AFB08}"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18578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C1A7B1-2492-484F-A73E-1437933AFB08}"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30350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1A7B1-2492-484F-A73E-1437933AFB08}"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46005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C1A7B1-2492-484F-A73E-1437933AFB08}"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14904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C1A7B1-2492-484F-A73E-1437933AFB08}"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66235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1A7B1-2492-484F-A73E-1437933AFB08}" type="datetimeFigureOut">
              <a:rPr lang="en-US" smtClean="0"/>
              <a:t>10/15/2019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CFF9A-D656-4738-83DB-A7D93F889767}" type="slidenum">
              <a:rPr lang="en-US" smtClean="0"/>
              <a:t>‹#›</a:t>
            </a:fld>
            <a:endParaRPr lang="en-US"/>
          </a:p>
        </p:txBody>
      </p:sp>
    </p:spTree>
    <p:extLst>
      <p:ext uri="{BB962C8B-B14F-4D97-AF65-F5344CB8AC3E}">
        <p14:creationId xmlns:p14="http://schemas.microsoft.com/office/powerpoint/2010/main" val="3346185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mailto:program.intake@usda.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usda.gov/topics/foodandnutrition"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hyperlink" Target="http://www.ocio.usda.gov/sites/default/files/docs/2012/Complain_combined_6_8_12.pdf" TargetMode="External"/><Relationship Id="rId4" Type="http://schemas.openxmlformats.org/officeDocument/2006/relationships/hyperlink" Target="http://www.ascr.usd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a:t>
            </a:r>
            <a:endParaRPr lang="en-US" dirty="0"/>
          </a:p>
        </p:txBody>
      </p:sp>
      <p:sp>
        <p:nvSpPr>
          <p:cNvPr id="3" name="Text Placeholder 2"/>
          <p:cNvSpPr>
            <a:spLocks noGrp="1"/>
          </p:cNvSpPr>
          <p:nvPr>
            <p:ph type="body" sz="quarter" idx="12"/>
          </p:nvPr>
        </p:nvSpPr>
        <p:spPr/>
        <p:txBody>
          <a:bodyPr>
            <a:normAutofit fontScale="92500" lnSpcReduction="20000"/>
          </a:bodyPr>
          <a:lstStyle/>
          <a:p>
            <a:r>
              <a:rPr lang="en-US" dirty="0" smtClean="0"/>
              <a:t>Child and Adult Care Food Program</a:t>
            </a:r>
          </a:p>
          <a:p>
            <a:r>
              <a:rPr lang="en-US" dirty="0" smtClean="0"/>
              <a:t>Summer Food Service Program</a:t>
            </a:r>
            <a:endParaRPr lang="en-US" dirty="0"/>
          </a:p>
        </p:txBody>
      </p:sp>
      <p:sp>
        <p:nvSpPr>
          <p:cNvPr id="4" name="Text Placeholder 3"/>
          <p:cNvSpPr>
            <a:spLocks noGrp="1"/>
          </p:cNvSpPr>
          <p:nvPr>
            <p:ph type="body" sz="quarter" idx="11"/>
          </p:nvPr>
        </p:nvSpPr>
        <p:spPr/>
        <p:txBody>
          <a:bodyPr/>
          <a:lstStyle/>
          <a:p>
            <a:r>
              <a:rPr lang="en-US" sz="1400" dirty="0">
                <a:solidFill>
                  <a:srgbClr val="FF0000"/>
                </a:solidFill>
              </a:rPr>
              <a:t>This institution is an equal opportunity provider.</a:t>
            </a:r>
          </a:p>
          <a:p>
            <a:endParaRPr lang="en-US" dirty="0"/>
          </a:p>
        </p:txBody>
      </p:sp>
    </p:spTree>
    <p:extLst>
      <p:ext uri="{BB962C8B-B14F-4D97-AF65-F5344CB8AC3E}">
        <p14:creationId xmlns:p14="http://schemas.microsoft.com/office/powerpoint/2010/main" val="488231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Protected Classes in </a:t>
            </a:r>
            <a:br>
              <a:rPr lang="en-US" dirty="0" smtClean="0"/>
            </a:br>
            <a:r>
              <a:rPr lang="en-US" dirty="0" smtClean="0"/>
              <a:t>Child Nutrition Programs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2338594"/>
              </p:ext>
            </p:extLst>
          </p:nvPr>
        </p:nvGraphicFramePr>
        <p:xfrm>
          <a:off x="228600" y="1193800"/>
          <a:ext cx="8763000" cy="495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2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Assurances</a:t>
            </a:r>
            <a:endParaRPr lang="en-US" dirty="0"/>
          </a:p>
        </p:txBody>
      </p:sp>
      <p:sp>
        <p:nvSpPr>
          <p:cNvPr id="3" name="Content Placeholder 2"/>
          <p:cNvSpPr>
            <a:spLocks noGrp="1"/>
          </p:cNvSpPr>
          <p:nvPr>
            <p:ph idx="1"/>
          </p:nvPr>
        </p:nvSpPr>
        <p:spPr/>
        <p:txBody>
          <a:bodyPr/>
          <a:lstStyle/>
          <a:p>
            <a:r>
              <a:rPr lang="en-US" dirty="0" smtClean="0"/>
              <a:t>Program </a:t>
            </a:r>
            <a:r>
              <a:rPr lang="en-US" u="sng" dirty="0" smtClean="0"/>
              <a:t>application</a:t>
            </a:r>
            <a:r>
              <a:rPr lang="en-US" dirty="0" smtClean="0"/>
              <a:t> must include a written assurance that the program or facility will be operated in compliance with Civil Rights laws and nondiscrimination regulations.</a:t>
            </a:r>
          </a:p>
          <a:p>
            <a:endParaRPr lang="en-US" dirty="0"/>
          </a:p>
          <a:p>
            <a:r>
              <a:rPr lang="en-US" dirty="0" smtClean="0"/>
              <a:t>Civil Rights assurance statement must be included in </a:t>
            </a:r>
            <a:r>
              <a:rPr lang="en-US" u="sng" dirty="0" smtClean="0"/>
              <a:t>agreements</a:t>
            </a:r>
            <a:r>
              <a:rPr lang="en-US" dirty="0" smtClean="0"/>
              <a:t> between Federal and State agencies, State and Food Program sponsors, and Food Program sponsors and the sub-recipients.</a:t>
            </a:r>
          </a:p>
          <a:p>
            <a:endParaRPr lang="en-US" dirty="0" smtClean="0"/>
          </a:p>
          <a:p>
            <a:pPr lvl="4"/>
            <a:r>
              <a:rPr lang="en-US" dirty="0" smtClean="0"/>
              <a:t>FNS Instruction 113-1, Appendix B(D)(2) and form FNS-74</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53000"/>
            <a:ext cx="990600" cy="89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520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Notification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All FNS assistance programs must include a public notification system.</a:t>
            </a:r>
          </a:p>
          <a:p>
            <a:endParaRPr lang="en-US" dirty="0"/>
          </a:p>
          <a:p>
            <a:r>
              <a:rPr lang="en-US" dirty="0" smtClean="0"/>
              <a:t>The public notification must contain certain elements:</a:t>
            </a:r>
          </a:p>
          <a:p>
            <a:pPr lvl="1">
              <a:buFont typeface="Wingdings" panose="05000000000000000000" pitchFamily="2" charset="2"/>
              <a:buChar char="v"/>
            </a:pPr>
            <a:r>
              <a:rPr lang="en-US" dirty="0" smtClean="0"/>
              <a:t>Program Availability</a:t>
            </a:r>
          </a:p>
          <a:p>
            <a:pPr lvl="1">
              <a:buFont typeface="Wingdings" panose="05000000000000000000" pitchFamily="2" charset="2"/>
              <a:buChar char="v"/>
            </a:pPr>
            <a:r>
              <a:rPr lang="en-US" dirty="0" smtClean="0"/>
              <a:t>Complaint Information</a:t>
            </a:r>
          </a:p>
          <a:p>
            <a:pPr lvl="1">
              <a:buFont typeface="Wingdings" panose="05000000000000000000" pitchFamily="2" charset="2"/>
              <a:buChar char="v"/>
            </a:pPr>
            <a:r>
              <a:rPr lang="en-US" dirty="0" smtClean="0"/>
              <a:t>Nondiscrimination Statement</a:t>
            </a:r>
            <a:endParaRPr lang="en-US" dirty="0"/>
          </a:p>
        </p:txBody>
      </p:sp>
    </p:spTree>
    <p:extLst>
      <p:ext uri="{BB962C8B-B14F-4D97-AF65-F5344CB8AC3E}">
        <p14:creationId xmlns:p14="http://schemas.microsoft.com/office/powerpoint/2010/main" val="2450818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Elements of Public Notification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Program Availability</a:t>
            </a:r>
          </a:p>
          <a:p>
            <a:pPr lvl="1">
              <a:buFont typeface="Wingdings" panose="05000000000000000000" pitchFamily="2" charset="2"/>
              <a:buChar char="Ø"/>
            </a:pPr>
            <a:r>
              <a:rPr lang="en-US" dirty="0" smtClean="0"/>
              <a:t>Inform applicants, participants, and potentially eligible persons of their program rights and responsibilities and the steps necessary for participation.</a:t>
            </a:r>
          </a:p>
          <a:p>
            <a:pPr lvl="1"/>
            <a:endParaRPr lang="en-US" dirty="0"/>
          </a:p>
          <a:p>
            <a:r>
              <a:rPr lang="en-US" dirty="0" smtClean="0"/>
              <a:t>Complaint Information</a:t>
            </a:r>
          </a:p>
          <a:p>
            <a:pPr lvl="1">
              <a:buFont typeface="Wingdings" panose="05000000000000000000" pitchFamily="2" charset="2"/>
              <a:buChar char="Ø"/>
            </a:pPr>
            <a:r>
              <a:rPr lang="en-US" dirty="0" smtClean="0"/>
              <a:t>Advise applicants and participants at the service delivery point of their right to file a complaint, how to file a complaint, and the complaint procedures.</a:t>
            </a:r>
          </a:p>
          <a:p>
            <a:pPr lvl="1">
              <a:buFont typeface="Wingdings" panose="05000000000000000000" pitchFamily="2" charset="2"/>
              <a:buChar char="Ø"/>
            </a:pPr>
            <a:endParaRPr lang="en-US" dirty="0"/>
          </a:p>
          <a:p>
            <a:r>
              <a:rPr lang="en-US" dirty="0"/>
              <a:t>Nondiscrimination Statement</a:t>
            </a:r>
          </a:p>
          <a:p>
            <a:pPr lvl="1">
              <a:buFont typeface="Wingdings" panose="05000000000000000000" pitchFamily="2" charset="2"/>
              <a:buChar char="Ø"/>
            </a:pPr>
            <a:r>
              <a:rPr lang="en-US" dirty="0" smtClean="0"/>
              <a:t>All </a:t>
            </a:r>
            <a:r>
              <a:rPr lang="en-US" dirty="0"/>
              <a:t>information materials and sources, including websites, used by FNS, State agencies, local agencies, or other sub-recipients to inform the public about FNS programs must contain a nondiscrimination statement.</a:t>
            </a:r>
          </a:p>
          <a:p>
            <a:pPr lvl="2"/>
            <a:r>
              <a:rPr lang="en-US" dirty="0" smtClean="0"/>
              <a:t>It is not </a:t>
            </a:r>
            <a:r>
              <a:rPr lang="en-US" dirty="0"/>
              <a:t>required to be included on every page of the program website.  At minimum, the nondiscrimination statement or a link to it must be included on the </a:t>
            </a:r>
            <a:r>
              <a:rPr lang="en-US" u="sng" dirty="0"/>
              <a:t>home page</a:t>
            </a:r>
            <a:r>
              <a:rPr lang="en-US" dirty="0"/>
              <a:t> of the program information.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11499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Elements of Public Notification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State agencies and other sub-recipients must:</a:t>
            </a:r>
          </a:p>
          <a:p>
            <a:endParaRPr lang="en-US" dirty="0"/>
          </a:p>
          <a:p>
            <a:pPr lvl="1">
              <a:buFont typeface="Wingdings" panose="05000000000000000000" pitchFamily="2" charset="2"/>
              <a:buChar char="Ø"/>
            </a:pPr>
            <a:r>
              <a:rPr lang="en-US" dirty="0" smtClean="0"/>
              <a:t>Make program information available to the public upon request;</a:t>
            </a:r>
          </a:p>
          <a:p>
            <a:pPr lvl="1"/>
            <a:endParaRPr lang="en-US" dirty="0"/>
          </a:p>
          <a:p>
            <a:pPr lvl="1">
              <a:buFont typeface="Wingdings" panose="05000000000000000000" pitchFamily="2" charset="2"/>
              <a:buChar char="Ø"/>
            </a:pPr>
            <a:r>
              <a:rPr lang="en-US" dirty="0" smtClean="0"/>
              <a:t>Prominently display the “And Justice for All” poster;</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Inform potentially eligible persons, applicants, participants, and grassroots organizations of programs or changes in programs;</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Convey the message of equal opportunity in all photos and other graphics that are used to provide program or program-related information; and</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smtClean="0"/>
              <a:t>Provide appropriate information in alternative formats for persons with disabilities and in the appropriate language(s) for LEP persons.</a:t>
            </a:r>
          </a:p>
        </p:txBody>
      </p:sp>
    </p:spTree>
    <p:extLst>
      <p:ext uri="{BB962C8B-B14F-4D97-AF65-F5344CB8AC3E}">
        <p14:creationId xmlns:p14="http://schemas.microsoft.com/office/powerpoint/2010/main" val="2210646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Nondiscrimination Statement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In accordance with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endParaRPr lang="en-US" dirty="0"/>
          </a:p>
          <a:p>
            <a:pPr marL="0" indent="0">
              <a:buNone/>
            </a:pPr>
            <a:r>
              <a:rPr lang="en-US" dirty="0" smtClean="0"/>
              <a:t>Persons with disabilities who require alternative means of communication for program information (e.g. Braille, large print, audiotape, American Sign Language, etc.), should contact the Agency (State of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endParaRPr lang="en-US" dirty="0"/>
          </a:p>
          <a:p>
            <a:pPr marL="0" indent="0">
              <a:buNone/>
            </a:pPr>
            <a:r>
              <a:rPr lang="en-US" dirty="0" smtClean="0"/>
              <a:t>To file a program complaint of discrimination, complete the USDA Program Discrimination Complaint Form (AD-3027) found online at: </a:t>
            </a:r>
            <a:r>
              <a:rPr lang="en-US" dirty="0" smtClean="0">
                <a:hlinkClick r:id="rId3"/>
              </a:rPr>
              <a:t>http://www.ascr.usda.gov/complaint_filing_cust.html</a:t>
            </a:r>
            <a:r>
              <a:rPr lang="en-US" dirty="0" smtClean="0"/>
              <a:t>, and at any USDA office, or write a letter addressed to USDA and provide in the letter all of the information requested in the form.  To request a copy of the complaint form, call (866) 632-9992.  Submit your completed form or letter to USDA by:</a:t>
            </a:r>
          </a:p>
          <a:p>
            <a:pPr marL="0" indent="0">
              <a:buNone/>
            </a:pPr>
            <a:endParaRPr lang="en-US" dirty="0"/>
          </a:p>
          <a:p>
            <a:pPr marL="457200" indent="-457200">
              <a:buAutoNum type="arabicParenBoth"/>
            </a:pPr>
            <a:r>
              <a:rPr lang="en-US" dirty="0" smtClean="0"/>
              <a:t>mail: U.S. Department of Agriculture</a:t>
            </a:r>
          </a:p>
          <a:p>
            <a:pPr marL="0" indent="0">
              <a:buNone/>
            </a:pPr>
            <a:r>
              <a:rPr lang="en-US" dirty="0" smtClean="0"/>
              <a:t>	Office of the Assistance Secretary for Civil Rights</a:t>
            </a:r>
          </a:p>
          <a:p>
            <a:pPr marL="0" indent="0">
              <a:buNone/>
            </a:pPr>
            <a:r>
              <a:rPr lang="en-US" dirty="0"/>
              <a:t>	</a:t>
            </a:r>
            <a:r>
              <a:rPr lang="en-US" dirty="0" smtClean="0"/>
              <a:t>1400 Independence Avenue, SW</a:t>
            </a:r>
          </a:p>
          <a:p>
            <a:pPr marL="0" indent="0">
              <a:buNone/>
            </a:pPr>
            <a:r>
              <a:rPr lang="en-US" dirty="0"/>
              <a:t>	</a:t>
            </a:r>
            <a:r>
              <a:rPr lang="en-US" dirty="0" smtClean="0"/>
              <a:t>Washington, D.C. 20250-9410;</a:t>
            </a:r>
          </a:p>
          <a:p>
            <a:pPr marL="457200" indent="-457200">
              <a:buAutoNum type="arabicParenBoth" startAt="2"/>
            </a:pPr>
            <a:r>
              <a:rPr lang="en-US" dirty="0" smtClean="0"/>
              <a:t>fax: (202) 690-7442; or</a:t>
            </a:r>
          </a:p>
          <a:p>
            <a:pPr marL="457200" indent="-457200">
              <a:buAutoNum type="arabicParenBoth" startAt="2"/>
            </a:pPr>
            <a:r>
              <a:rPr lang="en-US" dirty="0" smtClean="0"/>
              <a:t>Email: </a:t>
            </a:r>
            <a:r>
              <a:rPr lang="en-US" dirty="0" smtClean="0">
                <a:hlinkClick r:id="rId4"/>
              </a:rPr>
              <a:t>program.intake@usda.gov</a:t>
            </a:r>
            <a:endParaRPr lang="en-US" dirty="0" smtClean="0"/>
          </a:p>
          <a:p>
            <a:pPr marL="457200" indent="-457200">
              <a:buAutoNum type="arabicParenBoth" startAt="2"/>
            </a:pPr>
            <a:endParaRPr lang="en-US" dirty="0"/>
          </a:p>
          <a:p>
            <a:pPr marL="0" indent="0">
              <a:buNone/>
            </a:pPr>
            <a:r>
              <a:rPr lang="en-US" dirty="0" smtClean="0"/>
              <a:t>This institution is an equal opportunity provider.</a:t>
            </a:r>
            <a:endParaRPr lang="en-US" dirty="0"/>
          </a:p>
        </p:txBody>
      </p:sp>
    </p:spTree>
    <p:extLst>
      <p:ext uri="{BB962C8B-B14F-4D97-AF65-F5344CB8AC3E}">
        <p14:creationId xmlns:p14="http://schemas.microsoft.com/office/powerpoint/2010/main" val="4081318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Nondiscrimination Statement (Spanish)</a:t>
            </a:r>
            <a:endParaRPr lang="en-US" dirty="0"/>
          </a:p>
        </p:txBody>
      </p:sp>
      <p:sp>
        <p:nvSpPr>
          <p:cNvPr id="3" name="Content Placeholder 2"/>
          <p:cNvSpPr>
            <a:spLocks noGrp="1"/>
          </p:cNvSpPr>
          <p:nvPr>
            <p:ph idx="1"/>
          </p:nvPr>
        </p:nvSpPr>
        <p:spPr>
          <a:xfrm>
            <a:off x="228600" y="1193800"/>
            <a:ext cx="8763000" cy="4825999"/>
          </a:xfrm>
        </p:spPr>
        <p:txBody>
          <a:bodyPr>
            <a:normAutofit fontScale="47500" lnSpcReduction="20000"/>
          </a:bodyPr>
          <a:lstStyle/>
          <a:p>
            <a:pPr marL="0" indent="0">
              <a:buNone/>
            </a:pPr>
            <a:r>
              <a:rPr lang="es-ES" sz="2500" dirty="0"/>
              <a:t>De conformidad con la Ley Federal de Derechos Civiles y los reglamentos y políticas de derechos civiles del Departamento de Agricultura de los EE. UU. (USDA, por sus siglas en inglés), se prohíbe que el USDA, sus agencias, oficinas, empleados e instituciones que participan o administran programas del USDA discriminen sobre la base de raza, color, nacionalidad, sexo, discapacidad, edad, o en represalia o venganza por actividades previas de derechos civiles en algún programa o actividad realizados o financiados por el USDA.</a:t>
            </a:r>
          </a:p>
          <a:p>
            <a:pPr marL="0" indent="0">
              <a:buNone/>
            </a:pPr>
            <a:endParaRPr lang="en-US" sz="2500" dirty="0"/>
          </a:p>
          <a:p>
            <a:pPr marL="0" indent="0">
              <a:buNone/>
            </a:pPr>
            <a:r>
              <a:rPr lang="es-ES" sz="2500" dirty="0" smtClean="0"/>
              <a:t>Las </a:t>
            </a:r>
            <a:r>
              <a:rPr lang="es-ES" sz="2500" dirty="0"/>
              <a:t>personas con discapacidades que necesiten medios alternativos para la comunicación de la información del programa (por ejemplo, sistema Braille, letras grandes, cintas de audio, lenguaje de señas americano, etc.), deben ponerse en contacto con la agencia (estatal o local) en la que solicitaron los beneficios. Las personas sordas, con dificultades de audición o discapacidades del habla pueden comunicarse con el USDA por medio del Federal Relay Service [Servicio Federal de Retransmisión] al (800) 877-8339. Además, la información del programa se puede proporcionar en otros idiomas.</a:t>
            </a:r>
          </a:p>
          <a:p>
            <a:endParaRPr lang="en-US" sz="2500" dirty="0"/>
          </a:p>
          <a:p>
            <a:pPr marL="0" indent="0">
              <a:buNone/>
            </a:pPr>
            <a:r>
              <a:rPr lang="es-ES" sz="2500" dirty="0"/>
              <a:t>Para presentar una denuncia de discriminación, complete el </a:t>
            </a:r>
            <a:r>
              <a:rPr lang="es-ES" sz="2500" u="sng" dirty="0">
                <a:hlinkClick r:id="rId3"/>
              </a:rPr>
              <a:t>Formulario de Denuncia de Discriminación del Programa del USDA</a:t>
            </a:r>
            <a:r>
              <a:rPr lang="es-ES" sz="2500" dirty="0">
                <a:hlinkClick r:id="rId3"/>
              </a:rPr>
              <a:t>, (AD- 3027) que está disponible en línea en: </a:t>
            </a:r>
            <a:r>
              <a:rPr lang="es-ES" sz="2500" u="sng" dirty="0">
                <a:hlinkClick r:id="rId4"/>
              </a:rPr>
              <a:t>http://www.ascr.usda.gov/complaint_filing_cust.htm</a:t>
            </a:r>
            <a:r>
              <a:rPr lang="es-ES" sz="2500" dirty="0">
                <a:hlinkClick r:id="rId4"/>
              </a:rPr>
              <a:t>l y en cualquier oficina del USDA, o bien escriba una carta dirigida al USDA e incluya en la carta toda la información solicitada en el formulario. Para solicitar una copia del formulario de denuncia, llame al (866) 632-9992. Haga llegar su formulario lleno o carta al USDA por:</a:t>
            </a:r>
          </a:p>
          <a:p>
            <a:endParaRPr lang="en-US" sz="2500" dirty="0"/>
          </a:p>
          <a:p>
            <a:pPr marL="0" indent="0">
              <a:buNone/>
            </a:pPr>
            <a:r>
              <a:rPr lang="en-US" sz="2500" dirty="0"/>
              <a:t>(1) </a:t>
            </a:r>
            <a:r>
              <a:rPr lang="en-US" sz="2500" dirty="0" err="1"/>
              <a:t>correo</a:t>
            </a:r>
            <a:r>
              <a:rPr lang="en-US" sz="2500" dirty="0"/>
              <a:t>: U.S. Department of Agriculture</a:t>
            </a:r>
          </a:p>
          <a:p>
            <a:pPr marL="400050" lvl="1" indent="0">
              <a:buNone/>
            </a:pPr>
            <a:r>
              <a:rPr lang="en-US" sz="2500" dirty="0"/>
              <a:t>Office of the Assistant Secretary for Civil Rights 1400 Independence Avenue, SW</a:t>
            </a:r>
          </a:p>
          <a:p>
            <a:pPr marL="400050" lvl="1" indent="0">
              <a:buNone/>
            </a:pPr>
            <a:r>
              <a:rPr lang="en-US" sz="2500" dirty="0"/>
              <a:t>Washington, D.C. 20250-9410;</a:t>
            </a:r>
          </a:p>
          <a:p>
            <a:endParaRPr lang="en-US" sz="2500" dirty="0"/>
          </a:p>
          <a:p>
            <a:pPr marL="0" indent="0">
              <a:buNone/>
            </a:pPr>
            <a:r>
              <a:rPr lang="pt-BR" sz="2500" dirty="0"/>
              <a:t>(2) fax: (202) 690-7442; o</a:t>
            </a:r>
          </a:p>
          <a:p>
            <a:endParaRPr lang="en-US" sz="2500" dirty="0"/>
          </a:p>
          <a:p>
            <a:pPr marL="0" indent="0">
              <a:buNone/>
            </a:pPr>
            <a:r>
              <a:rPr lang="en-US" sz="2500" dirty="0"/>
              <a:t>(3) </a:t>
            </a:r>
            <a:r>
              <a:rPr lang="en-US" sz="2500" dirty="0" err="1"/>
              <a:t>correo</a:t>
            </a:r>
            <a:r>
              <a:rPr lang="en-US" sz="2500" dirty="0"/>
              <a:t> </a:t>
            </a:r>
            <a:r>
              <a:rPr lang="en-US" sz="2500" dirty="0" err="1"/>
              <a:t>electrónico</a:t>
            </a:r>
            <a:r>
              <a:rPr lang="en-US" sz="2500" dirty="0"/>
              <a:t>: </a:t>
            </a:r>
            <a:r>
              <a:rPr lang="en-US" sz="2500" u="sng" dirty="0">
                <a:hlinkClick r:id="rId5"/>
              </a:rPr>
              <a:t>program.intake@usda.gov</a:t>
            </a:r>
            <a:r>
              <a:rPr lang="en-US" sz="2500" dirty="0">
                <a:hlinkClick r:id="rId5"/>
              </a:rPr>
              <a:t>.</a:t>
            </a:r>
          </a:p>
          <a:p>
            <a:endParaRPr lang="es-ES" sz="2500" dirty="0" smtClean="0"/>
          </a:p>
          <a:p>
            <a:pPr marL="0" indent="0">
              <a:buNone/>
            </a:pPr>
            <a:r>
              <a:rPr lang="es-ES" sz="2500" dirty="0" smtClean="0"/>
              <a:t>Esta </a:t>
            </a:r>
            <a:r>
              <a:rPr lang="es-ES" sz="2500" dirty="0"/>
              <a:t>institución es un proveedor que ofrece igualdad de oportunidades.</a:t>
            </a:r>
          </a:p>
          <a:p>
            <a:pPr marL="0" indent="0">
              <a:buNone/>
            </a:pPr>
            <a:endParaRPr lang="en-US" dirty="0"/>
          </a:p>
        </p:txBody>
      </p:sp>
    </p:spTree>
    <p:extLst>
      <p:ext uri="{BB962C8B-B14F-4D97-AF65-F5344CB8AC3E}">
        <p14:creationId xmlns:p14="http://schemas.microsoft.com/office/powerpoint/2010/main" val="345967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Nondiscrimination Statement</a:t>
            </a:r>
            <a:endParaRPr lang="en-US" dirty="0"/>
          </a:p>
        </p:txBody>
      </p:sp>
      <p:sp>
        <p:nvSpPr>
          <p:cNvPr id="3" name="Content Placeholder 2"/>
          <p:cNvSpPr>
            <a:spLocks noGrp="1"/>
          </p:cNvSpPr>
          <p:nvPr>
            <p:ph idx="1"/>
          </p:nvPr>
        </p:nvSpPr>
        <p:spPr/>
        <p:txBody>
          <a:bodyPr/>
          <a:lstStyle/>
          <a:p>
            <a:pPr marL="0" indent="0">
              <a:buNone/>
            </a:pPr>
            <a:r>
              <a:rPr lang="en-US" dirty="0" smtClean="0"/>
              <a:t>At minimum, the nondiscrimination statement should be included on:</a:t>
            </a:r>
          </a:p>
          <a:p>
            <a:pPr lvl="1">
              <a:buFont typeface="Wingdings" panose="05000000000000000000" pitchFamily="2" charset="2"/>
              <a:buChar char="v"/>
            </a:pPr>
            <a:r>
              <a:rPr lang="en-US" dirty="0" smtClean="0"/>
              <a:t>Application form(s)</a:t>
            </a:r>
          </a:p>
          <a:p>
            <a:pPr lvl="1">
              <a:buFont typeface="Wingdings" panose="05000000000000000000" pitchFamily="2" charset="2"/>
              <a:buChar char="v"/>
            </a:pPr>
            <a:endParaRPr lang="en-US" dirty="0" smtClean="0"/>
          </a:p>
          <a:p>
            <a:pPr lvl="1">
              <a:buFont typeface="Wingdings" panose="05000000000000000000" pitchFamily="2" charset="2"/>
              <a:buChar char="v"/>
            </a:pPr>
            <a:r>
              <a:rPr lang="en-US" dirty="0" smtClean="0"/>
              <a:t>Notification of eligibility or ineligibility</a:t>
            </a:r>
          </a:p>
          <a:p>
            <a:pPr lvl="1">
              <a:buFont typeface="Wingdings" panose="05000000000000000000" pitchFamily="2" charset="2"/>
              <a:buChar char="v"/>
            </a:pPr>
            <a:endParaRPr lang="en-US" dirty="0" smtClean="0"/>
          </a:p>
          <a:p>
            <a:pPr lvl="1">
              <a:buFont typeface="Wingdings" panose="05000000000000000000" pitchFamily="2" charset="2"/>
              <a:buChar char="v"/>
            </a:pPr>
            <a:r>
              <a:rPr lang="en-US" dirty="0" smtClean="0"/>
              <a:t>Notice of Adverse Action forms</a:t>
            </a:r>
          </a:p>
          <a:p>
            <a:pPr lvl="1">
              <a:buFont typeface="Wingdings" panose="05000000000000000000" pitchFamily="2" charset="2"/>
              <a:buChar char="v"/>
            </a:pPr>
            <a:endParaRPr lang="en-US" dirty="0" smtClean="0"/>
          </a:p>
          <a:p>
            <a:pPr lvl="1">
              <a:buFont typeface="Wingdings" panose="05000000000000000000" pitchFamily="2" charset="2"/>
              <a:buChar char="v"/>
            </a:pPr>
            <a:r>
              <a:rPr lang="en-US" dirty="0" smtClean="0"/>
              <a:t>Program (home) web page</a:t>
            </a:r>
          </a:p>
          <a:p>
            <a:pPr lvl="1">
              <a:buFont typeface="Wingdings" panose="05000000000000000000" pitchFamily="2" charset="2"/>
              <a:buChar char="v"/>
            </a:pPr>
            <a:endParaRPr lang="en-US" dirty="0" smtClean="0"/>
          </a:p>
          <a:p>
            <a:pPr lvl="1">
              <a:buFont typeface="Wingdings" panose="05000000000000000000" pitchFamily="2" charset="2"/>
              <a:buChar char="v"/>
            </a:pPr>
            <a:r>
              <a:rPr lang="en-US" dirty="0" smtClean="0"/>
              <a:t>Public information, including program literature</a:t>
            </a:r>
            <a:endParaRPr lang="en-US" dirty="0"/>
          </a:p>
        </p:txBody>
      </p:sp>
    </p:spTree>
    <p:extLst>
      <p:ext uri="{BB962C8B-B14F-4D97-AF65-F5344CB8AC3E}">
        <p14:creationId xmlns:p14="http://schemas.microsoft.com/office/powerpoint/2010/main" val="4020467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Nondiscrimination Statement</a:t>
            </a:r>
            <a:endParaRPr lang="en-US" dirty="0"/>
          </a:p>
        </p:txBody>
      </p:sp>
      <p:sp>
        <p:nvSpPr>
          <p:cNvPr id="3" name="Content Placeholder 2"/>
          <p:cNvSpPr>
            <a:spLocks noGrp="1"/>
          </p:cNvSpPr>
          <p:nvPr>
            <p:ph idx="1"/>
          </p:nvPr>
        </p:nvSpPr>
        <p:spPr/>
        <p:txBody>
          <a:bodyPr/>
          <a:lstStyle/>
          <a:p>
            <a:r>
              <a:rPr lang="en-US" dirty="0" smtClean="0"/>
              <a:t>USDA Nondiscrimination Statement (NDS)</a:t>
            </a:r>
          </a:p>
          <a:p>
            <a:endParaRPr lang="en-US" dirty="0"/>
          </a:p>
          <a:p>
            <a:pPr lvl="1">
              <a:buFont typeface="Wingdings" panose="05000000000000000000" pitchFamily="2" charset="2"/>
              <a:buChar char="Ø"/>
            </a:pPr>
            <a:r>
              <a:rPr lang="en-US" dirty="0" smtClean="0"/>
              <a:t>Short version</a:t>
            </a:r>
          </a:p>
          <a:p>
            <a:pPr lvl="2"/>
            <a:r>
              <a:rPr lang="en-US" b="1" dirty="0" smtClean="0"/>
              <a:t>This institution is an equal opportunity provider.</a:t>
            </a:r>
            <a:endParaRPr lang="en-US" b="1" dirty="0"/>
          </a:p>
          <a:p>
            <a:pPr lvl="2"/>
            <a:r>
              <a:rPr lang="es-ES" b="1" dirty="0"/>
              <a:t>Esta institución es un proveedor que ofrece igualdad de oportunidades. </a:t>
            </a:r>
            <a:r>
              <a:rPr lang="es-ES" dirty="0" smtClean="0"/>
              <a:t>(</a:t>
            </a:r>
            <a:r>
              <a:rPr lang="es-ES" dirty="0"/>
              <a:t>Spanish)</a:t>
            </a:r>
          </a:p>
          <a:p>
            <a:pPr lvl="2"/>
            <a:r>
              <a:rPr lang="en-US" dirty="0" smtClean="0"/>
              <a:t>Can </a:t>
            </a:r>
            <a:r>
              <a:rPr lang="en-US" dirty="0"/>
              <a:t>be </a:t>
            </a:r>
            <a:r>
              <a:rPr lang="en-US" dirty="0" smtClean="0"/>
              <a:t>used only in </a:t>
            </a:r>
            <a:r>
              <a:rPr lang="en-US" dirty="0"/>
              <a:t>special circumstances </a:t>
            </a:r>
          </a:p>
          <a:p>
            <a:pPr lvl="1"/>
            <a:endParaRPr lang="en-US" dirty="0" smtClean="0"/>
          </a:p>
          <a:p>
            <a:pPr lvl="1">
              <a:buFont typeface="Wingdings" panose="05000000000000000000" pitchFamily="2" charset="2"/>
              <a:buChar char="Ø"/>
            </a:pPr>
            <a:r>
              <a:rPr lang="en-US" dirty="0" smtClean="0"/>
              <a:t>Translations </a:t>
            </a:r>
            <a:endParaRPr lang="en-US" dirty="0"/>
          </a:p>
          <a:p>
            <a:pPr lvl="2"/>
            <a:r>
              <a:rPr lang="en-US" dirty="0" smtClean="0"/>
              <a:t>Other </a:t>
            </a:r>
            <a:r>
              <a:rPr lang="en-US" dirty="0"/>
              <a:t>languages are forthcoming</a:t>
            </a:r>
          </a:p>
          <a:p>
            <a:pPr lvl="2"/>
            <a:endParaRPr lang="en-US" dirty="0"/>
          </a:p>
        </p:txBody>
      </p:sp>
    </p:spTree>
    <p:extLst>
      <p:ext uri="{BB962C8B-B14F-4D97-AF65-F5344CB8AC3E}">
        <p14:creationId xmlns:p14="http://schemas.microsoft.com/office/powerpoint/2010/main" val="2452261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Justice For All” Poster</a:t>
            </a:r>
            <a:endParaRPr lang="en-US" dirty="0"/>
          </a:p>
        </p:txBody>
      </p:sp>
      <p:sp>
        <p:nvSpPr>
          <p:cNvPr id="5" name="TextBox 4"/>
          <p:cNvSpPr txBox="1"/>
          <p:nvPr/>
        </p:nvSpPr>
        <p:spPr>
          <a:xfrm>
            <a:off x="4191000" y="1524000"/>
            <a:ext cx="4343400" cy="2954655"/>
          </a:xfrm>
          <a:prstGeom prst="rect">
            <a:avLst/>
          </a:prstGeom>
          <a:noFill/>
        </p:spPr>
        <p:txBody>
          <a:bodyPr wrap="square" rtlCol="0">
            <a:spAutoFit/>
          </a:bodyPr>
          <a:lstStyle/>
          <a:p>
            <a:endParaRPr lang="en-US" dirty="0"/>
          </a:p>
          <a:p>
            <a:pPr marL="285750" indent="-285750">
              <a:buClr>
                <a:srgbClr val="92D050"/>
              </a:buClr>
              <a:buFont typeface="Arial" panose="020B0604020202020204" pitchFamily="34" charset="0"/>
              <a:buChar char="•"/>
            </a:pPr>
            <a:r>
              <a:rPr lang="en-US" sz="2800" dirty="0"/>
              <a:t>Display the poster in a </a:t>
            </a:r>
            <a:r>
              <a:rPr lang="en-US" sz="2800" dirty="0" smtClean="0"/>
              <a:t>prominent </a:t>
            </a:r>
            <a:r>
              <a:rPr lang="en-US" sz="2800" dirty="0"/>
              <a:t>location for all to view.</a:t>
            </a:r>
          </a:p>
          <a:p>
            <a:endParaRPr lang="en-US" sz="2800" dirty="0"/>
          </a:p>
          <a:p>
            <a:pPr marL="285750" indent="-285750">
              <a:buClr>
                <a:srgbClr val="92D050"/>
              </a:buClr>
              <a:buFont typeface="Arial" panose="020B0604020202020204" pitchFamily="34" charset="0"/>
              <a:buChar char="•"/>
            </a:pPr>
            <a:r>
              <a:rPr lang="en-US" sz="2800" dirty="0"/>
              <a:t>AD-475A is the required version.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3059124"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957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Federal Requirement</a:t>
            </a:r>
            <a:endParaRPr lang="en-US" dirty="0"/>
          </a:p>
        </p:txBody>
      </p:sp>
      <p:sp>
        <p:nvSpPr>
          <p:cNvPr id="3" name="Content Placeholder 2"/>
          <p:cNvSpPr>
            <a:spLocks noGrp="1"/>
          </p:cNvSpPr>
          <p:nvPr>
            <p:ph idx="1"/>
          </p:nvPr>
        </p:nvSpPr>
        <p:spPr/>
        <p:txBody>
          <a:bodyPr>
            <a:normAutofit/>
          </a:bodyPr>
          <a:lstStyle/>
          <a:p>
            <a:r>
              <a:rPr lang="en-US" dirty="0" smtClean="0"/>
              <a:t>Civil Rights training is an annual requirement for:</a:t>
            </a:r>
          </a:p>
          <a:p>
            <a:pPr lvl="1">
              <a:buFont typeface="Wingdings" panose="05000000000000000000" pitchFamily="2" charset="2"/>
              <a:buChar char="Ø"/>
            </a:pPr>
            <a:r>
              <a:rPr lang="en-US" dirty="0" smtClean="0"/>
              <a:t>State agencies, </a:t>
            </a:r>
          </a:p>
          <a:p>
            <a:pPr lvl="1">
              <a:buFont typeface="Wingdings" panose="05000000000000000000" pitchFamily="2" charset="2"/>
              <a:buChar char="Ø"/>
            </a:pPr>
            <a:r>
              <a:rPr lang="en-US" dirty="0" smtClean="0"/>
              <a:t>Sponsoring organizations, </a:t>
            </a:r>
          </a:p>
          <a:p>
            <a:pPr lvl="1">
              <a:buFont typeface="Wingdings" panose="05000000000000000000" pitchFamily="2" charset="2"/>
              <a:buChar char="Ø"/>
            </a:pPr>
            <a:r>
              <a:rPr lang="en-US" dirty="0" smtClean="0"/>
              <a:t>Centers, </a:t>
            </a:r>
          </a:p>
          <a:p>
            <a:pPr lvl="1">
              <a:buFont typeface="Wingdings" panose="05000000000000000000" pitchFamily="2" charset="2"/>
              <a:buChar char="Ø"/>
            </a:pPr>
            <a:r>
              <a:rPr lang="en-US" dirty="0" smtClean="0"/>
              <a:t>Family day care home providers, and </a:t>
            </a:r>
          </a:p>
          <a:p>
            <a:pPr lvl="1">
              <a:buFont typeface="Wingdings" panose="05000000000000000000" pitchFamily="2" charset="2"/>
              <a:buChar char="Ø"/>
            </a:pPr>
            <a:r>
              <a:rPr lang="en-US" dirty="0" smtClean="0"/>
              <a:t>Sites.</a:t>
            </a:r>
          </a:p>
          <a:p>
            <a:pPr lvl="1"/>
            <a:endParaRPr lang="en-US" dirty="0"/>
          </a:p>
          <a:p>
            <a:r>
              <a:rPr lang="en-US" dirty="0" smtClean="0"/>
              <a:t>Required of all who are participating in the Child and Adult Care Food Program (CACFP) and/or the Summer Food Service Program (SFSP).</a:t>
            </a:r>
          </a:p>
          <a:p>
            <a:endParaRPr lang="en-US" dirty="0"/>
          </a:p>
        </p:txBody>
      </p:sp>
    </p:spTree>
    <p:extLst>
      <p:ext uri="{BB962C8B-B14F-4D97-AF65-F5344CB8AC3E}">
        <p14:creationId xmlns:p14="http://schemas.microsoft.com/office/powerpoint/2010/main" val="3305900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Complaints of Discrimination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Complaints shall:</a:t>
            </a:r>
          </a:p>
          <a:p>
            <a:pPr lvl="1">
              <a:buFont typeface="Wingdings" panose="05000000000000000000" pitchFamily="2" charset="2"/>
              <a:buChar char="Ø"/>
            </a:pPr>
            <a:r>
              <a:rPr lang="en-US" dirty="0" smtClean="0"/>
              <a:t>Be accepted and forwarded to the USDA;</a:t>
            </a:r>
          </a:p>
          <a:p>
            <a:pPr lvl="1">
              <a:buFont typeface="Wingdings" panose="05000000000000000000" pitchFamily="2" charset="2"/>
              <a:buChar char="Ø"/>
            </a:pPr>
            <a:r>
              <a:rPr lang="en-US" dirty="0" smtClean="0"/>
              <a:t>Filed within 180 days from the alleged act of discrimination;</a:t>
            </a:r>
          </a:p>
          <a:p>
            <a:pPr lvl="1">
              <a:buFont typeface="Wingdings" panose="05000000000000000000" pitchFamily="2" charset="2"/>
              <a:buChar char="Ø"/>
            </a:pPr>
            <a:r>
              <a:rPr lang="en-US" dirty="0" smtClean="0"/>
              <a:t>Be written, verbal, or anonymous;</a:t>
            </a:r>
          </a:p>
          <a:p>
            <a:endParaRPr lang="en-US" dirty="0" smtClean="0"/>
          </a:p>
          <a:p>
            <a:r>
              <a:rPr lang="en-US" dirty="0" smtClean="0"/>
              <a:t>State agencies or sub-recipient agencies may develop their own complaint forms, but the use of such forms cannot be a pre-requisite for acceptance;</a:t>
            </a:r>
          </a:p>
          <a:p>
            <a:endParaRPr lang="en-US" dirty="0" smtClean="0"/>
          </a:p>
          <a:p>
            <a:r>
              <a:rPr lang="en-US" dirty="0" smtClean="0"/>
              <a:t>A separate Civil Rights complaint log shall be maintained by the State and sub-recipient agency;</a:t>
            </a:r>
          </a:p>
          <a:p>
            <a:endParaRPr lang="en-US" dirty="0" smtClean="0"/>
          </a:p>
          <a:p>
            <a:r>
              <a:rPr lang="en-US" dirty="0" smtClean="0"/>
              <a:t>Confidentiality is extremely important and must be maintained.</a:t>
            </a:r>
          </a:p>
        </p:txBody>
      </p:sp>
    </p:spTree>
    <p:extLst>
      <p:ext uri="{BB962C8B-B14F-4D97-AF65-F5344CB8AC3E}">
        <p14:creationId xmlns:p14="http://schemas.microsoft.com/office/powerpoint/2010/main" val="471537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Rights Complaints Process</a:t>
            </a:r>
            <a:endParaRPr lang="en-US" dirty="0"/>
          </a:p>
        </p:txBody>
      </p:sp>
      <p:sp>
        <p:nvSpPr>
          <p:cNvPr id="3" name="Content Placeholder 2"/>
          <p:cNvSpPr>
            <a:spLocks noGrp="1"/>
          </p:cNvSpPr>
          <p:nvPr>
            <p:ph idx="1"/>
          </p:nvPr>
        </p:nvSpPr>
        <p:spPr/>
        <p:txBody>
          <a:bodyPr/>
          <a:lstStyle/>
          <a:p>
            <a:r>
              <a:rPr lang="en-US" dirty="0" smtClean="0"/>
              <a:t>Complaints should include:</a:t>
            </a:r>
          </a:p>
          <a:p>
            <a:pPr lvl="1">
              <a:buFont typeface="Wingdings" panose="05000000000000000000" pitchFamily="2" charset="2"/>
              <a:buChar char="Ø"/>
            </a:pPr>
            <a:r>
              <a:rPr lang="en-US" dirty="0" smtClean="0"/>
              <a:t>Name, address, telephone number of the complainant</a:t>
            </a:r>
          </a:p>
          <a:p>
            <a:pPr lvl="1">
              <a:buFont typeface="Wingdings" panose="05000000000000000000" pitchFamily="2" charset="2"/>
              <a:buChar char="Ø"/>
            </a:pPr>
            <a:r>
              <a:rPr lang="en-US" dirty="0" smtClean="0"/>
              <a:t>The location and name of the organization or office</a:t>
            </a:r>
          </a:p>
          <a:p>
            <a:pPr lvl="1">
              <a:buFont typeface="Wingdings" panose="05000000000000000000" pitchFamily="2" charset="2"/>
              <a:buChar char="Ø"/>
            </a:pPr>
            <a:r>
              <a:rPr lang="en-US" dirty="0" smtClean="0"/>
              <a:t>The nature of the incident or action</a:t>
            </a:r>
          </a:p>
          <a:p>
            <a:pPr lvl="1">
              <a:buFont typeface="Wingdings" panose="05000000000000000000" pitchFamily="2" charset="2"/>
              <a:buChar char="Ø"/>
            </a:pPr>
            <a:r>
              <a:rPr lang="en-US" dirty="0" smtClean="0"/>
              <a:t>The names, titles, and business addresses of persons who may have knowledge of the discriminatory action</a:t>
            </a:r>
          </a:p>
          <a:p>
            <a:pPr lvl="1">
              <a:buFont typeface="Wingdings" panose="05000000000000000000" pitchFamily="2" charset="2"/>
              <a:buChar char="Ø"/>
            </a:pPr>
            <a:r>
              <a:rPr lang="en-US" dirty="0" smtClean="0"/>
              <a:t>The date(s) during which the alleged discriminatory actions occurred</a:t>
            </a:r>
          </a:p>
          <a:p>
            <a:pPr lvl="1">
              <a:buFont typeface="Wingdings" panose="05000000000000000000" pitchFamily="2" charset="2"/>
              <a:buChar char="Ø"/>
            </a:pPr>
            <a:r>
              <a:rPr lang="en-US" dirty="0" smtClean="0"/>
              <a:t>The basis for the alleged discrimination</a:t>
            </a:r>
            <a:endParaRPr lang="en-US" dirty="0"/>
          </a:p>
        </p:txBody>
      </p:sp>
    </p:spTree>
    <p:extLst>
      <p:ext uri="{BB962C8B-B14F-4D97-AF65-F5344CB8AC3E}">
        <p14:creationId xmlns:p14="http://schemas.microsoft.com/office/powerpoint/2010/main" val="2522213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Rights Complaints Process</a:t>
            </a:r>
            <a:endParaRPr lang="en-US" dirty="0"/>
          </a:p>
        </p:txBody>
      </p:sp>
      <p:sp>
        <p:nvSpPr>
          <p:cNvPr id="3" name="Content Placeholder 2"/>
          <p:cNvSpPr>
            <a:spLocks noGrp="1"/>
          </p:cNvSpPr>
          <p:nvPr>
            <p:ph idx="1"/>
          </p:nvPr>
        </p:nvSpPr>
        <p:spPr/>
        <p:txBody>
          <a:bodyPr/>
          <a:lstStyle/>
          <a:p>
            <a:pPr marL="0" indent="0" algn="ctr">
              <a:buNone/>
            </a:pPr>
            <a:r>
              <a:rPr lang="en-US" dirty="0" smtClean="0"/>
              <a:t>USDA </a:t>
            </a:r>
            <a:r>
              <a:rPr lang="en-US" dirty="0"/>
              <a:t>Discrimination Complaint Form</a:t>
            </a:r>
          </a:p>
          <a:p>
            <a:pPr marL="0" indent="0">
              <a:buNone/>
            </a:pPr>
            <a:endParaRPr lang="en-US" dirty="0" smtClean="0"/>
          </a:p>
          <a:p>
            <a:pPr marL="0" indent="0">
              <a:buNone/>
            </a:pPr>
            <a:r>
              <a:rPr lang="en-US" u="sng" dirty="0" smtClean="0"/>
              <a:t>English</a:t>
            </a:r>
            <a:endParaRPr lang="en-US" u="sng" dirty="0"/>
          </a:p>
          <a:p>
            <a:pPr marL="0" indent="0">
              <a:buNone/>
            </a:pPr>
            <a:r>
              <a:rPr lang="en-US" dirty="0"/>
              <a:t>http://www.ocio.usda.gov/sites/default/files/docs/2012/Complain_combined_6_8_12.pdf</a:t>
            </a:r>
          </a:p>
          <a:p>
            <a:endParaRPr lang="en-US" dirty="0" smtClean="0"/>
          </a:p>
          <a:p>
            <a:pPr marL="0" indent="0">
              <a:buNone/>
            </a:pPr>
            <a:r>
              <a:rPr lang="en-US" u="sng" dirty="0" smtClean="0"/>
              <a:t>Spanish</a:t>
            </a:r>
            <a:endParaRPr lang="en-US" u="sng" dirty="0"/>
          </a:p>
          <a:p>
            <a:pPr marL="0" indent="0">
              <a:buNone/>
            </a:pPr>
            <a:r>
              <a:rPr lang="en-US" dirty="0"/>
              <a:t>http://www.ocio.usda.gov/sites/default/files/docs/2012/Spanish_Form_508_Compliant_6_8_12_0.pdf</a:t>
            </a:r>
          </a:p>
        </p:txBody>
      </p:sp>
    </p:spTree>
    <p:extLst>
      <p:ext uri="{BB962C8B-B14F-4D97-AF65-F5344CB8AC3E}">
        <p14:creationId xmlns:p14="http://schemas.microsoft.com/office/powerpoint/2010/main" val="358119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Rights Training</a:t>
            </a:r>
            <a:endParaRPr lang="en-US" dirty="0"/>
          </a:p>
        </p:txBody>
      </p:sp>
      <p:sp>
        <p:nvSpPr>
          <p:cNvPr id="3" name="Content Placeholder 2"/>
          <p:cNvSpPr>
            <a:spLocks noGrp="1"/>
          </p:cNvSpPr>
          <p:nvPr>
            <p:ph idx="1"/>
          </p:nvPr>
        </p:nvSpPr>
        <p:spPr/>
        <p:txBody>
          <a:bodyPr/>
          <a:lstStyle/>
          <a:p>
            <a:r>
              <a:rPr lang="en-US" dirty="0" smtClean="0"/>
              <a:t>State agencies are responsible for training sub-recipient agencies on an </a:t>
            </a:r>
            <a:r>
              <a:rPr lang="en-US" dirty="0" smtClean="0">
                <a:solidFill>
                  <a:srgbClr val="FF0000"/>
                </a:solidFill>
              </a:rPr>
              <a:t>annual basis</a:t>
            </a:r>
            <a:r>
              <a:rPr lang="en-US" dirty="0" smtClean="0"/>
              <a:t>.</a:t>
            </a:r>
          </a:p>
          <a:p>
            <a:endParaRPr lang="en-US" dirty="0"/>
          </a:p>
          <a:p>
            <a:r>
              <a:rPr lang="en-US" dirty="0" smtClean="0"/>
              <a:t>Sub-recipient agencies are responsible for training their local sites, including “frontline staff” who interact with applicants or participants, on an </a:t>
            </a:r>
            <a:r>
              <a:rPr lang="en-US" dirty="0" smtClean="0">
                <a:solidFill>
                  <a:srgbClr val="FF0000"/>
                </a:solidFill>
              </a:rPr>
              <a:t>annual basis</a:t>
            </a:r>
            <a:r>
              <a:rPr lang="en-US" dirty="0" smtClean="0"/>
              <a:t>.</a:t>
            </a:r>
          </a:p>
          <a:p>
            <a:endParaRPr lang="en-US" dirty="0"/>
          </a:p>
          <a:p>
            <a:r>
              <a:rPr lang="en-US" dirty="0" smtClean="0"/>
              <a:t>New employees and volunteers must be trained </a:t>
            </a:r>
            <a:r>
              <a:rPr lang="en-US" dirty="0" smtClean="0">
                <a:solidFill>
                  <a:srgbClr val="FF0000"/>
                </a:solidFill>
              </a:rPr>
              <a:t>before</a:t>
            </a:r>
            <a:r>
              <a:rPr lang="en-US" dirty="0" smtClean="0"/>
              <a:t> participating in Program activities.</a:t>
            </a:r>
          </a:p>
          <a:p>
            <a:pPr marL="0" indent="0">
              <a:buNone/>
            </a:pPr>
            <a:endParaRPr lang="en-US" dirty="0"/>
          </a:p>
        </p:txBody>
      </p:sp>
    </p:spTree>
    <p:extLst>
      <p:ext uri="{BB962C8B-B14F-4D97-AF65-F5344CB8AC3E}">
        <p14:creationId xmlns:p14="http://schemas.microsoft.com/office/powerpoint/2010/main" val="241990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Rights Training</a:t>
            </a:r>
            <a:endParaRPr lang="en-US" dirty="0"/>
          </a:p>
        </p:txBody>
      </p:sp>
      <p:sp>
        <p:nvSpPr>
          <p:cNvPr id="3" name="Content Placeholder 2"/>
          <p:cNvSpPr>
            <a:spLocks noGrp="1"/>
          </p:cNvSpPr>
          <p:nvPr>
            <p:ph idx="1"/>
          </p:nvPr>
        </p:nvSpPr>
        <p:spPr/>
        <p:txBody>
          <a:bodyPr/>
          <a:lstStyle/>
          <a:p>
            <a:r>
              <a:rPr lang="en-US" dirty="0" smtClean="0"/>
              <a:t>All staff should receive training on all aspects of Civil Rights including:</a:t>
            </a:r>
          </a:p>
          <a:p>
            <a:pPr lvl="1">
              <a:buFont typeface="Wingdings" panose="05000000000000000000" pitchFamily="2" charset="2"/>
              <a:buChar char="Ø"/>
            </a:pPr>
            <a:r>
              <a:rPr lang="en-US" dirty="0" smtClean="0"/>
              <a:t>Collection and use of data</a:t>
            </a:r>
          </a:p>
          <a:p>
            <a:pPr lvl="1">
              <a:buFont typeface="Wingdings" panose="05000000000000000000" pitchFamily="2" charset="2"/>
              <a:buChar char="Ø"/>
            </a:pPr>
            <a:r>
              <a:rPr lang="en-US" dirty="0" smtClean="0"/>
              <a:t>Effective public notification systems</a:t>
            </a:r>
          </a:p>
          <a:p>
            <a:pPr lvl="1">
              <a:buFont typeface="Wingdings" panose="05000000000000000000" pitchFamily="2" charset="2"/>
              <a:buChar char="Ø"/>
            </a:pPr>
            <a:r>
              <a:rPr lang="en-US" dirty="0" smtClean="0"/>
              <a:t>Complaint procedures</a:t>
            </a:r>
          </a:p>
          <a:p>
            <a:pPr lvl="1">
              <a:buFont typeface="Wingdings" panose="05000000000000000000" pitchFamily="2" charset="2"/>
              <a:buChar char="Ø"/>
            </a:pPr>
            <a:r>
              <a:rPr lang="en-US" dirty="0" smtClean="0"/>
              <a:t>Compliance review techniques</a:t>
            </a:r>
          </a:p>
          <a:p>
            <a:pPr lvl="1">
              <a:buFont typeface="Wingdings" panose="05000000000000000000" pitchFamily="2" charset="2"/>
              <a:buChar char="Ø"/>
            </a:pPr>
            <a:r>
              <a:rPr lang="en-US" dirty="0" smtClean="0"/>
              <a:t>Resolution of noncompliance</a:t>
            </a:r>
          </a:p>
          <a:p>
            <a:pPr lvl="1">
              <a:buFont typeface="Wingdings" panose="05000000000000000000" pitchFamily="2" charset="2"/>
              <a:buChar char="Ø"/>
            </a:pPr>
            <a:r>
              <a:rPr lang="en-US" dirty="0" smtClean="0"/>
              <a:t>Requirements for reasonable modification of persons with disabilities</a:t>
            </a:r>
          </a:p>
          <a:p>
            <a:pPr lvl="1">
              <a:buFont typeface="Wingdings" panose="05000000000000000000" pitchFamily="2" charset="2"/>
              <a:buChar char="Ø"/>
            </a:pPr>
            <a:r>
              <a:rPr lang="en-US" dirty="0" smtClean="0"/>
              <a:t>Requirements for language assistance</a:t>
            </a:r>
          </a:p>
          <a:p>
            <a:pPr lvl="1">
              <a:buFont typeface="Wingdings" panose="05000000000000000000" pitchFamily="2" charset="2"/>
              <a:buChar char="Ø"/>
            </a:pPr>
            <a:r>
              <a:rPr lang="en-US" dirty="0" smtClean="0"/>
              <a:t>Conflict resolution and customer service</a:t>
            </a:r>
          </a:p>
          <a:p>
            <a:pPr marL="457200" lvl="1" indent="0">
              <a:buNone/>
            </a:pPr>
            <a:endParaRPr lang="en-US" dirty="0"/>
          </a:p>
        </p:txBody>
      </p:sp>
    </p:spTree>
    <p:extLst>
      <p:ext uri="{BB962C8B-B14F-4D97-AF65-F5344CB8AC3E}">
        <p14:creationId xmlns:p14="http://schemas.microsoft.com/office/powerpoint/2010/main" val="4208659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Race/Ethnic Data Collection</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Purpose:</a:t>
            </a:r>
          </a:p>
          <a:p>
            <a:pPr lvl="1"/>
            <a:endParaRPr lang="en-US" dirty="0" smtClean="0"/>
          </a:p>
          <a:p>
            <a:pPr lvl="1">
              <a:buFont typeface="Wingdings" panose="05000000000000000000" pitchFamily="2" charset="2"/>
              <a:buChar char="v"/>
            </a:pPr>
            <a:r>
              <a:rPr lang="en-US" dirty="0" smtClean="0"/>
              <a:t>To determine how effectively FNS programs are reaching potentially eligible persons and beneficiaries</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smtClean="0"/>
          </a:p>
          <a:p>
            <a:pPr lvl="1">
              <a:buFont typeface="Wingdings" panose="05000000000000000000" pitchFamily="2" charset="2"/>
              <a:buChar char="v"/>
            </a:pPr>
            <a:r>
              <a:rPr lang="en-US" dirty="0" smtClean="0"/>
              <a:t>As a means of monitoring Civil Rights compliance, State agencies will establish a system for the collection of racial/ethnic data of each person applying for and receiving benefits.</a:t>
            </a:r>
            <a:endParaRPr lang="en-US" dirty="0"/>
          </a:p>
        </p:txBody>
      </p:sp>
    </p:spTree>
    <p:extLst>
      <p:ext uri="{BB962C8B-B14F-4D97-AF65-F5344CB8AC3E}">
        <p14:creationId xmlns:p14="http://schemas.microsoft.com/office/powerpoint/2010/main" val="2794104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Race/Ethnicity Data Collection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Applicants will be assured that the information is required for and used for statistical purposes only and has no effect on eligibility criteria.</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Data should be collected at the point of application and retained at the service delivery area for CACFP.</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SFSP data should be collected once for each session—typically during the first week visit.</a:t>
            </a:r>
            <a:endParaRPr lang="en-US" dirty="0"/>
          </a:p>
        </p:txBody>
      </p:sp>
    </p:spTree>
    <p:extLst>
      <p:ext uri="{BB962C8B-B14F-4D97-AF65-F5344CB8AC3E}">
        <p14:creationId xmlns:p14="http://schemas.microsoft.com/office/powerpoint/2010/main" val="3561758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Race/Ethnic Data Collection</a:t>
            </a:r>
            <a:endParaRPr lang="en-US" dirty="0"/>
          </a:p>
        </p:txBody>
      </p:sp>
      <p:sp>
        <p:nvSpPr>
          <p:cNvPr id="3" name="Content Placeholder 2"/>
          <p:cNvSpPr>
            <a:spLocks noGrp="1"/>
          </p:cNvSpPr>
          <p:nvPr>
            <p:ph idx="1"/>
          </p:nvPr>
        </p:nvSpPr>
        <p:spPr/>
        <p:txBody>
          <a:bodyPr/>
          <a:lstStyle/>
          <a:p>
            <a:pPr marL="0" indent="0" algn="ctr">
              <a:buNone/>
            </a:pPr>
            <a:r>
              <a:rPr lang="en-US" u="sng" dirty="0" smtClean="0"/>
              <a:t>Two Question Format</a:t>
            </a:r>
          </a:p>
          <a:p>
            <a:pPr marL="457200" indent="-457200">
              <a:buAutoNum type="arabicPeriod"/>
            </a:pPr>
            <a:endParaRPr lang="en-US" dirty="0" smtClean="0"/>
          </a:p>
          <a:p>
            <a:pPr marL="457200" indent="-457200">
              <a:buAutoNum type="arabicPeriod"/>
            </a:pPr>
            <a:r>
              <a:rPr lang="en-US" dirty="0" smtClean="0"/>
              <a:t>Ethnicity (must select one of the following)</a:t>
            </a:r>
          </a:p>
          <a:p>
            <a:pPr lvl="2"/>
            <a:r>
              <a:rPr lang="en-US" i="1" dirty="0" smtClean="0"/>
              <a:t>Hispanic or Latino</a:t>
            </a:r>
          </a:p>
          <a:p>
            <a:pPr lvl="2"/>
            <a:r>
              <a:rPr lang="en-US" i="1" dirty="0" smtClean="0"/>
              <a:t>Not Hispanic or Latino</a:t>
            </a:r>
          </a:p>
          <a:p>
            <a:pPr lvl="2"/>
            <a:endParaRPr lang="en-US" i="1" dirty="0" smtClean="0"/>
          </a:p>
          <a:p>
            <a:pPr marL="457200" indent="-457200">
              <a:buAutoNum type="arabicPeriod" startAt="2"/>
            </a:pPr>
            <a:r>
              <a:rPr lang="en-US" dirty="0" smtClean="0"/>
              <a:t>Race (select one or more of the following)</a:t>
            </a:r>
          </a:p>
          <a:p>
            <a:pPr lvl="2"/>
            <a:r>
              <a:rPr lang="en-US" i="1" dirty="0" smtClean="0"/>
              <a:t>American Indian or Alaskan Native</a:t>
            </a:r>
          </a:p>
          <a:p>
            <a:pPr lvl="2"/>
            <a:r>
              <a:rPr lang="en-US" i="1" dirty="0" smtClean="0"/>
              <a:t>Asian</a:t>
            </a:r>
          </a:p>
          <a:p>
            <a:pPr lvl="2"/>
            <a:r>
              <a:rPr lang="en-US" i="1" dirty="0" smtClean="0"/>
              <a:t>Black or African American</a:t>
            </a:r>
          </a:p>
          <a:p>
            <a:pPr lvl="2"/>
            <a:r>
              <a:rPr lang="en-US" i="1" dirty="0" smtClean="0"/>
              <a:t>Native Hawaiian or Other Pacific Islander</a:t>
            </a:r>
          </a:p>
          <a:p>
            <a:pPr lvl="2"/>
            <a:r>
              <a:rPr lang="en-US" i="1" dirty="0" smtClean="0"/>
              <a:t>White</a:t>
            </a:r>
          </a:p>
        </p:txBody>
      </p:sp>
    </p:spTree>
    <p:extLst>
      <p:ext uri="{BB962C8B-B14F-4D97-AF65-F5344CB8AC3E}">
        <p14:creationId xmlns:p14="http://schemas.microsoft.com/office/powerpoint/2010/main" val="776114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LEP Requirements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Title VI and its implementing regulations, Executive Order 13166, and USDA LEP guidance require…</a:t>
            </a:r>
          </a:p>
          <a:p>
            <a:pPr marL="0" indent="0">
              <a:buNone/>
            </a:pPr>
            <a:endParaRPr lang="en-US" dirty="0"/>
          </a:p>
          <a:p>
            <a:pPr marL="0" indent="0">
              <a:buNone/>
            </a:pPr>
            <a:r>
              <a:rPr lang="en-US" dirty="0" smtClean="0"/>
              <a:t>…Federal agencies and recipients (State agencies, local agencies, or other sub-recipients) to take reasonable steps to ensure </a:t>
            </a:r>
            <a:r>
              <a:rPr lang="en-US" dirty="0" smtClean="0">
                <a:solidFill>
                  <a:srgbClr val="FF0000"/>
                </a:solidFill>
              </a:rPr>
              <a:t>“meaningful” </a:t>
            </a:r>
            <a:r>
              <a:rPr lang="en-US" dirty="0" smtClean="0"/>
              <a:t>access to their programs and activities by Limited English Proficiency (LEP) persons.</a:t>
            </a:r>
          </a:p>
          <a:p>
            <a:endParaRPr lang="en-US" dirty="0"/>
          </a:p>
          <a:p>
            <a:pPr marL="0" indent="0" algn="ctr">
              <a:buNone/>
            </a:pPr>
            <a:r>
              <a:rPr lang="en-US" dirty="0" smtClean="0"/>
              <a:t>(FNS Instruction 113-1, Section VII)</a:t>
            </a:r>
            <a:endParaRPr lang="en-US" dirty="0"/>
          </a:p>
        </p:txBody>
      </p:sp>
    </p:spTree>
    <p:extLst>
      <p:ext uri="{BB962C8B-B14F-4D97-AF65-F5344CB8AC3E}">
        <p14:creationId xmlns:p14="http://schemas.microsoft.com/office/powerpoint/2010/main" val="515383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Are Persons With LEP?</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lgn="just">
              <a:buNone/>
            </a:pPr>
            <a:r>
              <a:rPr lang="en-US" dirty="0" smtClean="0"/>
              <a:t>Individuals who do not speak English as their primary language and who have a limited ability to read, speak, write, or understand English.</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37031"/>
            <a:ext cx="1828800" cy="14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267200"/>
            <a:ext cx="255547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7292" y="1219200"/>
            <a:ext cx="2268338" cy="206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850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3">
                    <a:lumMod val="75000"/>
                  </a:schemeClr>
                </a:solidFill>
              </a:rPr>
              <a:t>1.  </a:t>
            </a:r>
            <a:r>
              <a:rPr lang="en-US" dirty="0"/>
              <a:t>Civil Rights Coverage and Legal Authorities</a:t>
            </a:r>
          </a:p>
          <a:p>
            <a:endParaRPr lang="en-US" dirty="0"/>
          </a:p>
          <a:p>
            <a:pPr marL="0" indent="0">
              <a:buNone/>
            </a:pPr>
            <a:r>
              <a:rPr lang="en-US" dirty="0">
                <a:solidFill>
                  <a:schemeClr val="accent3">
                    <a:lumMod val="75000"/>
                  </a:schemeClr>
                </a:solidFill>
              </a:rPr>
              <a:t>2.  </a:t>
            </a:r>
            <a:r>
              <a:rPr lang="en-US" dirty="0"/>
              <a:t>Areas of Compliance</a:t>
            </a:r>
          </a:p>
          <a:p>
            <a:pPr lvl="1">
              <a:buFont typeface="Wingdings" panose="05000000000000000000" pitchFamily="2" charset="2"/>
              <a:buChar char="v"/>
            </a:pPr>
            <a:r>
              <a:rPr lang="en-US" dirty="0"/>
              <a:t>Public notification requirements</a:t>
            </a:r>
          </a:p>
          <a:p>
            <a:pPr lvl="1">
              <a:buFont typeface="Wingdings" panose="05000000000000000000" pitchFamily="2" charset="2"/>
              <a:buChar char="v"/>
            </a:pPr>
            <a:r>
              <a:rPr lang="en-US" dirty="0"/>
              <a:t>Assurances</a:t>
            </a:r>
          </a:p>
          <a:p>
            <a:pPr lvl="1">
              <a:buFont typeface="Wingdings" panose="05000000000000000000" pitchFamily="2" charset="2"/>
              <a:buChar char="v"/>
            </a:pPr>
            <a:r>
              <a:rPr lang="en-US" dirty="0"/>
              <a:t>Complaints of discrimination</a:t>
            </a:r>
          </a:p>
          <a:p>
            <a:pPr lvl="1">
              <a:buFont typeface="Wingdings" panose="05000000000000000000" pitchFamily="2" charset="2"/>
              <a:buChar char="v"/>
            </a:pPr>
            <a:r>
              <a:rPr lang="en-US" dirty="0"/>
              <a:t>Civil Rights training</a:t>
            </a:r>
          </a:p>
          <a:p>
            <a:pPr lvl="1">
              <a:buFont typeface="Wingdings" panose="05000000000000000000" pitchFamily="2" charset="2"/>
              <a:buChar char="v"/>
            </a:pPr>
            <a:r>
              <a:rPr lang="en-US" dirty="0"/>
              <a:t>Racial and ethnic data collection</a:t>
            </a:r>
          </a:p>
          <a:p>
            <a:pPr lvl="1">
              <a:buFont typeface="Wingdings" panose="05000000000000000000" pitchFamily="2" charset="2"/>
              <a:buChar char="v"/>
            </a:pPr>
            <a:r>
              <a:rPr lang="en-US" dirty="0"/>
              <a:t>Limited English Proficiency (LEP)</a:t>
            </a:r>
          </a:p>
          <a:p>
            <a:pPr lvl="1">
              <a:buFont typeface="Wingdings" panose="05000000000000000000" pitchFamily="2" charset="2"/>
              <a:buChar char="v"/>
            </a:pPr>
            <a:r>
              <a:rPr lang="en-US" dirty="0"/>
              <a:t>Disability discrimination</a:t>
            </a:r>
          </a:p>
          <a:p>
            <a:pPr lvl="1">
              <a:buFont typeface="Wingdings" panose="05000000000000000000" pitchFamily="2" charset="2"/>
              <a:buChar char="v"/>
            </a:pPr>
            <a:r>
              <a:rPr lang="en-US" dirty="0"/>
              <a:t>Compliance reviews</a:t>
            </a:r>
          </a:p>
          <a:p>
            <a:pPr lvl="1">
              <a:buFont typeface="Wingdings" panose="05000000000000000000" pitchFamily="2" charset="2"/>
              <a:buChar char="v"/>
            </a:pPr>
            <a:r>
              <a:rPr lang="en-US" dirty="0"/>
              <a:t>Resolution of noncompliance</a:t>
            </a:r>
          </a:p>
          <a:p>
            <a:pPr lvl="1">
              <a:buFont typeface="Wingdings" panose="05000000000000000000" pitchFamily="2" charset="2"/>
              <a:buChar char="v"/>
            </a:pPr>
            <a:r>
              <a:rPr lang="en-US" dirty="0"/>
              <a:t>Voluntary Resolution Agreements</a:t>
            </a:r>
          </a:p>
          <a:p>
            <a:pPr lvl="1">
              <a:buFont typeface="Wingdings" panose="05000000000000000000" pitchFamily="2" charset="2"/>
              <a:buChar char="v"/>
            </a:pPr>
            <a:r>
              <a:rPr lang="en-US" dirty="0"/>
              <a:t>Customer Service</a:t>
            </a:r>
          </a:p>
          <a:p>
            <a:endParaRPr lang="en-US" dirty="0"/>
          </a:p>
        </p:txBody>
      </p:sp>
    </p:spTree>
    <p:extLst>
      <p:ext uri="{BB962C8B-B14F-4D97-AF65-F5344CB8AC3E}">
        <p14:creationId xmlns:p14="http://schemas.microsoft.com/office/powerpoint/2010/main" val="4270339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LEP and Program Access</a:t>
            </a:r>
            <a:endParaRPr lang="en-US" dirty="0"/>
          </a:p>
        </p:txBody>
      </p:sp>
      <p:sp>
        <p:nvSpPr>
          <p:cNvPr id="3" name="Content Placeholder 2"/>
          <p:cNvSpPr>
            <a:spLocks noGrp="1"/>
          </p:cNvSpPr>
          <p:nvPr>
            <p:ph idx="1"/>
          </p:nvPr>
        </p:nvSpPr>
        <p:spPr/>
        <p:txBody>
          <a:bodyPr/>
          <a:lstStyle/>
          <a:p>
            <a:pPr marL="0" indent="0">
              <a:buNone/>
            </a:pPr>
            <a:r>
              <a:rPr lang="en-US" dirty="0" smtClean="0"/>
              <a:t>Factors to consider in addressing LEP:</a:t>
            </a:r>
          </a:p>
          <a:p>
            <a:endParaRPr lang="en-US" dirty="0"/>
          </a:p>
          <a:p>
            <a:pPr marL="457200" indent="-457200">
              <a:buAutoNum type="arabicPeriod"/>
            </a:pPr>
            <a:r>
              <a:rPr lang="en-US" dirty="0" smtClean="0"/>
              <a:t>The number or proportion of LEP persons eligible to be served or likely to be encountered within the area serviced by the recipient.</a:t>
            </a:r>
          </a:p>
          <a:p>
            <a:pPr marL="457200" indent="-457200">
              <a:buAutoNum type="arabicPeriod"/>
            </a:pPr>
            <a:r>
              <a:rPr lang="en-US" dirty="0" smtClean="0"/>
              <a:t>Frequency with which LEP individuals come in contact with the program.</a:t>
            </a:r>
          </a:p>
          <a:p>
            <a:pPr marL="457200" indent="-457200">
              <a:buAutoNum type="arabicPeriod"/>
            </a:pPr>
            <a:r>
              <a:rPr lang="en-US" dirty="0" smtClean="0"/>
              <a:t>Nature and importance of the program, activity, or service provided by the program.</a:t>
            </a:r>
          </a:p>
          <a:p>
            <a:pPr marL="457200" indent="-457200">
              <a:buAutoNum type="arabicPeriod"/>
            </a:pPr>
            <a:r>
              <a:rPr lang="en-US" dirty="0" smtClean="0"/>
              <a:t>Resources available to the recipient and costs.</a:t>
            </a:r>
          </a:p>
        </p:txBody>
      </p:sp>
    </p:spTree>
    <p:extLst>
      <p:ext uri="{BB962C8B-B14F-4D97-AF65-F5344CB8AC3E}">
        <p14:creationId xmlns:p14="http://schemas.microsoft.com/office/powerpoint/2010/main" val="2969360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and Program Access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States must conduct assessments to determine a language profile for their State, taking into account regional differences and updating, as appropriate.</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Translation of vital documents is required.</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Notification of free interpretation services is required.</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Front line staff training concerning how to provide LEP populations with meaningful access is paramount.</a:t>
            </a:r>
            <a:endParaRPr lang="en-US" dirty="0"/>
          </a:p>
        </p:txBody>
      </p:sp>
    </p:spTree>
    <p:extLst>
      <p:ext uri="{BB962C8B-B14F-4D97-AF65-F5344CB8AC3E}">
        <p14:creationId xmlns:p14="http://schemas.microsoft.com/office/powerpoint/2010/main" val="2703431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and Program Access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Population data sources:</a:t>
            </a:r>
          </a:p>
          <a:p>
            <a:endParaRPr lang="en-US" dirty="0"/>
          </a:p>
          <a:p>
            <a:r>
              <a:rPr lang="en-US" dirty="0" smtClean="0"/>
              <a:t>Interagency </a:t>
            </a:r>
            <a:r>
              <a:rPr lang="en-US" dirty="0"/>
              <a:t>LEP Website –Mapping Tool</a:t>
            </a:r>
          </a:p>
          <a:p>
            <a:pPr marL="0" indent="0">
              <a:buNone/>
            </a:pPr>
            <a:r>
              <a:rPr lang="en-US" dirty="0" smtClean="0"/>
              <a:t>	http</a:t>
            </a:r>
            <a:r>
              <a:rPr lang="en-US" dirty="0"/>
              <a:t>://www.lep.gov/maps/</a:t>
            </a:r>
          </a:p>
          <a:p>
            <a:endParaRPr lang="en-US" dirty="0"/>
          </a:p>
          <a:p>
            <a:r>
              <a:rPr lang="en-US" dirty="0" smtClean="0"/>
              <a:t>US </a:t>
            </a:r>
            <a:r>
              <a:rPr lang="en-US" dirty="0"/>
              <a:t>Census Data</a:t>
            </a:r>
          </a:p>
          <a:p>
            <a:pPr marL="0" indent="0">
              <a:buNone/>
            </a:pPr>
            <a:r>
              <a:rPr lang="en-US" dirty="0" smtClean="0"/>
              <a:t>	http</a:t>
            </a:r>
            <a:r>
              <a:rPr lang="en-US" dirty="0"/>
              <a:t>://www.census.gov/2010census/data/</a:t>
            </a:r>
          </a:p>
          <a:p>
            <a:endParaRPr lang="en-US" dirty="0"/>
          </a:p>
          <a:p>
            <a:r>
              <a:rPr lang="en-US" dirty="0" smtClean="0"/>
              <a:t>American </a:t>
            </a:r>
            <a:r>
              <a:rPr lang="en-US" dirty="0"/>
              <a:t>Community Survey</a:t>
            </a:r>
          </a:p>
          <a:p>
            <a:pPr marL="0" indent="0">
              <a:buNone/>
            </a:pPr>
            <a:r>
              <a:rPr lang="en-US" dirty="0" smtClean="0"/>
              <a:t>	http</a:t>
            </a:r>
            <a:r>
              <a:rPr lang="en-US" dirty="0"/>
              <a:t>://www.census.gov/acs/</a:t>
            </a:r>
          </a:p>
          <a:p>
            <a:endParaRPr lang="en-US" dirty="0"/>
          </a:p>
          <a:p>
            <a:r>
              <a:rPr lang="en-US" dirty="0" smtClean="0"/>
              <a:t>Migration </a:t>
            </a:r>
            <a:r>
              <a:rPr lang="en-US" dirty="0"/>
              <a:t>Policy Institute’s National Center on Immigrant Integration Policy</a:t>
            </a:r>
          </a:p>
          <a:p>
            <a:pPr marL="0" indent="0">
              <a:buNone/>
            </a:pPr>
            <a:r>
              <a:rPr lang="en-US" dirty="0" smtClean="0"/>
              <a:t>	http</a:t>
            </a:r>
            <a:r>
              <a:rPr lang="en-US" dirty="0"/>
              <a:t>://www.migrationpolicy.org/</a:t>
            </a:r>
          </a:p>
          <a:p>
            <a:endParaRPr lang="en-US" dirty="0"/>
          </a:p>
        </p:txBody>
      </p:sp>
    </p:spTree>
    <p:extLst>
      <p:ext uri="{BB962C8B-B14F-4D97-AF65-F5344CB8AC3E}">
        <p14:creationId xmlns:p14="http://schemas.microsoft.com/office/powerpoint/2010/main" val="1757628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Disability Discrimination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a:t>Sections 504 of the Rehabilitation Act of 1973 and USDA implementing Regulation, 7 CFR Part </a:t>
            </a:r>
            <a:r>
              <a:rPr lang="en-US" dirty="0" smtClean="0"/>
              <a:t>15b</a:t>
            </a:r>
          </a:p>
          <a:p>
            <a:pPr lvl="1"/>
            <a:r>
              <a:rPr lang="en-US" dirty="0" smtClean="0">
                <a:solidFill>
                  <a:srgbClr val="FF0000"/>
                </a:solidFill>
              </a:rPr>
              <a:t>prohibits </a:t>
            </a:r>
            <a:r>
              <a:rPr lang="en-US" dirty="0">
                <a:solidFill>
                  <a:srgbClr val="FF0000"/>
                </a:solidFill>
              </a:rPr>
              <a:t>discrimination based on disability in programs or activities receiving Federal financial assistance.</a:t>
            </a:r>
          </a:p>
          <a:p>
            <a:endParaRPr lang="en-US" dirty="0"/>
          </a:p>
          <a:p>
            <a:r>
              <a:rPr lang="en-US" dirty="0"/>
              <a:t>Americans with Disabilities Act (ADA), 28 CFR Part 35, Title II, Subtitle </a:t>
            </a:r>
            <a:r>
              <a:rPr lang="en-US" dirty="0" smtClean="0"/>
              <a:t>A</a:t>
            </a:r>
          </a:p>
          <a:p>
            <a:pPr lvl="1"/>
            <a:r>
              <a:rPr lang="en-US" dirty="0" smtClean="0">
                <a:solidFill>
                  <a:srgbClr val="FF0000"/>
                </a:solidFill>
              </a:rPr>
              <a:t>prohibits </a:t>
            </a:r>
            <a:r>
              <a:rPr lang="en-US" dirty="0">
                <a:solidFill>
                  <a:srgbClr val="FF0000"/>
                </a:solidFill>
              </a:rPr>
              <a:t>discrimination on the basis of disability in all services, </a:t>
            </a:r>
            <a:r>
              <a:rPr lang="en-US" dirty="0" smtClean="0">
                <a:solidFill>
                  <a:srgbClr val="FF0000"/>
                </a:solidFill>
              </a:rPr>
              <a:t>programs, </a:t>
            </a:r>
            <a:r>
              <a:rPr lang="en-US" dirty="0">
                <a:solidFill>
                  <a:srgbClr val="FF0000"/>
                </a:solidFill>
              </a:rPr>
              <a:t>and activities provided to the public by State and local governments.</a:t>
            </a:r>
          </a:p>
          <a:p>
            <a:endParaRPr lang="en-US" dirty="0"/>
          </a:p>
          <a:p>
            <a:r>
              <a:rPr lang="en-US" dirty="0"/>
              <a:t>These Civil Rights laws protect persons with disabilities if they are potential applicants or participants in any FNS funded programs.</a:t>
            </a:r>
          </a:p>
        </p:txBody>
      </p:sp>
    </p:spTree>
    <p:extLst>
      <p:ext uri="{BB962C8B-B14F-4D97-AF65-F5344CB8AC3E}">
        <p14:creationId xmlns:p14="http://schemas.microsoft.com/office/powerpoint/2010/main" val="3779624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Disability Discrimination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What </a:t>
            </a:r>
            <a:r>
              <a:rPr lang="en-US" dirty="0"/>
              <a:t>is the definition of </a:t>
            </a:r>
            <a:r>
              <a:rPr lang="en-US" i="1" dirty="0"/>
              <a:t>disability</a:t>
            </a:r>
            <a:r>
              <a:rPr lang="en-US" dirty="0"/>
              <a:t>?</a:t>
            </a:r>
          </a:p>
          <a:p>
            <a:pPr marL="0" indent="0">
              <a:buNone/>
            </a:pPr>
            <a:endParaRPr lang="en-US" dirty="0" smtClean="0"/>
          </a:p>
          <a:p>
            <a:pPr marL="0" indent="0">
              <a:buNone/>
            </a:pPr>
            <a:r>
              <a:rPr lang="en-US" dirty="0" smtClean="0"/>
              <a:t>A </a:t>
            </a:r>
            <a:r>
              <a:rPr lang="en-US" dirty="0"/>
              <a:t>person who has a physical or mental impairment which substantially limits one or more major life activities, has a record of such an impairment, or is regarded as having such an impairment</a:t>
            </a:r>
            <a:r>
              <a:rPr lang="en-US" dirty="0" smtClean="0"/>
              <a:t>.  </a:t>
            </a:r>
          </a:p>
          <a:p>
            <a:pPr marL="0" indent="0">
              <a:buNone/>
            </a:pPr>
            <a:endParaRPr lang="en-US" dirty="0"/>
          </a:p>
          <a:p>
            <a:pPr marL="0" indent="0">
              <a:buNone/>
            </a:pPr>
            <a:r>
              <a:rPr lang="en-US" dirty="0" smtClean="0"/>
              <a:t>Also included are:</a:t>
            </a:r>
          </a:p>
          <a:p>
            <a:pPr lvl="2"/>
            <a:r>
              <a:rPr lang="en-US" dirty="0" smtClean="0"/>
              <a:t>functions </a:t>
            </a:r>
            <a:r>
              <a:rPr lang="en-US" dirty="0"/>
              <a:t>of the immune system, </a:t>
            </a:r>
            <a:endParaRPr lang="en-US" dirty="0" smtClean="0"/>
          </a:p>
          <a:p>
            <a:pPr lvl="2"/>
            <a:r>
              <a:rPr lang="en-US" dirty="0" smtClean="0"/>
              <a:t>normal </a:t>
            </a:r>
            <a:r>
              <a:rPr lang="en-US" dirty="0"/>
              <a:t>cell growth, </a:t>
            </a:r>
            <a:endParaRPr lang="en-US" dirty="0" smtClean="0"/>
          </a:p>
          <a:p>
            <a:pPr lvl="2"/>
            <a:r>
              <a:rPr lang="en-US" dirty="0" smtClean="0"/>
              <a:t>digestive</a:t>
            </a:r>
            <a:r>
              <a:rPr lang="en-US" dirty="0"/>
              <a:t>, bowel, bladder, </a:t>
            </a:r>
            <a:endParaRPr lang="en-US" dirty="0" smtClean="0"/>
          </a:p>
          <a:p>
            <a:pPr lvl="2"/>
            <a:r>
              <a:rPr lang="en-US" dirty="0" smtClean="0"/>
              <a:t>neurological</a:t>
            </a:r>
            <a:r>
              <a:rPr lang="en-US" dirty="0"/>
              <a:t>, </a:t>
            </a:r>
            <a:endParaRPr lang="en-US" dirty="0" smtClean="0"/>
          </a:p>
          <a:p>
            <a:pPr lvl="2"/>
            <a:r>
              <a:rPr lang="en-US" dirty="0" smtClean="0"/>
              <a:t>brain</a:t>
            </a:r>
            <a:r>
              <a:rPr lang="en-US" dirty="0"/>
              <a:t>, </a:t>
            </a:r>
            <a:endParaRPr lang="en-US" dirty="0" smtClean="0"/>
          </a:p>
          <a:p>
            <a:pPr lvl="2"/>
            <a:r>
              <a:rPr lang="en-US" dirty="0" smtClean="0"/>
              <a:t>respiratory</a:t>
            </a:r>
            <a:r>
              <a:rPr lang="en-US" dirty="0"/>
              <a:t>, </a:t>
            </a:r>
            <a:endParaRPr lang="en-US" dirty="0" smtClean="0"/>
          </a:p>
          <a:p>
            <a:pPr lvl="2"/>
            <a:r>
              <a:rPr lang="en-US" dirty="0" smtClean="0"/>
              <a:t>circulatory</a:t>
            </a:r>
            <a:r>
              <a:rPr lang="en-US" dirty="0"/>
              <a:t>, </a:t>
            </a:r>
            <a:endParaRPr lang="en-US" dirty="0" smtClean="0"/>
          </a:p>
          <a:p>
            <a:pPr lvl="2"/>
            <a:r>
              <a:rPr lang="en-US" dirty="0" smtClean="0"/>
              <a:t>cardiovascular</a:t>
            </a:r>
            <a:r>
              <a:rPr lang="en-US" dirty="0"/>
              <a:t>, </a:t>
            </a:r>
            <a:endParaRPr lang="en-US" dirty="0" smtClean="0"/>
          </a:p>
          <a:p>
            <a:pPr lvl="2"/>
            <a:r>
              <a:rPr lang="en-US" dirty="0" smtClean="0"/>
              <a:t>endocrine</a:t>
            </a:r>
            <a:r>
              <a:rPr lang="en-US" dirty="0"/>
              <a:t>, </a:t>
            </a:r>
            <a:endParaRPr lang="en-US" dirty="0" smtClean="0"/>
          </a:p>
          <a:p>
            <a:pPr lvl="2"/>
            <a:r>
              <a:rPr lang="en-US" dirty="0" smtClean="0"/>
              <a:t>and </a:t>
            </a:r>
            <a:r>
              <a:rPr lang="en-US" dirty="0"/>
              <a:t>reproductive functions. </a:t>
            </a:r>
          </a:p>
          <a:p>
            <a:pPr marL="114300" indent="0">
              <a:buNone/>
            </a:pPr>
            <a:endParaRPr lang="en-US" dirty="0"/>
          </a:p>
          <a:p>
            <a:pPr marL="114300" indent="0">
              <a:buNone/>
            </a:pPr>
            <a:r>
              <a:rPr lang="en-US" dirty="0" smtClean="0"/>
              <a:t>*Major </a:t>
            </a:r>
            <a:r>
              <a:rPr lang="en-US" dirty="0"/>
              <a:t>life activity means functions such as caring for one’s self, performing manual tasks, walking, seeing, hearing, speaking, breathing, learning and working. </a:t>
            </a:r>
          </a:p>
          <a:p>
            <a:pPr marL="3657600" lvl="8" indent="0">
              <a:buNone/>
            </a:pPr>
            <a:endParaRPr lang="en-US" dirty="0" smtClean="0"/>
          </a:p>
          <a:p>
            <a:pPr marL="3657600" lvl="8" indent="0">
              <a:buNone/>
            </a:pPr>
            <a:r>
              <a:rPr lang="en-US" dirty="0" smtClean="0"/>
              <a:t>(</a:t>
            </a:r>
            <a:r>
              <a:rPr lang="en-US" dirty="0"/>
              <a:t>ADA </a:t>
            </a:r>
            <a:r>
              <a:rPr lang="en-US" dirty="0" smtClean="0"/>
              <a:t>Amendments Act </a:t>
            </a:r>
            <a:r>
              <a:rPr lang="en-US" dirty="0"/>
              <a:t>of 2008)</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048000"/>
            <a:ext cx="2590800" cy="143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302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Disability Discrimination</a:t>
            </a:r>
            <a:endParaRPr lang="en-US" dirty="0"/>
          </a:p>
        </p:txBody>
      </p:sp>
      <p:sp>
        <p:nvSpPr>
          <p:cNvPr id="3" name="Content Placeholder 2"/>
          <p:cNvSpPr>
            <a:spLocks noGrp="1"/>
          </p:cNvSpPr>
          <p:nvPr>
            <p:ph idx="1"/>
          </p:nvPr>
        </p:nvSpPr>
        <p:spPr/>
        <p:txBody>
          <a:bodyPr/>
          <a:lstStyle/>
          <a:p>
            <a:endParaRPr lang="en-US" dirty="0"/>
          </a:p>
          <a:p>
            <a:r>
              <a:rPr lang="en-US" dirty="0"/>
              <a:t>The </a:t>
            </a:r>
            <a:r>
              <a:rPr lang="en-US" dirty="0" smtClean="0"/>
              <a:t>Americans with Disabilities Act (ADA) </a:t>
            </a:r>
            <a:r>
              <a:rPr lang="en-US" dirty="0"/>
              <a:t>requires public entities to make </a:t>
            </a:r>
            <a:r>
              <a:rPr lang="en-US" dirty="0" smtClean="0"/>
              <a:t>reasonable modifications </a:t>
            </a:r>
            <a:r>
              <a:rPr lang="en-US" dirty="0"/>
              <a:t>in their usual ways of doing things when necessary to accommodate people who have </a:t>
            </a:r>
            <a:r>
              <a:rPr lang="en-US" dirty="0" smtClean="0"/>
              <a:t>disabilities.</a:t>
            </a:r>
          </a:p>
          <a:p>
            <a:pPr lvl="1"/>
            <a:r>
              <a:rPr lang="en-US" dirty="0" smtClean="0"/>
              <a:t>e.g</a:t>
            </a:r>
            <a:r>
              <a:rPr lang="en-US" dirty="0"/>
              <a:t>. provide Braille, large print, audio tape, other auxiliary aids or </a:t>
            </a:r>
            <a:r>
              <a:rPr lang="en-US" dirty="0" smtClean="0"/>
              <a:t>services </a:t>
            </a:r>
            <a:endParaRPr lang="en-US" dirty="0"/>
          </a:p>
          <a:p>
            <a:endParaRPr lang="en-US" dirty="0" smtClean="0"/>
          </a:p>
          <a:p>
            <a:r>
              <a:rPr lang="en-US" dirty="0" smtClean="0"/>
              <a:t>Providing </a:t>
            </a:r>
            <a:r>
              <a:rPr lang="en-US" dirty="0"/>
              <a:t>qualified sign language interpreters for persons with hearing disabilities may be necessary to effectively communicate with </a:t>
            </a:r>
            <a:r>
              <a:rPr lang="en-US" dirty="0" smtClean="0"/>
              <a:t>applicants </a:t>
            </a:r>
            <a:r>
              <a:rPr lang="en-US" dirty="0"/>
              <a:t>and participants. </a:t>
            </a:r>
          </a:p>
        </p:txBody>
      </p:sp>
    </p:spTree>
    <p:extLst>
      <p:ext uri="{BB962C8B-B14F-4D97-AF65-F5344CB8AC3E}">
        <p14:creationId xmlns:p14="http://schemas.microsoft.com/office/powerpoint/2010/main" val="4070641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Compliance Reviews</a:t>
            </a:r>
            <a:endParaRPr lang="en-US" dirty="0"/>
          </a:p>
        </p:txBody>
      </p:sp>
      <p:sp>
        <p:nvSpPr>
          <p:cNvPr id="3" name="Content Placeholder 2"/>
          <p:cNvSpPr>
            <a:spLocks noGrp="1"/>
          </p:cNvSpPr>
          <p:nvPr>
            <p:ph idx="1"/>
          </p:nvPr>
        </p:nvSpPr>
        <p:spPr/>
        <p:txBody>
          <a:bodyPr/>
          <a:lstStyle/>
          <a:p>
            <a:pPr marL="0" indent="0">
              <a:buNone/>
            </a:pPr>
            <a:r>
              <a:rPr lang="en-US" dirty="0" smtClean="0"/>
              <a:t>Purpose: to examine the activities of State agencies, local agencies, and sub-recipients to determine Civil Rights compliance</a:t>
            </a:r>
          </a:p>
          <a:p>
            <a:endParaRPr lang="en-US" dirty="0" smtClean="0"/>
          </a:p>
          <a:p>
            <a:r>
              <a:rPr lang="en-US" dirty="0" smtClean="0"/>
              <a:t>FNS Civil Rights and Program staff review State agencies.</a:t>
            </a:r>
          </a:p>
          <a:p>
            <a:r>
              <a:rPr lang="en-US" dirty="0" smtClean="0"/>
              <a:t>FNS staff and State agencies review sponsors.</a:t>
            </a:r>
          </a:p>
          <a:p>
            <a:r>
              <a:rPr lang="en-US" dirty="0" smtClean="0"/>
              <a:t>Sponsors review their sub-recipients.</a:t>
            </a:r>
          </a:p>
          <a:p>
            <a:endParaRPr lang="en-US" dirty="0"/>
          </a:p>
          <a:p>
            <a:pPr marL="0" indent="0">
              <a:buNone/>
            </a:pPr>
            <a:r>
              <a:rPr lang="en-US" dirty="0" smtClean="0"/>
              <a:t>Significant findings must be provided in writing to the reviewed entity and to FNS.</a:t>
            </a:r>
            <a:endParaRPr lang="en-US" dirty="0"/>
          </a:p>
        </p:txBody>
      </p:sp>
    </p:spTree>
    <p:extLst>
      <p:ext uri="{BB962C8B-B14F-4D97-AF65-F5344CB8AC3E}">
        <p14:creationId xmlns:p14="http://schemas.microsoft.com/office/powerpoint/2010/main" val="250459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Compliance Reviews</a:t>
            </a:r>
            <a:endParaRPr lang="en-US" dirty="0"/>
          </a:p>
        </p:txBody>
      </p:sp>
      <p:sp>
        <p:nvSpPr>
          <p:cNvPr id="3" name="Content Placeholder 2"/>
          <p:cNvSpPr>
            <a:spLocks noGrp="1"/>
          </p:cNvSpPr>
          <p:nvPr>
            <p:ph idx="1"/>
          </p:nvPr>
        </p:nvSpPr>
        <p:spPr/>
        <p:txBody>
          <a:bodyPr/>
          <a:lstStyle/>
          <a:p>
            <a:pPr marL="0" indent="0">
              <a:buNone/>
            </a:pPr>
            <a:r>
              <a:rPr lang="en-US" dirty="0" smtClean="0"/>
              <a:t>There are three types of compliance reviews:</a:t>
            </a:r>
          </a:p>
          <a:p>
            <a:pPr marL="0" indent="0">
              <a:buNone/>
            </a:pPr>
            <a:endParaRPr lang="en-US" dirty="0" smtClean="0"/>
          </a:p>
          <a:p>
            <a:pPr marL="0" indent="0">
              <a:buNone/>
            </a:pPr>
            <a:r>
              <a:rPr lang="en-US" dirty="0" smtClean="0">
                <a:solidFill>
                  <a:schemeClr val="accent3">
                    <a:lumMod val="75000"/>
                  </a:schemeClr>
                </a:solidFill>
              </a:rPr>
              <a:t>1. </a:t>
            </a:r>
            <a:r>
              <a:rPr lang="en-US" dirty="0" smtClean="0"/>
              <a:t>Pre-Award Reviews</a:t>
            </a:r>
          </a:p>
          <a:p>
            <a:pPr marL="0" indent="0">
              <a:buNone/>
            </a:pPr>
            <a:endParaRPr lang="en-US" dirty="0" smtClean="0"/>
          </a:p>
          <a:p>
            <a:pPr marL="0" indent="0">
              <a:buNone/>
            </a:pPr>
            <a:r>
              <a:rPr lang="en-US" dirty="0" smtClean="0">
                <a:solidFill>
                  <a:schemeClr val="accent3">
                    <a:lumMod val="75000"/>
                  </a:schemeClr>
                </a:solidFill>
              </a:rPr>
              <a:t>2. </a:t>
            </a:r>
            <a:r>
              <a:rPr lang="en-US" dirty="0" smtClean="0"/>
              <a:t>Routine (Post-Award) Reviews</a:t>
            </a:r>
          </a:p>
          <a:p>
            <a:pPr marL="0" indent="0">
              <a:buNone/>
            </a:pPr>
            <a:endParaRPr lang="en-US" dirty="0" smtClean="0"/>
          </a:p>
          <a:p>
            <a:pPr marL="0" indent="0">
              <a:buNone/>
            </a:pPr>
            <a:r>
              <a:rPr lang="en-US" dirty="0" smtClean="0">
                <a:solidFill>
                  <a:schemeClr val="accent3">
                    <a:lumMod val="75000"/>
                  </a:schemeClr>
                </a:solidFill>
              </a:rPr>
              <a:t>3. </a:t>
            </a:r>
            <a:r>
              <a:rPr lang="en-US" dirty="0" smtClean="0"/>
              <a:t>Special Reviews</a:t>
            </a:r>
            <a:endParaRPr lang="en-US" dirty="0"/>
          </a:p>
        </p:txBody>
      </p:sp>
    </p:spTree>
    <p:extLst>
      <p:ext uri="{BB962C8B-B14F-4D97-AF65-F5344CB8AC3E}">
        <p14:creationId xmlns:p14="http://schemas.microsoft.com/office/powerpoint/2010/main" val="279228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Compliance Reviews</a:t>
            </a:r>
            <a:endParaRPr lang="en-US" dirty="0"/>
          </a:p>
        </p:txBody>
      </p:sp>
      <p:sp>
        <p:nvSpPr>
          <p:cNvPr id="3" name="Content Placeholder 2"/>
          <p:cNvSpPr>
            <a:spLocks noGrp="1"/>
          </p:cNvSpPr>
          <p:nvPr>
            <p:ph idx="1"/>
          </p:nvPr>
        </p:nvSpPr>
        <p:spPr/>
        <p:txBody>
          <a:bodyPr/>
          <a:lstStyle/>
          <a:p>
            <a:pPr marL="0" indent="0" algn="ctr">
              <a:buNone/>
            </a:pPr>
            <a:r>
              <a:rPr lang="en-US" b="1" dirty="0" smtClean="0"/>
              <a:t>Pre-Award or Pre-Approval Reviews</a:t>
            </a:r>
          </a:p>
          <a:p>
            <a:pPr marL="0" indent="0">
              <a:buNone/>
            </a:pPr>
            <a:endParaRPr lang="en-US" b="1" dirty="0"/>
          </a:p>
          <a:p>
            <a:pPr marL="0" indent="0">
              <a:buNone/>
            </a:pPr>
            <a:r>
              <a:rPr lang="en-US" dirty="0" smtClean="0"/>
              <a:t>State agencies, sponsors, or other sub-recipients must be in compliance with Civil Rights requirements prior to approval for Federal financial assistance. </a:t>
            </a:r>
          </a:p>
          <a:p>
            <a:pPr marL="0" indent="0">
              <a:buNone/>
            </a:pPr>
            <a:endParaRPr lang="en-US" dirty="0"/>
          </a:p>
          <a:p>
            <a:pPr marL="0" indent="0" algn="ctr">
              <a:buNone/>
            </a:pPr>
            <a:r>
              <a:rPr lang="en-US" dirty="0" smtClean="0"/>
              <a:t> (FNS Instruction 113-1, Appendix B)</a:t>
            </a:r>
            <a:endParaRPr lang="en-US" dirty="0"/>
          </a:p>
        </p:txBody>
      </p:sp>
    </p:spTree>
    <p:extLst>
      <p:ext uri="{BB962C8B-B14F-4D97-AF65-F5344CB8AC3E}">
        <p14:creationId xmlns:p14="http://schemas.microsoft.com/office/powerpoint/2010/main" val="3265143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Compliance Reviews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Routine (Post-Award) Reviews</a:t>
            </a:r>
          </a:p>
          <a:p>
            <a:pPr marL="0" indent="0">
              <a:buNone/>
            </a:pPr>
            <a:r>
              <a:rPr lang="en-US" dirty="0" smtClean="0"/>
              <a:t>FNS and State agencies must conduct routine compliance reviews as identified by FNS Instruction 113-1 and program-specific regulations and policies.</a:t>
            </a:r>
          </a:p>
          <a:p>
            <a:pPr marL="0" indent="0">
              <a:buNone/>
            </a:pPr>
            <a:endParaRPr lang="en-US" dirty="0"/>
          </a:p>
          <a:p>
            <a:pPr marL="0" indent="0">
              <a:buNone/>
            </a:pPr>
            <a:r>
              <a:rPr lang="en-US" dirty="0" smtClean="0"/>
              <a:t>Sample routine review questions:</a:t>
            </a:r>
          </a:p>
          <a:p>
            <a:pPr marL="457200" indent="-457200">
              <a:buAutoNum type="arabicPeriod"/>
            </a:pPr>
            <a:r>
              <a:rPr lang="en-US" dirty="0" smtClean="0"/>
              <a:t>Do printed materials contain the nondiscrimination statement?</a:t>
            </a:r>
          </a:p>
          <a:p>
            <a:pPr marL="457200" indent="-457200">
              <a:buAutoNum type="arabicPeriod"/>
            </a:pPr>
            <a:r>
              <a:rPr lang="en-US" dirty="0" smtClean="0"/>
              <a:t>Is the </a:t>
            </a:r>
            <a:r>
              <a:rPr lang="en-US" i="1" dirty="0" smtClean="0"/>
              <a:t>And Justice for All</a:t>
            </a:r>
            <a:r>
              <a:rPr lang="en-US" dirty="0" smtClean="0"/>
              <a:t> poster displayed appropriately?</a:t>
            </a:r>
          </a:p>
          <a:p>
            <a:pPr marL="457200" indent="-457200">
              <a:buAutoNum type="arabicPeriod"/>
            </a:pPr>
            <a:r>
              <a:rPr lang="en-US" dirty="0" smtClean="0"/>
              <a:t>Are program informational materials available to all?</a:t>
            </a:r>
          </a:p>
          <a:p>
            <a:pPr marL="457200" indent="-457200">
              <a:buAutoNum type="arabicPeriod"/>
            </a:pPr>
            <a:r>
              <a:rPr lang="en-US" dirty="0" smtClean="0"/>
              <a:t>Is data on race and ethnicity collected appropriately?</a:t>
            </a:r>
          </a:p>
          <a:p>
            <a:pPr marL="457200" indent="-457200">
              <a:buAutoNum type="arabicPeriod"/>
            </a:pPr>
            <a:r>
              <a:rPr lang="en-US" dirty="0" smtClean="0"/>
              <a:t>How are applicants and participants advised of their right to file a Civil Rights complaint of discrimination?</a:t>
            </a:r>
          </a:p>
          <a:p>
            <a:pPr marL="457200" indent="-457200">
              <a:buAutoNum type="arabicPeriod"/>
            </a:pPr>
            <a:r>
              <a:rPr lang="en-US" dirty="0" smtClean="0"/>
              <a:t>Are reasonable modifications appropriately made for people with disabilities?</a:t>
            </a:r>
            <a:endParaRPr lang="en-US" dirty="0"/>
          </a:p>
        </p:txBody>
      </p:sp>
    </p:spTree>
    <p:extLst>
      <p:ext uri="{BB962C8B-B14F-4D97-AF65-F5344CB8AC3E}">
        <p14:creationId xmlns:p14="http://schemas.microsoft.com/office/powerpoint/2010/main" val="4227272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Civil Rights Training?</a:t>
            </a:r>
            <a:endParaRPr lang="en-US" dirty="0"/>
          </a:p>
        </p:txBody>
      </p:sp>
      <p:sp>
        <p:nvSpPr>
          <p:cNvPr id="3" name="Content Placeholder 2"/>
          <p:cNvSpPr>
            <a:spLocks noGrp="1"/>
          </p:cNvSpPr>
          <p:nvPr>
            <p:ph idx="1"/>
          </p:nvPr>
        </p:nvSpPr>
        <p:spPr/>
        <p:txBody>
          <a:bodyPr>
            <a:normAutofit lnSpcReduction="10000"/>
          </a:bodyPr>
          <a:lstStyle/>
          <a:p>
            <a:r>
              <a:rPr lang="en-US" dirty="0" smtClean="0"/>
              <a:t>Training is required so that individuals involved in all levels of administration of Programs that receive Federal financial assistance understand Federal laws, regulations, instructions, policies and other guidance.</a:t>
            </a:r>
          </a:p>
          <a:p>
            <a:pPr marL="0" indent="0">
              <a:buNone/>
            </a:pPr>
            <a:endParaRPr lang="en-US" dirty="0" smtClean="0"/>
          </a:p>
          <a:p>
            <a:r>
              <a:rPr lang="en-US" dirty="0" smtClean="0"/>
              <a:t>Anyone implementing or overseeing a USDA nutrition program is required to take annual Civil Rights training to:</a:t>
            </a:r>
          </a:p>
          <a:p>
            <a:pPr lvl="1">
              <a:buFont typeface="Wingdings" panose="05000000000000000000" pitchFamily="2" charset="2"/>
              <a:buChar char="Ø"/>
            </a:pPr>
            <a:r>
              <a:rPr lang="en-US" dirty="0" smtClean="0"/>
              <a:t>Keep aware of our responsibilities,</a:t>
            </a:r>
          </a:p>
          <a:p>
            <a:pPr lvl="1">
              <a:buFont typeface="Wingdings" panose="05000000000000000000" pitchFamily="2" charset="2"/>
              <a:buChar char="Ø"/>
            </a:pPr>
            <a:r>
              <a:rPr lang="en-US" dirty="0" smtClean="0"/>
              <a:t>Understand how to treat program applicants and participants, and</a:t>
            </a:r>
          </a:p>
          <a:p>
            <a:pPr lvl="1">
              <a:buFont typeface="Wingdings" panose="05000000000000000000" pitchFamily="2" charset="2"/>
              <a:buChar char="Ø"/>
            </a:pPr>
            <a:r>
              <a:rPr lang="en-US" dirty="0" smtClean="0"/>
              <a:t>Be knowledgeable of the process for filing complaints.</a:t>
            </a:r>
          </a:p>
          <a:p>
            <a:pPr marL="0" indent="0">
              <a:buNone/>
            </a:pPr>
            <a:endParaRPr lang="en-US" dirty="0"/>
          </a:p>
          <a:p>
            <a:r>
              <a:rPr lang="en-US" dirty="0" smtClean="0"/>
              <a:t>Eliminate discrimination</a:t>
            </a:r>
            <a:endParaRPr lang="en-US" dirty="0"/>
          </a:p>
        </p:txBody>
      </p:sp>
    </p:spTree>
    <p:extLst>
      <p:ext uri="{BB962C8B-B14F-4D97-AF65-F5344CB8AC3E}">
        <p14:creationId xmlns:p14="http://schemas.microsoft.com/office/powerpoint/2010/main" val="1946368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Compliance Reviews</a:t>
            </a:r>
            <a:endParaRPr lang="en-US" dirty="0"/>
          </a:p>
        </p:txBody>
      </p:sp>
      <p:sp>
        <p:nvSpPr>
          <p:cNvPr id="3" name="Content Placeholder 2"/>
          <p:cNvSpPr>
            <a:spLocks noGrp="1"/>
          </p:cNvSpPr>
          <p:nvPr>
            <p:ph idx="1"/>
          </p:nvPr>
        </p:nvSpPr>
        <p:spPr/>
        <p:txBody>
          <a:bodyPr/>
          <a:lstStyle/>
          <a:p>
            <a:pPr marL="0" indent="0" algn="ctr">
              <a:buNone/>
            </a:pPr>
            <a:r>
              <a:rPr lang="en-US" b="1" dirty="0" smtClean="0"/>
              <a:t>Special Reviews</a:t>
            </a:r>
          </a:p>
          <a:p>
            <a:endParaRPr lang="en-US" dirty="0" smtClean="0"/>
          </a:p>
          <a:p>
            <a:r>
              <a:rPr lang="en-US" dirty="0" smtClean="0"/>
              <a:t>May be scheduled or unannounced;</a:t>
            </a:r>
          </a:p>
          <a:p>
            <a:r>
              <a:rPr lang="en-US" dirty="0" smtClean="0"/>
              <a:t>To follow-up on previous findings of noncompliance</a:t>
            </a:r>
          </a:p>
          <a:p>
            <a:r>
              <a:rPr lang="en-US" dirty="0" smtClean="0"/>
              <a:t>To investigate reports of noncompliance by other agencies, media, or grassroots organizations</a:t>
            </a:r>
          </a:p>
          <a:p>
            <a:r>
              <a:rPr lang="en-US" dirty="0" smtClean="0"/>
              <a:t>May be specific to an incident or policy</a:t>
            </a:r>
          </a:p>
          <a:p>
            <a:r>
              <a:rPr lang="en-US" dirty="0" smtClean="0"/>
              <a:t>History of statistical underrepresentation of particular group(s)</a:t>
            </a:r>
          </a:p>
          <a:p>
            <a:r>
              <a:rPr lang="en-US" dirty="0" smtClean="0"/>
              <a:t>Pattern of complaints of discrimination</a:t>
            </a:r>
          </a:p>
          <a:p>
            <a:endParaRPr lang="en-US" dirty="0"/>
          </a:p>
        </p:txBody>
      </p:sp>
    </p:spTree>
    <p:extLst>
      <p:ext uri="{BB962C8B-B14F-4D97-AF65-F5344CB8AC3E}">
        <p14:creationId xmlns:p14="http://schemas.microsoft.com/office/powerpoint/2010/main" val="2660699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Resolution of Noncompliance</a:t>
            </a:r>
            <a:endParaRPr lang="en-US" dirty="0"/>
          </a:p>
        </p:txBody>
      </p:sp>
      <p:sp>
        <p:nvSpPr>
          <p:cNvPr id="3" name="Content Placeholder 2"/>
          <p:cNvSpPr>
            <a:spLocks noGrp="1"/>
          </p:cNvSpPr>
          <p:nvPr>
            <p:ph idx="1"/>
          </p:nvPr>
        </p:nvSpPr>
        <p:spPr/>
        <p:txBody>
          <a:bodyPr/>
          <a:lstStyle/>
          <a:p>
            <a:r>
              <a:rPr lang="en-US" dirty="0" smtClean="0"/>
              <a:t>A factual finding that any civil rights requirement, as provided by law, regulation, policy, instruction, or guidelines, is not being adhered to by a State agency, sub-recipient agency, or a local site.</a:t>
            </a:r>
          </a:p>
          <a:p>
            <a:endParaRPr lang="en-US" dirty="0"/>
          </a:p>
          <a:p>
            <a:r>
              <a:rPr lang="en-US" dirty="0" smtClean="0"/>
              <a:t>Steps must be taken immediately to obtain </a:t>
            </a:r>
            <a:r>
              <a:rPr lang="en-US" dirty="0" smtClean="0">
                <a:solidFill>
                  <a:srgbClr val="FF0000"/>
                </a:solidFill>
              </a:rPr>
              <a:t>voluntary </a:t>
            </a:r>
            <a:r>
              <a:rPr lang="en-US" dirty="0" smtClean="0"/>
              <a:t>compliance.</a:t>
            </a:r>
          </a:p>
          <a:p>
            <a:endParaRPr lang="en-US" dirty="0"/>
          </a:p>
          <a:p>
            <a:r>
              <a:rPr lang="en-US" dirty="0" smtClean="0"/>
              <a:t>A finding’s effective date is the date of notice to the reviewed entity.</a:t>
            </a:r>
            <a:endParaRPr lang="en-US" dirty="0"/>
          </a:p>
        </p:txBody>
      </p:sp>
    </p:spTree>
    <p:extLst>
      <p:ext uri="{BB962C8B-B14F-4D97-AF65-F5344CB8AC3E}">
        <p14:creationId xmlns:p14="http://schemas.microsoft.com/office/powerpoint/2010/main" val="2618817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Voluntary Resolution Agreement</a:t>
            </a:r>
            <a:endParaRPr lang="en-US" dirty="0"/>
          </a:p>
        </p:txBody>
      </p:sp>
      <p:sp>
        <p:nvSpPr>
          <p:cNvPr id="3" name="Content Placeholder 2"/>
          <p:cNvSpPr>
            <a:spLocks noGrp="1"/>
          </p:cNvSpPr>
          <p:nvPr>
            <p:ph idx="1"/>
          </p:nvPr>
        </p:nvSpPr>
        <p:spPr/>
        <p:txBody>
          <a:bodyPr>
            <a:normAutofit lnSpcReduction="10000"/>
          </a:bodyPr>
          <a:lstStyle/>
          <a:p>
            <a:r>
              <a:rPr lang="en-US" dirty="0" smtClean="0"/>
              <a:t>A VRA is an agreement that recipient(s) are willfully consenting to undertake remedial actions to address identified areas of noncompliance or in violation with applicable civil rights laws and/or regulations.</a:t>
            </a:r>
          </a:p>
          <a:p>
            <a:endParaRPr lang="en-US" dirty="0"/>
          </a:p>
          <a:p>
            <a:r>
              <a:rPr lang="en-US" dirty="0" smtClean="0"/>
              <a:t>The VRA may be between multiple parties such as the officials in authority to regulate civil rights laws (FNS Civil Rights Division (FNSCRD)), recipient or sub-recipient (State agency), and program participant (Complainant).</a:t>
            </a:r>
          </a:p>
          <a:p>
            <a:endParaRPr lang="en-US" dirty="0"/>
          </a:p>
          <a:p>
            <a:r>
              <a:rPr lang="en-US" dirty="0" smtClean="0"/>
              <a:t>VRAs may be used to closeout a Civil Rights Compliance Review at the discretion of FNSCRD in lieu of issuing a written Compliance Review report with findings.</a:t>
            </a:r>
          </a:p>
        </p:txBody>
      </p:sp>
    </p:spTree>
    <p:extLst>
      <p:ext uri="{BB962C8B-B14F-4D97-AF65-F5344CB8AC3E}">
        <p14:creationId xmlns:p14="http://schemas.microsoft.com/office/powerpoint/2010/main" val="715879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Customer Service</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smtClean="0"/>
              <a:t>Treat customers with respect and dignity</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Exercise good listening skills</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Learn to empathize with the customer</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Respond to questions in a non-threatening manner</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Communicate rules, rights and responsibilities</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Recognize and appreciate customer needs and resources</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Recognize changes in a customer’s demeanor</a:t>
            </a:r>
            <a:endParaRPr lang="en-US" dirty="0"/>
          </a:p>
        </p:txBody>
      </p:sp>
    </p:spTree>
    <p:extLst>
      <p:ext uri="{BB962C8B-B14F-4D97-AF65-F5344CB8AC3E}">
        <p14:creationId xmlns:p14="http://schemas.microsoft.com/office/powerpoint/2010/main" val="3318729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Customer Service: Professionalism</a:t>
            </a:r>
            <a:endParaRPr lang="en-US" dirty="0"/>
          </a:p>
        </p:txBody>
      </p:sp>
      <p:sp>
        <p:nvSpPr>
          <p:cNvPr id="3" name="Content Placeholder 2"/>
          <p:cNvSpPr>
            <a:spLocks noGrp="1"/>
          </p:cNvSpPr>
          <p:nvPr>
            <p:ph idx="1"/>
          </p:nvPr>
        </p:nvSpPr>
        <p:spPr/>
        <p:txBody>
          <a:bodyPr/>
          <a:lstStyle/>
          <a:p>
            <a:pPr marL="0" indent="0">
              <a:buNone/>
            </a:pPr>
            <a:r>
              <a:rPr lang="en-US" dirty="0" smtClean="0"/>
              <a:t>Respond to customers professionally by:</a:t>
            </a:r>
          </a:p>
          <a:p>
            <a:pPr>
              <a:buFont typeface="Wingdings" panose="05000000000000000000" pitchFamily="2" charset="2"/>
              <a:buChar char="v"/>
            </a:pPr>
            <a:r>
              <a:rPr lang="en-US" dirty="0" smtClean="0"/>
              <a:t>Avoid interrupting the customer</a:t>
            </a:r>
          </a:p>
          <a:p>
            <a:pPr>
              <a:buFont typeface="Wingdings" panose="05000000000000000000" pitchFamily="2" charset="2"/>
              <a:buChar char="v"/>
            </a:pPr>
            <a:r>
              <a:rPr lang="en-US" dirty="0" smtClean="0"/>
              <a:t>Be understanding</a:t>
            </a:r>
          </a:p>
          <a:p>
            <a:pPr>
              <a:buFont typeface="Wingdings" panose="05000000000000000000" pitchFamily="2" charset="2"/>
              <a:buChar char="v"/>
            </a:pPr>
            <a:r>
              <a:rPr lang="en-US" dirty="0" smtClean="0"/>
              <a:t>Talk calmly and slowly</a:t>
            </a:r>
          </a:p>
          <a:p>
            <a:pPr>
              <a:buFont typeface="Wingdings" panose="05000000000000000000" pitchFamily="2" charset="2"/>
              <a:buChar char="v"/>
            </a:pPr>
            <a:r>
              <a:rPr lang="en-US" dirty="0" smtClean="0"/>
              <a:t>Apologize</a:t>
            </a:r>
          </a:p>
          <a:p>
            <a:pPr>
              <a:buFont typeface="Wingdings" panose="05000000000000000000" pitchFamily="2" charset="2"/>
              <a:buChar char="v"/>
            </a:pPr>
            <a:r>
              <a:rPr lang="en-US" dirty="0" smtClean="0"/>
              <a:t>Identify the problem</a:t>
            </a:r>
          </a:p>
          <a:p>
            <a:pPr>
              <a:buFont typeface="Wingdings" panose="05000000000000000000" pitchFamily="2" charset="2"/>
              <a:buChar char="v"/>
            </a:pPr>
            <a:r>
              <a:rPr lang="en-US" dirty="0" smtClean="0"/>
              <a:t>Determine a solution</a:t>
            </a:r>
          </a:p>
          <a:p>
            <a:pPr>
              <a:buFont typeface="Wingdings" panose="05000000000000000000" pitchFamily="2" charset="2"/>
              <a:buChar char="v"/>
            </a:pPr>
            <a:r>
              <a:rPr lang="en-US" dirty="0" smtClean="0"/>
              <a:t>Personally follow up</a:t>
            </a:r>
          </a:p>
          <a:p>
            <a:pPr>
              <a:buFont typeface="Wingdings" panose="05000000000000000000" pitchFamily="2" charset="2"/>
              <a:buChar char="v"/>
            </a:pPr>
            <a:endParaRPr lang="en-US" dirty="0"/>
          </a:p>
          <a:p>
            <a:pPr marL="0" indent="0" algn="ctr">
              <a:buNone/>
            </a:pPr>
            <a:r>
              <a:rPr lang="en-US" b="1" i="1" dirty="0" smtClean="0">
                <a:solidFill>
                  <a:schemeClr val="accent1">
                    <a:lumMod val="75000"/>
                  </a:schemeClr>
                </a:solidFill>
              </a:rPr>
              <a:t>“Do unto others as you would have done unto you.”</a:t>
            </a:r>
            <a:endParaRPr lang="en-US" b="1" i="1" dirty="0">
              <a:solidFill>
                <a:schemeClr val="accent1">
                  <a:lumMod val="75000"/>
                </a:schemeClr>
              </a:solidFill>
            </a:endParaRPr>
          </a:p>
        </p:txBody>
      </p:sp>
    </p:spTree>
    <p:extLst>
      <p:ext uri="{BB962C8B-B14F-4D97-AF65-F5344CB8AC3E}">
        <p14:creationId xmlns:p14="http://schemas.microsoft.com/office/powerpoint/2010/main" val="2260425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Customer Service</a:t>
            </a:r>
            <a:endParaRPr lang="en-US" dirty="0"/>
          </a:p>
        </p:txBody>
      </p:sp>
      <p:sp>
        <p:nvSpPr>
          <p:cNvPr id="3" name="Content Placeholder 2"/>
          <p:cNvSpPr>
            <a:spLocks noGrp="1"/>
          </p:cNvSpPr>
          <p:nvPr>
            <p:ph idx="1"/>
          </p:nvPr>
        </p:nvSpPr>
        <p:spPr/>
        <p:txBody>
          <a:bodyPr/>
          <a:lstStyle/>
          <a:p>
            <a:pPr marL="0" indent="0">
              <a:buNone/>
            </a:pPr>
            <a:r>
              <a:rPr lang="en-US" dirty="0" smtClean="0"/>
              <a:t>Always avoid:</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Passing a complainant to a co-worker</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Letting the complainant “talk themselves out and calm down”</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Putting a complainant on hold or left in a waiting room without useful updates</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Stating, “Sorry, it’s not my job!”</a:t>
            </a:r>
          </a:p>
        </p:txBody>
      </p:sp>
    </p:spTree>
    <p:extLst>
      <p:ext uri="{BB962C8B-B14F-4D97-AF65-F5344CB8AC3E}">
        <p14:creationId xmlns:p14="http://schemas.microsoft.com/office/powerpoint/2010/main" val="3520616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Customer Service: Conflict Resolution</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smtClean="0"/>
              <a:t>Win-win</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Turning problems into possibilities</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Demonstrating empathy</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Appropriate assertiveness</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Cooperative power</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Managing emotions</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Willingness to resolve conflict</a:t>
            </a:r>
            <a:endParaRPr lang="en-US" dirty="0"/>
          </a:p>
        </p:txBody>
      </p:sp>
    </p:spTree>
    <p:extLst>
      <p:ext uri="{BB962C8B-B14F-4D97-AF65-F5344CB8AC3E}">
        <p14:creationId xmlns:p14="http://schemas.microsoft.com/office/powerpoint/2010/main" val="3740387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r>
              <a:rPr lang="en-US" u="sng" dirty="0" smtClean="0"/>
              <a:t>Resources</a:t>
            </a:r>
          </a:p>
          <a:p>
            <a:pPr marL="0" indent="0" algn="ctr">
              <a:buNone/>
            </a:pPr>
            <a:r>
              <a:rPr lang="en-US" dirty="0" smtClean="0"/>
              <a:t>Title 7 CFR Part 225</a:t>
            </a:r>
          </a:p>
          <a:p>
            <a:pPr marL="0" indent="0" algn="ctr">
              <a:buNone/>
            </a:pPr>
            <a:r>
              <a:rPr lang="en-US" dirty="0" smtClean="0"/>
              <a:t>Title 7 CFR Part 226</a:t>
            </a:r>
          </a:p>
          <a:p>
            <a:pPr marL="0" indent="0" algn="ctr">
              <a:buNone/>
            </a:pPr>
            <a:r>
              <a:rPr lang="en-US" dirty="0" smtClean="0"/>
              <a:t>United States Department of Agriculture </a:t>
            </a:r>
            <a:r>
              <a:rPr lang="en-US" dirty="0" smtClean="0">
                <a:hlinkClick r:id="rId3"/>
              </a:rPr>
              <a:t>www.usda.gov/topics/foodandnutrition</a:t>
            </a:r>
            <a:endParaRPr lang="en-US" dirty="0" smtClean="0"/>
          </a:p>
          <a:p>
            <a:pPr marL="0" indent="0" algn="ctr">
              <a:buNone/>
            </a:pPr>
            <a:r>
              <a:rPr lang="en-US" dirty="0" smtClean="0"/>
              <a:t>Office of the Assistant Secretary for Civil Rights</a:t>
            </a:r>
          </a:p>
          <a:p>
            <a:pPr marL="0" indent="0" algn="ctr">
              <a:buNone/>
            </a:pPr>
            <a:r>
              <a:rPr lang="en-US" dirty="0" smtClean="0">
                <a:hlinkClick r:id="rId4"/>
              </a:rPr>
              <a:t>www.ascr.usda.gov</a:t>
            </a:r>
            <a:endParaRPr lang="en-US" dirty="0" smtClean="0"/>
          </a:p>
          <a:p>
            <a:pPr marL="0" indent="0" algn="ctr">
              <a:buNone/>
            </a:pPr>
            <a:r>
              <a:rPr lang="en-US" dirty="0" smtClean="0"/>
              <a:t>Food and Nutrition Services Instruction 113-1</a:t>
            </a:r>
          </a:p>
          <a:p>
            <a:pPr marL="0" indent="0" algn="ctr">
              <a:buNone/>
            </a:pPr>
            <a:r>
              <a:rPr lang="en-US" dirty="0" smtClean="0"/>
              <a:t>USDA Discrimination Complaint Form</a:t>
            </a:r>
          </a:p>
          <a:p>
            <a:pPr marL="0" indent="0" algn="ctr">
              <a:buNone/>
            </a:pPr>
            <a:r>
              <a:rPr lang="en-US" dirty="0">
                <a:hlinkClick r:id="rId5"/>
              </a:rPr>
              <a:t>http://</a:t>
            </a:r>
            <a:r>
              <a:rPr lang="en-US" dirty="0" smtClean="0">
                <a:hlinkClick r:id="rId5"/>
              </a:rPr>
              <a:t>www.ocio.usda.gov/sites/default/files/docs/2012/Complain_combined_6_8_12.pdf</a:t>
            </a:r>
            <a:r>
              <a:rPr lang="en-US" dirty="0" smtClean="0"/>
              <a:t> </a:t>
            </a:r>
            <a:endParaRPr lang="en-US" dirty="0"/>
          </a:p>
          <a:p>
            <a:pPr marL="0" indent="0">
              <a:buNone/>
            </a:pPr>
            <a:endParaRPr lang="en-US" dirty="0" smtClean="0"/>
          </a:p>
        </p:txBody>
      </p:sp>
    </p:spTree>
    <p:extLst>
      <p:ext uri="{BB962C8B-B14F-4D97-AF65-F5344CB8AC3E}">
        <p14:creationId xmlns:p14="http://schemas.microsoft.com/office/powerpoint/2010/main" val="385037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Rights Legal Authorities</a:t>
            </a:r>
            <a:endParaRPr lang="en-US" dirty="0"/>
          </a:p>
        </p:txBody>
      </p:sp>
      <p:sp>
        <p:nvSpPr>
          <p:cNvPr id="3" name="Content Placeholder 2"/>
          <p:cNvSpPr>
            <a:spLocks noGrp="1"/>
          </p:cNvSpPr>
          <p:nvPr>
            <p:ph idx="1"/>
          </p:nvPr>
        </p:nvSpPr>
        <p:spPr>
          <a:xfrm>
            <a:off x="228600" y="1193800"/>
            <a:ext cx="8763000" cy="4825999"/>
          </a:xfrm>
        </p:spPr>
        <p:txBody>
          <a:bodyPr>
            <a:normAutofit fontScale="62500" lnSpcReduction="20000"/>
          </a:bodyPr>
          <a:lstStyle/>
          <a:p>
            <a:r>
              <a:rPr lang="en-US" dirty="0" smtClean="0"/>
              <a:t>Title VI of the Civil Rights Act of 1964</a:t>
            </a:r>
          </a:p>
          <a:p>
            <a:pPr lvl="1">
              <a:buFont typeface="Wingdings" panose="05000000000000000000" pitchFamily="2" charset="2"/>
              <a:buChar char="Ø"/>
            </a:pPr>
            <a:r>
              <a:rPr lang="en-US" dirty="0" smtClean="0">
                <a:solidFill>
                  <a:srgbClr val="FF0000"/>
                </a:solidFill>
              </a:rPr>
              <a:t>Race, Color, and National Origin</a:t>
            </a:r>
          </a:p>
          <a:p>
            <a:r>
              <a:rPr lang="en-US" dirty="0" smtClean="0"/>
              <a:t>Civil Rights Restoration Act of 1987</a:t>
            </a:r>
          </a:p>
          <a:p>
            <a:pPr lvl="1">
              <a:buFont typeface="Wingdings" panose="05000000000000000000" pitchFamily="2" charset="2"/>
              <a:buChar char="Ø"/>
            </a:pPr>
            <a:r>
              <a:rPr lang="en-US" dirty="0" smtClean="0">
                <a:solidFill>
                  <a:srgbClr val="FF0000"/>
                </a:solidFill>
              </a:rPr>
              <a:t>Clarifies the scope of the Civil Rights Act of 1964</a:t>
            </a:r>
            <a:endParaRPr lang="en-US" dirty="0">
              <a:solidFill>
                <a:srgbClr val="FF0000"/>
              </a:solidFill>
            </a:endParaRPr>
          </a:p>
          <a:p>
            <a:r>
              <a:rPr lang="en-US" dirty="0" smtClean="0"/>
              <a:t>Section 504 of the Rehabilitation Act of 1973 and Americans with Disabilities Act (ADA) of 1990; Amendments Act of 2008</a:t>
            </a:r>
          </a:p>
          <a:p>
            <a:pPr lvl="1">
              <a:buFont typeface="Wingdings" panose="05000000000000000000" pitchFamily="2" charset="2"/>
              <a:buChar char="Ø"/>
            </a:pPr>
            <a:r>
              <a:rPr lang="en-US" dirty="0" smtClean="0">
                <a:solidFill>
                  <a:srgbClr val="FF0000"/>
                </a:solidFill>
              </a:rPr>
              <a:t>Disability</a:t>
            </a:r>
            <a:endParaRPr lang="en-US" dirty="0">
              <a:solidFill>
                <a:srgbClr val="FF0000"/>
              </a:solidFill>
            </a:endParaRPr>
          </a:p>
          <a:p>
            <a:r>
              <a:rPr lang="en-US" dirty="0"/>
              <a:t>Age Discrimination Act of 1975</a:t>
            </a:r>
          </a:p>
          <a:p>
            <a:pPr lvl="1">
              <a:buFont typeface="Wingdings" panose="05000000000000000000" pitchFamily="2" charset="2"/>
              <a:buChar char="Ø"/>
            </a:pPr>
            <a:r>
              <a:rPr lang="en-US" dirty="0" smtClean="0">
                <a:solidFill>
                  <a:srgbClr val="FF0000"/>
                </a:solidFill>
              </a:rPr>
              <a:t>Age</a:t>
            </a:r>
            <a:endParaRPr lang="en-US" dirty="0">
              <a:solidFill>
                <a:srgbClr val="FF0000"/>
              </a:solidFill>
            </a:endParaRPr>
          </a:p>
          <a:p>
            <a:r>
              <a:rPr lang="en-US" dirty="0"/>
              <a:t>Title IX of the Education Amendments of 1972</a:t>
            </a:r>
          </a:p>
          <a:p>
            <a:pPr lvl="1">
              <a:buFont typeface="Wingdings" panose="05000000000000000000" pitchFamily="2" charset="2"/>
              <a:buChar char="Ø"/>
            </a:pPr>
            <a:r>
              <a:rPr lang="en-US" dirty="0" smtClean="0">
                <a:solidFill>
                  <a:srgbClr val="FF0000"/>
                </a:solidFill>
              </a:rPr>
              <a:t>Sex</a:t>
            </a:r>
            <a:endParaRPr lang="en-US" dirty="0">
              <a:solidFill>
                <a:srgbClr val="FF0000"/>
              </a:solidFill>
            </a:endParaRPr>
          </a:p>
          <a:p>
            <a:r>
              <a:rPr lang="en-US" dirty="0" smtClean="0"/>
              <a:t>Title 7 </a:t>
            </a:r>
            <a:r>
              <a:rPr lang="en-US" dirty="0"/>
              <a:t>CFR Parts 15, 15(a), and 15(b)</a:t>
            </a:r>
          </a:p>
          <a:p>
            <a:pPr lvl="1">
              <a:buFont typeface="Wingdings" panose="05000000000000000000" pitchFamily="2" charset="2"/>
              <a:buChar char="Ø"/>
            </a:pPr>
            <a:r>
              <a:rPr lang="en-US" dirty="0">
                <a:solidFill>
                  <a:srgbClr val="FF0000"/>
                </a:solidFill>
              </a:rPr>
              <a:t>Nondiscrimination, Education, </a:t>
            </a:r>
            <a:r>
              <a:rPr lang="en-US" dirty="0" smtClean="0">
                <a:solidFill>
                  <a:srgbClr val="FF0000"/>
                </a:solidFill>
              </a:rPr>
              <a:t>Disability</a:t>
            </a:r>
            <a:endParaRPr lang="en-US" dirty="0">
              <a:solidFill>
                <a:srgbClr val="FF0000"/>
              </a:solidFill>
            </a:endParaRPr>
          </a:p>
          <a:p>
            <a:r>
              <a:rPr lang="en-US" dirty="0"/>
              <a:t>Executive Order 13166—”Improving Access to Services for Person with Limited English Proficiency” (August 11, 2000)</a:t>
            </a:r>
          </a:p>
          <a:p>
            <a:pPr lvl="1">
              <a:buFont typeface="Wingdings" panose="05000000000000000000" pitchFamily="2" charset="2"/>
              <a:buChar char="Ø"/>
            </a:pPr>
            <a:r>
              <a:rPr lang="en-US" dirty="0" smtClean="0">
                <a:solidFill>
                  <a:srgbClr val="FF0000"/>
                </a:solidFill>
              </a:rPr>
              <a:t>LEP</a:t>
            </a:r>
            <a:endParaRPr lang="en-US" dirty="0"/>
          </a:p>
          <a:p>
            <a:r>
              <a:rPr lang="en-US" dirty="0"/>
              <a:t>USDA LEP Policy Guidance (79 Fed. Reg. No. 229, November, 28, 2014)</a:t>
            </a:r>
          </a:p>
          <a:p>
            <a:pPr lvl="1">
              <a:buFont typeface="Wingdings" panose="05000000000000000000" pitchFamily="2" charset="2"/>
              <a:buChar char="Ø"/>
            </a:pPr>
            <a:r>
              <a:rPr lang="en-US" dirty="0" smtClean="0">
                <a:solidFill>
                  <a:srgbClr val="FF0000"/>
                </a:solidFill>
              </a:rPr>
              <a:t>LEP</a:t>
            </a:r>
            <a:endParaRPr lang="en-US" dirty="0" smtClean="0"/>
          </a:p>
          <a:p>
            <a:r>
              <a:rPr lang="en-US" dirty="0" smtClean="0"/>
              <a:t>28 </a:t>
            </a:r>
            <a:r>
              <a:rPr lang="en-US" dirty="0"/>
              <a:t>CFR Part 35: Nondiscrimination on the Basis of Disability in State/Local Government </a:t>
            </a:r>
            <a:r>
              <a:rPr lang="en-US" dirty="0" smtClean="0"/>
              <a:t>Services</a:t>
            </a:r>
            <a:endParaRPr lang="en-US" dirty="0"/>
          </a:p>
          <a:p>
            <a:r>
              <a:rPr lang="en-US" dirty="0"/>
              <a:t>28 CFR Part 42: Nondiscrimination in Federally Assisted </a:t>
            </a:r>
            <a:r>
              <a:rPr lang="en-US" dirty="0" smtClean="0"/>
              <a:t>Programs</a:t>
            </a:r>
            <a:endParaRPr lang="en-US" dirty="0"/>
          </a:p>
          <a:p>
            <a:r>
              <a:rPr lang="en-US" dirty="0"/>
              <a:t>USDA Departmental Regulation 4330-2 (nondiscrimination regulations)</a:t>
            </a:r>
          </a:p>
          <a:p>
            <a:pPr lvl="1">
              <a:buFont typeface="Wingdings" panose="05000000000000000000" pitchFamily="2" charset="2"/>
              <a:buChar char="Ø"/>
            </a:pPr>
            <a:endParaRPr lang="en-US" dirty="0">
              <a:solidFill>
                <a:srgbClr val="FF0000"/>
              </a:solidFill>
            </a:endParaRPr>
          </a:p>
          <a:p>
            <a:pPr lvl="1"/>
            <a:endParaRPr lang="en-US" dirty="0" smtClean="0">
              <a:solidFill>
                <a:srgbClr val="FF0000"/>
              </a:solidFill>
            </a:endParaRPr>
          </a:p>
        </p:txBody>
      </p:sp>
    </p:spTree>
    <p:extLst>
      <p:ext uri="{BB962C8B-B14F-4D97-AF65-F5344CB8AC3E}">
        <p14:creationId xmlns:p14="http://schemas.microsoft.com/office/powerpoint/2010/main" val="2901802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Rights Program Authorities</a:t>
            </a:r>
            <a:endParaRPr lang="en-US" dirty="0"/>
          </a:p>
        </p:txBody>
      </p:sp>
      <p:sp>
        <p:nvSpPr>
          <p:cNvPr id="3" name="Content Placeholder 2"/>
          <p:cNvSpPr>
            <a:spLocks noGrp="1"/>
          </p:cNvSpPr>
          <p:nvPr>
            <p:ph idx="1"/>
          </p:nvPr>
        </p:nvSpPr>
        <p:spPr/>
        <p:txBody>
          <a:bodyPr>
            <a:normAutofit lnSpcReduction="10000"/>
          </a:bodyPr>
          <a:lstStyle/>
          <a:p>
            <a:r>
              <a:rPr lang="en-US" dirty="0" smtClean="0"/>
              <a:t>Richard B. Russell National School Lunch Act of 1946</a:t>
            </a:r>
          </a:p>
          <a:p>
            <a:endParaRPr lang="en-US" dirty="0"/>
          </a:p>
          <a:p>
            <a:r>
              <a:rPr lang="en-US" dirty="0" smtClean="0"/>
              <a:t>Child Nutrition Act of 1966</a:t>
            </a:r>
          </a:p>
          <a:p>
            <a:endParaRPr lang="en-US" dirty="0"/>
          </a:p>
          <a:p>
            <a:r>
              <a:rPr lang="en-US" dirty="0" smtClean="0"/>
              <a:t>7 CFR Part 226 (CACFP) and 7 CFR Part 225 (SFSP)</a:t>
            </a:r>
          </a:p>
          <a:p>
            <a:endParaRPr lang="en-US" dirty="0"/>
          </a:p>
          <a:p>
            <a:r>
              <a:rPr lang="en-US" dirty="0" smtClean="0"/>
              <a:t>FNS Instruction 113-1 and Appendix B Child Nutrition Programs (CNP)</a:t>
            </a:r>
          </a:p>
          <a:p>
            <a:endParaRPr lang="en-US" dirty="0"/>
          </a:p>
          <a:p>
            <a:r>
              <a:rPr lang="en-US" dirty="0" smtClean="0"/>
              <a:t>CACFP 14-2017, SFSP 10-2017 “</a:t>
            </a:r>
            <a:r>
              <a:rPr lang="en-US" i="1" dirty="0" smtClean="0"/>
              <a:t>Modifications to Accommodate Disabilities in the Child and Adult Care Food Program and Summer Food Service Program</a:t>
            </a:r>
            <a:r>
              <a:rPr lang="en-US" dirty="0" smtClean="0"/>
              <a:t>”</a:t>
            </a:r>
            <a:endParaRPr lang="en-US" dirty="0"/>
          </a:p>
        </p:txBody>
      </p:sp>
    </p:spTree>
    <p:extLst>
      <p:ext uri="{BB962C8B-B14F-4D97-AF65-F5344CB8AC3E}">
        <p14:creationId xmlns:p14="http://schemas.microsoft.com/office/powerpoint/2010/main" val="3219499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Equal Opportunity for Religious Organizations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Title 7 CFR Part 16:  Ensures a level playing field for the participation of faith-based organizations and other community organizations in USDA programs.</a:t>
            </a:r>
          </a:p>
          <a:p>
            <a:pPr marL="457200" lvl="1" indent="0">
              <a:buNone/>
            </a:pPr>
            <a:endParaRPr lang="en-US" dirty="0"/>
          </a:p>
          <a:p>
            <a:pPr marL="457200" lvl="1" indent="0">
              <a:buNone/>
            </a:pPr>
            <a:r>
              <a:rPr lang="en-US" dirty="0" smtClean="0"/>
              <a:t>A religious organization may:</a:t>
            </a:r>
          </a:p>
          <a:p>
            <a:pPr lvl="1">
              <a:buFont typeface="Wingdings" panose="05000000000000000000" pitchFamily="2" charset="2"/>
              <a:buChar char="v"/>
            </a:pPr>
            <a:r>
              <a:rPr lang="en-US" dirty="0" smtClean="0"/>
              <a:t>Use space in its facilities to provide services/programs without removing religious art, icons, scriptures, or other religious symbols.</a:t>
            </a:r>
          </a:p>
          <a:p>
            <a:pPr lvl="1">
              <a:buFont typeface="Wingdings" panose="05000000000000000000" pitchFamily="2" charset="2"/>
              <a:buChar char="v"/>
            </a:pPr>
            <a:r>
              <a:rPr lang="en-US" dirty="0" smtClean="0"/>
              <a:t>Retain religious terms in its organization's name.</a:t>
            </a:r>
          </a:p>
          <a:p>
            <a:pPr lvl="1">
              <a:buFont typeface="Wingdings" panose="05000000000000000000" pitchFamily="2" charset="2"/>
              <a:buChar char="v"/>
            </a:pPr>
            <a:r>
              <a:rPr lang="en-US" dirty="0" smtClean="0"/>
              <a:t>Select its board members and otherwise govern itself on a religious basis.</a:t>
            </a:r>
          </a:p>
          <a:p>
            <a:pPr lvl="1">
              <a:buFont typeface="Wingdings" panose="05000000000000000000" pitchFamily="2" charset="2"/>
              <a:buChar char="v"/>
            </a:pPr>
            <a:r>
              <a:rPr lang="en-US" dirty="0" smtClean="0"/>
              <a:t>Include religious references in its mission statements and other governing documents…</a:t>
            </a:r>
          </a:p>
          <a:p>
            <a:pPr marL="457200" lvl="1" indent="0">
              <a:buNone/>
            </a:pPr>
            <a:endParaRPr lang="en-US" dirty="0" smtClean="0"/>
          </a:p>
          <a:p>
            <a:pPr marL="457200" lvl="1" indent="0">
              <a:buNone/>
            </a:pPr>
            <a:r>
              <a:rPr lang="en-US" dirty="0" smtClean="0"/>
              <a:t>A religious organization may not:</a:t>
            </a:r>
          </a:p>
          <a:p>
            <a:pPr lvl="1">
              <a:buFont typeface="Wingdings" panose="05000000000000000000" pitchFamily="2" charset="2"/>
              <a:buChar char="v"/>
            </a:pPr>
            <a:r>
              <a:rPr lang="en-US" dirty="0" smtClean="0"/>
              <a:t>Use USDA direct assistance to support any inherently religious activities, such as worship, religious instruction, or proselytization.</a:t>
            </a:r>
          </a:p>
          <a:p>
            <a:pPr marL="457200" lvl="1" indent="0">
              <a:buNone/>
            </a:pPr>
            <a:endParaRPr lang="en-US" dirty="0" smtClean="0"/>
          </a:p>
          <a:p>
            <a:pPr marL="457200" lvl="1" indent="0">
              <a:buNone/>
            </a:pPr>
            <a:r>
              <a:rPr lang="en-US" dirty="0" smtClean="0"/>
              <a:t>(Title 7 CFR § 16.2(b))</a:t>
            </a:r>
          </a:p>
        </p:txBody>
      </p:sp>
    </p:spTree>
    <p:extLst>
      <p:ext uri="{BB962C8B-B14F-4D97-AF65-F5344CB8AC3E}">
        <p14:creationId xmlns:p14="http://schemas.microsoft.com/office/powerpoint/2010/main" val="2918853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Rights Training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502793"/>
              </p:ext>
            </p:extLst>
          </p:nvPr>
        </p:nvGraphicFramePr>
        <p:xfrm>
          <a:off x="228600" y="1193800"/>
          <a:ext cx="8763000" cy="495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6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Discrimination?</a:t>
            </a:r>
            <a:endParaRPr lang="en-US" dirty="0"/>
          </a:p>
        </p:txBody>
      </p:sp>
      <p:sp>
        <p:nvSpPr>
          <p:cNvPr id="3" name="Content Placeholder 2"/>
          <p:cNvSpPr>
            <a:spLocks noGrp="1"/>
          </p:cNvSpPr>
          <p:nvPr>
            <p:ph idx="1"/>
          </p:nvPr>
        </p:nvSpPr>
        <p:spPr>
          <a:xfrm>
            <a:off x="838200" y="1752600"/>
            <a:ext cx="7543800" cy="3530600"/>
          </a:xfrm>
        </p:spPr>
        <p:txBody>
          <a:bodyPr/>
          <a:lstStyle/>
          <a:p>
            <a:pPr marL="0" indent="0">
              <a:buNone/>
            </a:pPr>
            <a:endParaRPr lang="en-US" dirty="0" smtClean="0"/>
          </a:p>
          <a:p>
            <a:pPr marL="0" indent="0">
              <a:buNone/>
            </a:pPr>
            <a:r>
              <a:rPr lang="en-US" dirty="0" smtClean="0"/>
              <a:t>Discrimination is </a:t>
            </a:r>
            <a:r>
              <a:rPr lang="en-US" i="1" dirty="0" smtClean="0">
                <a:solidFill>
                  <a:schemeClr val="accent1">
                    <a:lumMod val="75000"/>
                  </a:schemeClr>
                </a:solidFill>
              </a:rPr>
              <a:t>different treatment </a:t>
            </a:r>
            <a:r>
              <a:rPr lang="en-US" dirty="0" smtClean="0"/>
              <a:t>which makes a </a:t>
            </a:r>
            <a:r>
              <a:rPr lang="en-US" i="1" dirty="0" smtClean="0">
                <a:solidFill>
                  <a:schemeClr val="accent1">
                    <a:lumMod val="75000"/>
                  </a:schemeClr>
                </a:solidFill>
              </a:rPr>
              <a:t>distinction</a:t>
            </a:r>
            <a:r>
              <a:rPr lang="en-US" dirty="0" smtClean="0"/>
              <a:t> of one person (or a group of persons) from others…</a:t>
            </a:r>
          </a:p>
          <a:p>
            <a:pPr marL="0" indent="0">
              <a:buNone/>
            </a:pPr>
            <a:endParaRPr lang="en-US" dirty="0" smtClean="0"/>
          </a:p>
          <a:p>
            <a:pPr marL="0" indent="0">
              <a:buNone/>
            </a:pPr>
            <a:r>
              <a:rPr lang="en-US" dirty="0" smtClean="0"/>
              <a:t>…either intentionally, by neglect, or by the actions or lack of actions based on Federally protected classes.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9501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5977</Words>
  <Application>Microsoft Office PowerPoint</Application>
  <PresentationFormat>On-screen Show (4:3)</PresentationFormat>
  <Paragraphs>578</Paragraphs>
  <Slides>47</Slides>
  <Notes>34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Civil Rights</vt:lpstr>
      <vt:lpstr>Federal Requirement</vt:lpstr>
      <vt:lpstr>Objectives</vt:lpstr>
      <vt:lpstr>Why Civil Rights Training?</vt:lpstr>
      <vt:lpstr>Civil Rights Legal Authorities</vt:lpstr>
      <vt:lpstr>Civil Rights Program Authorities</vt:lpstr>
      <vt:lpstr>Equal Opportunity for Religious Organizations</vt:lpstr>
      <vt:lpstr>Civil Rights Training Matrix</vt:lpstr>
      <vt:lpstr>What is Discrimination?</vt:lpstr>
      <vt:lpstr>Protected Classes in  Child Nutrition Programs</vt:lpstr>
      <vt:lpstr>Assurances</vt:lpstr>
      <vt:lpstr>Public Notification</vt:lpstr>
      <vt:lpstr>Elements of Public Notification</vt:lpstr>
      <vt:lpstr>Elements of Public Notification</vt:lpstr>
      <vt:lpstr>Nondiscrimination Statement</vt:lpstr>
      <vt:lpstr>Nondiscrimination Statement (Spanish)</vt:lpstr>
      <vt:lpstr>Nondiscrimination Statement</vt:lpstr>
      <vt:lpstr>Nondiscrimination Statement</vt:lpstr>
      <vt:lpstr>“And Justice For All” Poster</vt:lpstr>
      <vt:lpstr>Complaints of Discrimination</vt:lpstr>
      <vt:lpstr>Civil Rights Complaints Process</vt:lpstr>
      <vt:lpstr>Civil Rights Complaints Process</vt:lpstr>
      <vt:lpstr>Civil Rights Training</vt:lpstr>
      <vt:lpstr>Civil Rights Training</vt:lpstr>
      <vt:lpstr>Race/Ethnic Data Collection</vt:lpstr>
      <vt:lpstr>Race/Ethnicity Data Collection</vt:lpstr>
      <vt:lpstr>Race/Ethnic Data Collection</vt:lpstr>
      <vt:lpstr>LEP Requirements</vt:lpstr>
      <vt:lpstr>Who Are Persons With LEP?</vt:lpstr>
      <vt:lpstr>LEP and Program Access</vt:lpstr>
      <vt:lpstr>LEP and Program Access</vt:lpstr>
      <vt:lpstr>LEP and Program Access</vt:lpstr>
      <vt:lpstr>Disability Discrimination</vt:lpstr>
      <vt:lpstr>Disability Discrimination</vt:lpstr>
      <vt:lpstr>Disability Discrimination</vt:lpstr>
      <vt:lpstr>Compliance Reviews</vt:lpstr>
      <vt:lpstr>Compliance Reviews</vt:lpstr>
      <vt:lpstr>Compliance Reviews</vt:lpstr>
      <vt:lpstr>Compliance Reviews</vt:lpstr>
      <vt:lpstr>Compliance Reviews</vt:lpstr>
      <vt:lpstr>Resolution of Noncompliance</vt:lpstr>
      <vt:lpstr>Voluntary Resolution Agreement</vt:lpstr>
      <vt:lpstr>Customer Service</vt:lpstr>
      <vt:lpstr>Customer Service: Professionalism</vt:lpstr>
      <vt:lpstr>Customer Service</vt:lpstr>
      <vt:lpstr>Customer Service: Conflict Resolution</vt:lpstr>
      <vt:lpstr>Thank You</vt:lpstr>
    </vt:vector>
  </TitlesOfParts>
  <Company>State of Tennessee: 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dc:title>
  <dc:creator>Debra Pasta</dc:creator>
  <cp:lastModifiedBy>Debra Pasta</cp:lastModifiedBy>
  <cp:revision>87</cp:revision>
  <dcterms:created xsi:type="dcterms:W3CDTF">2019-04-30T20:24:52Z</dcterms:created>
  <dcterms:modified xsi:type="dcterms:W3CDTF">2019-10-15T16:44:14Z</dcterms:modified>
</cp:coreProperties>
</file>